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90" r:id="rId2"/>
    <p:sldMasterId id="2147483704" r:id="rId3"/>
  </p:sldMasterIdLst>
  <p:notesMasterIdLst>
    <p:notesMasterId r:id="rId224"/>
  </p:notesMasterIdLst>
  <p:sldIdLst>
    <p:sldId id="257" r:id="rId4"/>
    <p:sldId id="409" r:id="rId5"/>
    <p:sldId id="319" r:id="rId6"/>
    <p:sldId id="295" r:id="rId7"/>
    <p:sldId id="263" r:id="rId8"/>
    <p:sldId id="299" r:id="rId9"/>
    <p:sldId id="300" r:id="rId10"/>
    <p:sldId id="301" r:id="rId11"/>
    <p:sldId id="302" r:id="rId12"/>
    <p:sldId id="303" r:id="rId13"/>
    <p:sldId id="323" r:id="rId14"/>
    <p:sldId id="342" r:id="rId15"/>
    <p:sldId id="343" r:id="rId16"/>
    <p:sldId id="344" r:id="rId17"/>
    <p:sldId id="347" r:id="rId18"/>
    <p:sldId id="348" r:id="rId19"/>
    <p:sldId id="349" r:id="rId20"/>
    <p:sldId id="350" r:id="rId21"/>
    <p:sldId id="351" r:id="rId22"/>
    <p:sldId id="352" r:id="rId23"/>
    <p:sldId id="353" r:id="rId24"/>
    <p:sldId id="355" r:id="rId25"/>
    <p:sldId id="356" r:id="rId26"/>
    <p:sldId id="408" r:id="rId27"/>
    <p:sldId id="358" r:id="rId28"/>
    <p:sldId id="359" r:id="rId29"/>
    <p:sldId id="362" r:id="rId30"/>
    <p:sldId id="365" r:id="rId31"/>
    <p:sldId id="366" r:id="rId32"/>
    <p:sldId id="367" r:id="rId33"/>
    <p:sldId id="368" r:id="rId34"/>
    <p:sldId id="371" r:id="rId35"/>
    <p:sldId id="372" r:id="rId36"/>
    <p:sldId id="373" r:id="rId37"/>
    <p:sldId id="374" r:id="rId38"/>
    <p:sldId id="375" r:id="rId39"/>
    <p:sldId id="378" r:id="rId40"/>
    <p:sldId id="395" r:id="rId41"/>
    <p:sldId id="396" r:id="rId42"/>
    <p:sldId id="397" r:id="rId43"/>
    <p:sldId id="398" r:id="rId44"/>
    <p:sldId id="407" r:id="rId45"/>
    <p:sldId id="400" r:id="rId46"/>
    <p:sldId id="401" r:id="rId47"/>
    <p:sldId id="403" r:id="rId48"/>
    <p:sldId id="404" r:id="rId49"/>
    <p:sldId id="405" r:id="rId50"/>
    <p:sldId id="406" r:id="rId51"/>
    <p:sldId id="380" r:id="rId52"/>
    <p:sldId id="381"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410" r:id="rId67"/>
    <p:sldId id="411" r:id="rId68"/>
    <p:sldId id="412" r:id="rId69"/>
    <p:sldId id="413" r:id="rId70"/>
    <p:sldId id="415" r:id="rId71"/>
    <p:sldId id="416" r:id="rId72"/>
    <p:sldId id="417" r:id="rId73"/>
    <p:sldId id="418" r:id="rId74"/>
    <p:sldId id="419" r:id="rId75"/>
    <p:sldId id="420" r:id="rId76"/>
    <p:sldId id="421" r:id="rId77"/>
    <p:sldId id="422" r:id="rId78"/>
    <p:sldId id="423" r:id="rId79"/>
    <p:sldId id="424" r:id="rId80"/>
    <p:sldId id="425" r:id="rId81"/>
    <p:sldId id="426" r:id="rId82"/>
    <p:sldId id="427" r:id="rId83"/>
    <p:sldId id="428" r:id="rId84"/>
    <p:sldId id="429" r:id="rId85"/>
    <p:sldId id="430" r:id="rId86"/>
    <p:sldId id="431" r:id="rId87"/>
    <p:sldId id="432" r:id="rId88"/>
    <p:sldId id="433" r:id="rId89"/>
    <p:sldId id="434" r:id="rId90"/>
    <p:sldId id="435" r:id="rId91"/>
    <p:sldId id="436" r:id="rId92"/>
    <p:sldId id="437" r:id="rId93"/>
    <p:sldId id="438" r:id="rId94"/>
    <p:sldId id="439" r:id="rId95"/>
    <p:sldId id="440" r:id="rId96"/>
    <p:sldId id="441" r:id="rId97"/>
    <p:sldId id="442" r:id="rId98"/>
    <p:sldId id="443" r:id="rId99"/>
    <p:sldId id="444" r:id="rId100"/>
    <p:sldId id="445" r:id="rId101"/>
    <p:sldId id="446" r:id="rId102"/>
    <p:sldId id="447" r:id="rId103"/>
    <p:sldId id="448" r:id="rId104"/>
    <p:sldId id="449" r:id="rId105"/>
    <p:sldId id="450" r:id="rId106"/>
    <p:sldId id="451" r:id="rId107"/>
    <p:sldId id="452" r:id="rId108"/>
    <p:sldId id="453" r:id="rId109"/>
    <p:sldId id="454" r:id="rId110"/>
    <p:sldId id="455" r:id="rId111"/>
    <p:sldId id="456" r:id="rId112"/>
    <p:sldId id="457" r:id="rId113"/>
    <p:sldId id="458" r:id="rId114"/>
    <p:sldId id="459" r:id="rId115"/>
    <p:sldId id="460" r:id="rId116"/>
    <p:sldId id="461" r:id="rId117"/>
    <p:sldId id="462" r:id="rId118"/>
    <p:sldId id="463" r:id="rId119"/>
    <p:sldId id="464" r:id="rId120"/>
    <p:sldId id="465" r:id="rId121"/>
    <p:sldId id="466" r:id="rId122"/>
    <p:sldId id="467" r:id="rId123"/>
    <p:sldId id="468" r:id="rId124"/>
    <p:sldId id="469" r:id="rId125"/>
    <p:sldId id="470" r:id="rId126"/>
    <p:sldId id="471" r:id="rId127"/>
    <p:sldId id="472" r:id="rId128"/>
    <p:sldId id="473" r:id="rId129"/>
    <p:sldId id="474" r:id="rId130"/>
    <p:sldId id="475" r:id="rId131"/>
    <p:sldId id="476" r:id="rId132"/>
    <p:sldId id="477" r:id="rId133"/>
    <p:sldId id="478" r:id="rId134"/>
    <p:sldId id="479" r:id="rId135"/>
    <p:sldId id="480" r:id="rId136"/>
    <p:sldId id="481" r:id="rId137"/>
    <p:sldId id="482" r:id="rId138"/>
    <p:sldId id="483" r:id="rId139"/>
    <p:sldId id="484" r:id="rId140"/>
    <p:sldId id="485" r:id="rId141"/>
    <p:sldId id="486" r:id="rId142"/>
    <p:sldId id="487" r:id="rId143"/>
    <p:sldId id="488" r:id="rId144"/>
    <p:sldId id="489" r:id="rId145"/>
    <p:sldId id="490" r:id="rId146"/>
    <p:sldId id="491" r:id="rId147"/>
    <p:sldId id="492" r:id="rId148"/>
    <p:sldId id="493" r:id="rId149"/>
    <p:sldId id="494" r:id="rId150"/>
    <p:sldId id="495" r:id="rId151"/>
    <p:sldId id="496" r:id="rId152"/>
    <p:sldId id="497" r:id="rId153"/>
    <p:sldId id="498" r:id="rId154"/>
    <p:sldId id="499" r:id="rId155"/>
    <p:sldId id="500" r:id="rId156"/>
    <p:sldId id="501" r:id="rId157"/>
    <p:sldId id="502" r:id="rId158"/>
    <p:sldId id="503" r:id="rId159"/>
    <p:sldId id="504" r:id="rId160"/>
    <p:sldId id="505" r:id="rId161"/>
    <p:sldId id="506" r:id="rId162"/>
    <p:sldId id="507" r:id="rId163"/>
    <p:sldId id="508" r:id="rId164"/>
    <p:sldId id="509" r:id="rId165"/>
    <p:sldId id="510" r:id="rId166"/>
    <p:sldId id="511" r:id="rId167"/>
    <p:sldId id="512" r:id="rId168"/>
    <p:sldId id="513" r:id="rId169"/>
    <p:sldId id="514" r:id="rId170"/>
    <p:sldId id="515" r:id="rId171"/>
    <p:sldId id="516" r:id="rId172"/>
    <p:sldId id="517" r:id="rId173"/>
    <p:sldId id="518" r:id="rId174"/>
    <p:sldId id="519" r:id="rId175"/>
    <p:sldId id="520" r:id="rId176"/>
    <p:sldId id="521" r:id="rId177"/>
    <p:sldId id="522" r:id="rId178"/>
    <p:sldId id="523" r:id="rId179"/>
    <p:sldId id="524" r:id="rId180"/>
    <p:sldId id="525" r:id="rId181"/>
    <p:sldId id="526" r:id="rId182"/>
    <p:sldId id="527" r:id="rId183"/>
    <p:sldId id="528" r:id="rId184"/>
    <p:sldId id="529" r:id="rId185"/>
    <p:sldId id="530" r:id="rId186"/>
    <p:sldId id="531" r:id="rId187"/>
    <p:sldId id="532" r:id="rId188"/>
    <p:sldId id="533" r:id="rId189"/>
    <p:sldId id="534" r:id="rId190"/>
    <p:sldId id="535" r:id="rId191"/>
    <p:sldId id="536" r:id="rId192"/>
    <p:sldId id="537" r:id="rId193"/>
    <p:sldId id="538" r:id="rId194"/>
    <p:sldId id="539" r:id="rId195"/>
    <p:sldId id="540" r:id="rId196"/>
    <p:sldId id="541" r:id="rId197"/>
    <p:sldId id="542" r:id="rId198"/>
    <p:sldId id="543" r:id="rId199"/>
    <p:sldId id="544" r:id="rId200"/>
    <p:sldId id="545" r:id="rId201"/>
    <p:sldId id="546" r:id="rId202"/>
    <p:sldId id="547" r:id="rId203"/>
    <p:sldId id="548" r:id="rId204"/>
    <p:sldId id="549" r:id="rId205"/>
    <p:sldId id="550" r:id="rId206"/>
    <p:sldId id="551" r:id="rId207"/>
    <p:sldId id="552" r:id="rId208"/>
    <p:sldId id="553" r:id="rId209"/>
    <p:sldId id="554" r:id="rId210"/>
    <p:sldId id="555" r:id="rId211"/>
    <p:sldId id="556" r:id="rId212"/>
    <p:sldId id="557" r:id="rId213"/>
    <p:sldId id="558" r:id="rId214"/>
    <p:sldId id="559" r:id="rId215"/>
    <p:sldId id="560" r:id="rId216"/>
    <p:sldId id="561" r:id="rId217"/>
    <p:sldId id="562" r:id="rId218"/>
    <p:sldId id="563" r:id="rId219"/>
    <p:sldId id="564" r:id="rId220"/>
    <p:sldId id="565" r:id="rId221"/>
    <p:sldId id="566" r:id="rId222"/>
    <p:sldId id="567" r:id="rId2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6D2"/>
    <a:srgbClr val="3399FF"/>
    <a:srgbClr val="0066CC"/>
    <a:srgbClr val="EAEAE6"/>
    <a:srgbClr val="54AC7F"/>
    <a:srgbClr val="0A0A0A"/>
    <a:srgbClr val="E9E8E7"/>
    <a:srgbClr val="3399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2" autoAdjust="0"/>
    <p:restoredTop sz="94660"/>
  </p:normalViewPr>
  <p:slideViewPr>
    <p:cSldViewPr snapToGrid="0">
      <p:cViewPr varScale="1">
        <p:scale>
          <a:sx n="107" d="100"/>
          <a:sy n="107" d="100"/>
        </p:scale>
        <p:origin x="1722" y="84"/>
      </p:cViewPr>
      <p:guideLst>
        <p:guide orient="horz" pos="2160"/>
        <p:guide pos="2880"/>
      </p:guideLst>
    </p:cSldViewPr>
  </p:slideViewPr>
  <p:notesTextViewPr>
    <p:cViewPr>
      <p:scale>
        <a:sx n="1" d="1"/>
        <a:sy n="1" d="1"/>
      </p:scale>
      <p:origin x="0" y="0"/>
    </p:cViewPr>
  </p:notesTextViewPr>
  <p:sorterViewPr>
    <p:cViewPr>
      <p:scale>
        <a:sx n="49" d="125"/>
        <a:sy n="49" d="125"/>
      </p:scale>
      <p:origin x="0" y="-71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27" Type="http://schemas.openxmlformats.org/officeDocument/2006/relationships/theme" Target="theme/theme1.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224" Type="http://schemas.openxmlformats.org/officeDocument/2006/relationships/notesMaster" Target="notesMasters/notesMaster1.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7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image" Target="../media/image274.e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image" Target="../media/image278.e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image" Target="../media/image281.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image" Target="../media/image285.e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image" Target="../media/image289.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93.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29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298.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300.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30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3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7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72.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image" Target="../media/image95.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image" Target="../media/image98.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8.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4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image" Target="../media/image146.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image" Target="../media/image155.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image" Target="../media/image161.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image" Target="../media/image16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image" Target="../media/image172.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image" Target="../media/image17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9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image" Target="../media/image20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image" Target="../media/image214.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image" Target="../media/image217.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image" Target="../media/image220.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image" Target="../media/image223.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image" Target="../media/image227.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image" Target="../media/image230.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image" Target="../media/image232.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3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3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38.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39.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4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4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4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47.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50.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52.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image" Target="../media/image2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image" Target="../media/image258.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62.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63.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6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6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66.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67.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68.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69.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99BAC5-AAC3-41B1-80A3-A98604D7601C}" type="datetimeFigureOut">
              <a:rPr lang="en-US" smtClean="0"/>
              <a:t>9/12/2018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C63B7B-8D39-4D0A-9EEA-56F291D347AD}" type="slidenum">
              <a:rPr lang="en-US" smtClean="0"/>
              <a:t>‹#›</a:t>
            </a:fld>
            <a:endParaRPr lang="en-US"/>
          </a:p>
        </p:txBody>
      </p:sp>
    </p:spTree>
    <p:extLst>
      <p:ext uri="{BB962C8B-B14F-4D97-AF65-F5344CB8AC3E}">
        <p14:creationId xmlns:p14="http://schemas.microsoft.com/office/powerpoint/2010/main" val="207862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itchFamily="-32" charset="0"/>
              </a:defRPr>
            </a:lvl1pPr>
            <a:lvl2pPr marL="742950" indent="-285750">
              <a:defRPr sz="2400" b="1">
                <a:solidFill>
                  <a:schemeClr val="tx1"/>
                </a:solidFill>
                <a:latin typeface="Times" pitchFamily="-32" charset="0"/>
              </a:defRPr>
            </a:lvl2pPr>
            <a:lvl3pPr marL="1143000" indent="-228600">
              <a:defRPr sz="2400" b="1">
                <a:solidFill>
                  <a:schemeClr val="tx1"/>
                </a:solidFill>
                <a:latin typeface="Times" pitchFamily="-32" charset="0"/>
              </a:defRPr>
            </a:lvl3pPr>
            <a:lvl4pPr marL="1600200" indent="-228600">
              <a:defRPr sz="2400" b="1">
                <a:solidFill>
                  <a:schemeClr val="tx1"/>
                </a:solidFill>
                <a:latin typeface="Times" pitchFamily="-32" charset="0"/>
              </a:defRPr>
            </a:lvl4pPr>
            <a:lvl5pPr marL="2057400" indent="-228600">
              <a:defRPr sz="2400" b="1">
                <a:solidFill>
                  <a:schemeClr val="tx1"/>
                </a:solidFill>
                <a:latin typeface="Times" pitchFamily="-32" charset="0"/>
              </a:defRPr>
            </a:lvl5pPr>
            <a:lvl6pPr marL="2514600" indent="-228600" eaLnBrk="0" fontAlgn="base" hangingPunct="0">
              <a:spcBef>
                <a:spcPct val="0"/>
              </a:spcBef>
              <a:spcAft>
                <a:spcPct val="0"/>
              </a:spcAft>
              <a:defRPr sz="2400" b="1">
                <a:solidFill>
                  <a:schemeClr val="tx1"/>
                </a:solidFill>
                <a:latin typeface="Times" pitchFamily="-32" charset="0"/>
              </a:defRPr>
            </a:lvl6pPr>
            <a:lvl7pPr marL="2971800" indent="-228600" eaLnBrk="0" fontAlgn="base" hangingPunct="0">
              <a:spcBef>
                <a:spcPct val="0"/>
              </a:spcBef>
              <a:spcAft>
                <a:spcPct val="0"/>
              </a:spcAft>
              <a:defRPr sz="2400" b="1">
                <a:solidFill>
                  <a:schemeClr val="tx1"/>
                </a:solidFill>
                <a:latin typeface="Times" pitchFamily="-32" charset="0"/>
              </a:defRPr>
            </a:lvl7pPr>
            <a:lvl8pPr marL="3429000" indent="-228600" eaLnBrk="0" fontAlgn="base" hangingPunct="0">
              <a:spcBef>
                <a:spcPct val="0"/>
              </a:spcBef>
              <a:spcAft>
                <a:spcPct val="0"/>
              </a:spcAft>
              <a:defRPr sz="2400" b="1">
                <a:solidFill>
                  <a:schemeClr val="tx1"/>
                </a:solidFill>
                <a:latin typeface="Times" pitchFamily="-32" charset="0"/>
              </a:defRPr>
            </a:lvl8pPr>
            <a:lvl9pPr marL="3886200" indent="-228600" eaLnBrk="0" fontAlgn="base" hangingPunct="0">
              <a:spcBef>
                <a:spcPct val="0"/>
              </a:spcBef>
              <a:spcAft>
                <a:spcPct val="0"/>
              </a:spcAft>
              <a:defRPr sz="2400" b="1">
                <a:solidFill>
                  <a:schemeClr val="tx1"/>
                </a:solidFill>
                <a:latin typeface="Times" pitchFamily="-32" charset="0"/>
              </a:defRPr>
            </a:lvl9pPr>
          </a:lstStyle>
          <a:p>
            <a:r>
              <a:rPr lang="en-GB" altLang="en-US" sz="1200" dirty="0"/>
              <a:t>Objects First with Java</a:t>
            </a:r>
          </a:p>
        </p:txBody>
      </p:sp>
      <p:sp>
        <p:nvSpPr>
          <p:cNvPr id="15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itchFamily="-32" charset="0"/>
              </a:defRPr>
            </a:lvl1pPr>
            <a:lvl2pPr marL="742950" indent="-285750">
              <a:defRPr sz="2400" b="1">
                <a:solidFill>
                  <a:schemeClr val="tx1"/>
                </a:solidFill>
                <a:latin typeface="Times" pitchFamily="-32" charset="0"/>
              </a:defRPr>
            </a:lvl2pPr>
            <a:lvl3pPr marL="1143000" indent="-228600">
              <a:defRPr sz="2400" b="1">
                <a:solidFill>
                  <a:schemeClr val="tx1"/>
                </a:solidFill>
                <a:latin typeface="Times" pitchFamily="-32" charset="0"/>
              </a:defRPr>
            </a:lvl3pPr>
            <a:lvl4pPr marL="1600200" indent="-228600">
              <a:defRPr sz="2400" b="1">
                <a:solidFill>
                  <a:schemeClr val="tx1"/>
                </a:solidFill>
                <a:latin typeface="Times" pitchFamily="-32" charset="0"/>
              </a:defRPr>
            </a:lvl4pPr>
            <a:lvl5pPr marL="2057400" indent="-228600">
              <a:defRPr sz="2400" b="1">
                <a:solidFill>
                  <a:schemeClr val="tx1"/>
                </a:solidFill>
                <a:latin typeface="Times" pitchFamily="-32" charset="0"/>
              </a:defRPr>
            </a:lvl5pPr>
            <a:lvl6pPr marL="2514600" indent="-228600" eaLnBrk="0" fontAlgn="base" hangingPunct="0">
              <a:spcBef>
                <a:spcPct val="0"/>
              </a:spcBef>
              <a:spcAft>
                <a:spcPct val="0"/>
              </a:spcAft>
              <a:defRPr sz="2400" b="1">
                <a:solidFill>
                  <a:schemeClr val="tx1"/>
                </a:solidFill>
                <a:latin typeface="Times" pitchFamily="-32" charset="0"/>
              </a:defRPr>
            </a:lvl6pPr>
            <a:lvl7pPr marL="2971800" indent="-228600" eaLnBrk="0" fontAlgn="base" hangingPunct="0">
              <a:spcBef>
                <a:spcPct val="0"/>
              </a:spcBef>
              <a:spcAft>
                <a:spcPct val="0"/>
              </a:spcAft>
              <a:defRPr sz="2400" b="1">
                <a:solidFill>
                  <a:schemeClr val="tx1"/>
                </a:solidFill>
                <a:latin typeface="Times" pitchFamily="-32" charset="0"/>
              </a:defRPr>
            </a:lvl7pPr>
            <a:lvl8pPr marL="3429000" indent="-228600" eaLnBrk="0" fontAlgn="base" hangingPunct="0">
              <a:spcBef>
                <a:spcPct val="0"/>
              </a:spcBef>
              <a:spcAft>
                <a:spcPct val="0"/>
              </a:spcAft>
              <a:defRPr sz="2400" b="1">
                <a:solidFill>
                  <a:schemeClr val="tx1"/>
                </a:solidFill>
                <a:latin typeface="Times" pitchFamily="-32" charset="0"/>
              </a:defRPr>
            </a:lvl8pPr>
            <a:lvl9pPr marL="3886200" indent="-228600" eaLnBrk="0" fontAlgn="base" hangingPunct="0">
              <a:spcBef>
                <a:spcPct val="0"/>
              </a:spcBef>
              <a:spcAft>
                <a:spcPct val="0"/>
              </a:spcAft>
              <a:defRPr sz="2400" b="1">
                <a:solidFill>
                  <a:schemeClr val="tx1"/>
                </a:solidFill>
                <a:latin typeface="Times" pitchFamily="-32" charset="0"/>
              </a:defRPr>
            </a:lvl9pPr>
          </a:lstStyle>
          <a:p>
            <a:r>
              <a:rPr lang="en-GB" altLang="en-US" sz="1200" dirty="0"/>
              <a:t>© David J. Barnes and Michael </a:t>
            </a:r>
            <a:r>
              <a:rPr lang="en-GB" altLang="en-US" sz="1200" dirty="0" err="1"/>
              <a:t>Kölling</a:t>
            </a:r>
            <a:endParaRPr lang="en-GB" altLang="en-US" sz="1200"/>
          </a:p>
        </p:txBody>
      </p:sp>
      <p:sp>
        <p:nvSpPr>
          <p:cNvPr id="15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itchFamily="-32" charset="0"/>
              </a:defRPr>
            </a:lvl1pPr>
            <a:lvl2pPr marL="742950" indent="-285750">
              <a:defRPr sz="2400" b="1">
                <a:solidFill>
                  <a:schemeClr val="tx1"/>
                </a:solidFill>
                <a:latin typeface="Times" pitchFamily="-32" charset="0"/>
              </a:defRPr>
            </a:lvl2pPr>
            <a:lvl3pPr marL="1143000" indent="-228600">
              <a:defRPr sz="2400" b="1">
                <a:solidFill>
                  <a:schemeClr val="tx1"/>
                </a:solidFill>
                <a:latin typeface="Times" pitchFamily="-32" charset="0"/>
              </a:defRPr>
            </a:lvl3pPr>
            <a:lvl4pPr marL="1600200" indent="-228600">
              <a:defRPr sz="2400" b="1">
                <a:solidFill>
                  <a:schemeClr val="tx1"/>
                </a:solidFill>
                <a:latin typeface="Times" pitchFamily="-32" charset="0"/>
              </a:defRPr>
            </a:lvl4pPr>
            <a:lvl5pPr marL="2057400" indent="-228600">
              <a:defRPr sz="2400" b="1">
                <a:solidFill>
                  <a:schemeClr val="tx1"/>
                </a:solidFill>
                <a:latin typeface="Times" pitchFamily="-32" charset="0"/>
              </a:defRPr>
            </a:lvl5pPr>
            <a:lvl6pPr marL="2514600" indent="-228600" eaLnBrk="0" fontAlgn="base" hangingPunct="0">
              <a:spcBef>
                <a:spcPct val="0"/>
              </a:spcBef>
              <a:spcAft>
                <a:spcPct val="0"/>
              </a:spcAft>
              <a:defRPr sz="2400" b="1">
                <a:solidFill>
                  <a:schemeClr val="tx1"/>
                </a:solidFill>
                <a:latin typeface="Times" pitchFamily="-32" charset="0"/>
              </a:defRPr>
            </a:lvl6pPr>
            <a:lvl7pPr marL="2971800" indent="-228600" eaLnBrk="0" fontAlgn="base" hangingPunct="0">
              <a:spcBef>
                <a:spcPct val="0"/>
              </a:spcBef>
              <a:spcAft>
                <a:spcPct val="0"/>
              </a:spcAft>
              <a:defRPr sz="2400" b="1">
                <a:solidFill>
                  <a:schemeClr val="tx1"/>
                </a:solidFill>
                <a:latin typeface="Times" pitchFamily="-32" charset="0"/>
              </a:defRPr>
            </a:lvl7pPr>
            <a:lvl8pPr marL="3429000" indent="-228600" eaLnBrk="0" fontAlgn="base" hangingPunct="0">
              <a:spcBef>
                <a:spcPct val="0"/>
              </a:spcBef>
              <a:spcAft>
                <a:spcPct val="0"/>
              </a:spcAft>
              <a:defRPr sz="2400" b="1">
                <a:solidFill>
                  <a:schemeClr val="tx1"/>
                </a:solidFill>
                <a:latin typeface="Times" pitchFamily="-32" charset="0"/>
              </a:defRPr>
            </a:lvl8pPr>
            <a:lvl9pPr marL="3886200" indent="-228600" eaLnBrk="0" fontAlgn="base" hangingPunct="0">
              <a:spcBef>
                <a:spcPct val="0"/>
              </a:spcBef>
              <a:spcAft>
                <a:spcPct val="0"/>
              </a:spcAft>
              <a:defRPr sz="2400" b="1">
                <a:solidFill>
                  <a:schemeClr val="tx1"/>
                </a:solidFill>
                <a:latin typeface="Times" pitchFamily="-32" charset="0"/>
              </a:defRPr>
            </a:lvl9pPr>
          </a:lstStyle>
          <a:p>
            <a:fld id="{03152B4E-4FD2-45FC-9CDE-05DF5F3AE35C}" type="slidenum">
              <a:rPr lang="en-GB" altLang="en-US" sz="1200"/>
              <a:pPr/>
              <a:t>1</a:t>
            </a:fld>
            <a:endParaRPr lang="en-GB" altLang="en-US" sz="1200"/>
          </a:p>
        </p:txBody>
      </p:sp>
      <p:sp>
        <p:nvSpPr>
          <p:cNvPr id="15365" name="Rectangle 2"/>
          <p:cNvSpPr>
            <a:spLocks noGrp="1" noRot="1" noChangeAspect="1" noChangeArrowheads="1" noTextEdit="1"/>
          </p:cNvSpPr>
          <p:nvPr>
            <p:ph type="sldImg"/>
          </p:nvPr>
        </p:nvSpPr>
        <p:spPr>
          <a:ln/>
        </p:spPr>
      </p:sp>
      <p:sp>
        <p:nvSpPr>
          <p:cNvPr id="153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t>Replace this with your course title and your name/contact details.</a:t>
            </a:r>
          </a:p>
          <a:p>
            <a:pPr eaLnBrk="1" hangingPunct="1"/>
            <a:endParaRPr lang="en-GB" altLang="en-US"/>
          </a:p>
        </p:txBody>
      </p:sp>
    </p:spTree>
    <p:extLst>
      <p:ext uri="{BB962C8B-B14F-4D97-AF65-F5344CB8AC3E}">
        <p14:creationId xmlns:p14="http://schemas.microsoft.com/office/powerpoint/2010/main" val="74161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AE9AB4-CF8B-4C76-BEC0-332D7BFA4265}" type="slidenum">
              <a:rPr lang="en-US"/>
              <a:pPr/>
              <a:t>157</a:t>
            </a:fld>
            <a:endParaRPr lang="en-US"/>
          </a:p>
        </p:txBody>
      </p:sp>
      <p:sp>
        <p:nvSpPr>
          <p:cNvPr id="257026" name="Rectangle 2"/>
          <p:cNvSpPr>
            <a:spLocks noGrp="1" noRot="1" noChangeAspect="1" noChangeArrowheads="1" noTextEdit="1"/>
          </p:cNvSpPr>
          <p:nvPr>
            <p:ph type="sldImg"/>
          </p:nvPr>
        </p:nvSpPr>
        <p:spPr>
          <a:xfrm>
            <a:off x="1111250" y="704850"/>
            <a:ext cx="4635500" cy="3478213"/>
          </a:xfrm>
          <a:ln/>
        </p:spPr>
      </p:sp>
      <p:sp>
        <p:nvSpPr>
          <p:cNvPr id="257027" name="Rectangle 3"/>
          <p:cNvSpPr>
            <a:spLocks noGrp="1" noChangeArrowheads="1"/>
          </p:cNvSpPr>
          <p:nvPr>
            <p:ph type="body" idx="1"/>
          </p:nvPr>
        </p:nvSpPr>
        <p:spPr>
          <a:xfrm>
            <a:off x="913158" y="4424721"/>
            <a:ext cx="5031685" cy="4190921"/>
          </a:xfrm>
        </p:spPr>
        <p:txBody>
          <a:bodyPr/>
          <a:lstStyle/>
          <a:p>
            <a:endParaRPr lang="en-US"/>
          </a:p>
        </p:txBody>
      </p:sp>
    </p:spTree>
    <p:extLst>
      <p:ext uri="{BB962C8B-B14F-4D97-AF65-F5344CB8AC3E}">
        <p14:creationId xmlns:p14="http://schemas.microsoft.com/office/powerpoint/2010/main" val="2178881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5FDBF9-9BD7-4E07-AB93-B64288495B2A}" type="slidenum">
              <a:rPr lang="en-US"/>
              <a:pPr/>
              <a:t>158</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4247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09D6A7-5925-4601-9EAE-AD660BC29B80}" type="slidenum">
              <a:rPr lang="en-US"/>
              <a:pPr/>
              <a:t>163</a:t>
            </a:fld>
            <a:endParaRPr lang="en-US"/>
          </a:p>
        </p:txBody>
      </p:sp>
      <p:sp>
        <p:nvSpPr>
          <p:cNvPr id="261122" name="Rectangle 2"/>
          <p:cNvSpPr>
            <a:spLocks noGrp="1" noRot="1" noChangeAspect="1" noChangeArrowheads="1" noTextEdit="1"/>
          </p:cNvSpPr>
          <p:nvPr>
            <p:ph type="sldImg"/>
          </p:nvPr>
        </p:nvSpPr>
        <p:spPr>
          <a:xfrm>
            <a:off x="1111250" y="704850"/>
            <a:ext cx="4635500" cy="3478213"/>
          </a:xfrm>
          <a:ln/>
        </p:spPr>
      </p:sp>
      <p:sp>
        <p:nvSpPr>
          <p:cNvPr id="261123" name="Rectangle 3"/>
          <p:cNvSpPr>
            <a:spLocks noGrp="1" noChangeArrowheads="1"/>
          </p:cNvSpPr>
          <p:nvPr>
            <p:ph type="body" idx="1"/>
          </p:nvPr>
        </p:nvSpPr>
        <p:spPr>
          <a:xfrm>
            <a:off x="913158" y="4424721"/>
            <a:ext cx="5031685" cy="4190921"/>
          </a:xfrm>
        </p:spPr>
        <p:txBody>
          <a:bodyPr/>
          <a:lstStyle/>
          <a:p>
            <a:endParaRPr lang="en-US"/>
          </a:p>
        </p:txBody>
      </p:sp>
    </p:spTree>
    <p:extLst>
      <p:ext uri="{BB962C8B-B14F-4D97-AF65-F5344CB8AC3E}">
        <p14:creationId xmlns:p14="http://schemas.microsoft.com/office/powerpoint/2010/main" val="107047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C15DF15-4EB6-4834-B196-23DB6B1310EB}" type="slidenum">
              <a:rPr lang="en-US" sz="1200"/>
              <a:pPr/>
              <a:t>174</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83548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D6FD631-606E-4F8F-BF1F-70C7FC387142}" type="slidenum">
              <a:rPr lang="en-CA" altLang="en-US" sz="1200">
                <a:latin typeface="Tahoma" panose="020B0604030504040204" pitchFamily="34" charset="0"/>
              </a:rPr>
              <a:pPr/>
              <a:t>4</a:t>
            </a:fld>
            <a:endParaRPr lang="en-CA" altLang="en-US" sz="1200">
              <a:latin typeface="Tahoma" panose="020B0604030504040204" pitchFamily="34"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9163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FBBB9B-DF3D-4CF3-9EF7-A563CA1D59BA}" type="slidenum">
              <a:rPr lang="en-CA" altLang="en-US" sz="1200">
                <a:latin typeface="Tahoma" panose="020B0604030504040204" pitchFamily="34" charset="0"/>
              </a:rPr>
              <a:pPr/>
              <a:t>6</a:t>
            </a:fld>
            <a:endParaRPr lang="en-CA" altLang="en-US" sz="1200">
              <a:latin typeface="Tahoma" panose="020B0604030504040204" pitchFamily="34"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8571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0430144-7641-49B4-8906-4D0E47350E1A}" type="slidenum">
              <a:rPr lang="en-CA" altLang="en-US" sz="1200">
                <a:latin typeface="Tahoma" panose="020B0604030504040204" pitchFamily="34" charset="0"/>
              </a:rPr>
              <a:pPr/>
              <a:t>7</a:t>
            </a:fld>
            <a:endParaRPr lang="en-CA" altLang="en-US" sz="1200">
              <a:latin typeface="Tahoma" panose="020B0604030504040204" pitchFamily="34"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39454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23CF82D-C262-4927-A3A9-E3FBF026D155}" type="slidenum">
              <a:rPr lang="en-CA" altLang="en-US" sz="1200">
                <a:latin typeface="Tahoma" pitchFamily="34" charset="0"/>
              </a:rPr>
              <a:pPr/>
              <a:t>11</a:t>
            </a:fld>
            <a:endParaRPr lang="en-CA" altLang="en-US" sz="1200">
              <a:latin typeface="Tahoma"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11009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D31554-30FB-40AE-B994-7693D6C90F85}" type="slidenum">
              <a:rPr lang="en-US" smtClean="0"/>
              <a:pPr/>
              <a:t>130</a:t>
            </a:fld>
            <a:endParaRPr lang="en-US"/>
          </a:p>
        </p:txBody>
      </p:sp>
    </p:spTree>
    <p:extLst>
      <p:ext uri="{BB962C8B-B14F-4D97-AF65-F5344CB8AC3E}">
        <p14:creationId xmlns:p14="http://schemas.microsoft.com/office/powerpoint/2010/main" val="2982595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23CF82D-C262-4927-A3A9-E3FBF026D155}" type="slidenum">
              <a:rPr lang="en-CA" altLang="en-US" sz="1200">
                <a:latin typeface="Tahoma" pitchFamily="34" charset="0"/>
              </a:rPr>
              <a:pPr/>
              <a:t>144</a:t>
            </a:fld>
            <a:endParaRPr lang="en-CA" altLang="en-US" sz="1200">
              <a:latin typeface="Tahoma"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0339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617C3-0936-434E-A24D-5E78746264C8}" type="slidenum">
              <a:rPr lang="en-US"/>
              <a:pPr/>
              <a:t>146</a:t>
            </a:fld>
            <a:endParaRPr lang="en-US"/>
          </a:p>
        </p:txBody>
      </p:sp>
      <p:sp>
        <p:nvSpPr>
          <p:cNvPr id="254978" name="Rectangle 2"/>
          <p:cNvSpPr>
            <a:spLocks noGrp="1" noRot="1" noChangeAspect="1" noChangeArrowheads="1" noTextEdit="1"/>
          </p:cNvSpPr>
          <p:nvPr>
            <p:ph type="sldImg"/>
          </p:nvPr>
        </p:nvSpPr>
        <p:spPr>
          <a:xfrm>
            <a:off x="1111250" y="704850"/>
            <a:ext cx="4635500" cy="3478213"/>
          </a:xfrm>
          <a:ln/>
        </p:spPr>
      </p:sp>
      <p:sp>
        <p:nvSpPr>
          <p:cNvPr id="254979" name="Rectangle 3"/>
          <p:cNvSpPr>
            <a:spLocks noGrp="1" noChangeArrowheads="1"/>
          </p:cNvSpPr>
          <p:nvPr>
            <p:ph type="body" idx="1"/>
          </p:nvPr>
        </p:nvSpPr>
        <p:spPr>
          <a:xfrm>
            <a:off x="913158" y="4424721"/>
            <a:ext cx="5031685" cy="4190921"/>
          </a:xfrm>
        </p:spPr>
        <p:txBody>
          <a:bodyPr/>
          <a:lstStyle/>
          <a:p>
            <a:endParaRPr lang="en-US"/>
          </a:p>
        </p:txBody>
      </p:sp>
    </p:spTree>
    <p:extLst>
      <p:ext uri="{BB962C8B-B14F-4D97-AF65-F5344CB8AC3E}">
        <p14:creationId xmlns:p14="http://schemas.microsoft.com/office/powerpoint/2010/main" val="390786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23CF82D-C262-4927-A3A9-E3FBF026D155}" type="slidenum">
              <a:rPr lang="en-CA" altLang="en-US" sz="1200">
                <a:latin typeface="Tahoma" pitchFamily="34" charset="0"/>
              </a:rPr>
              <a:pPr/>
              <a:t>155</a:t>
            </a:fld>
            <a:endParaRPr lang="en-CA" altLang="en-US" sz="1200">
              <a:latin typeface="Tahoma"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3408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9/12/2018</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80747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9/12/2018</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59382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9/12/2018</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165219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9/12/2018</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79933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9/12/2018</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12"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9413251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9/12/2018</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1"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109565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781245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053451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367611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9/12/2018</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358316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9/12/2018</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774603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874816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09797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9/12/2018</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smtClean="0"/>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770566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9/12/2018</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smtClean="0"/>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923465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9/12/2018</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2"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235597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9/12/2018</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716585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9/12/2018</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7"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75600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9/12/2018</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84777712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9/12/2018</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1" name="Slide Number Placeholder 3">
            <a:extLst>
              <a:ext uri="{FF2B5EF4-FFF2-40B4-BE49-F238E27FC236}">
                <a16:creationId xmlns:a16="http://schemas.microsoft.com/office/drawing/2014/main" id="{4D8609DF-246E-4592-9017-335BBA61F54D}"/>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751168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E2DE6586-20E5-4D2A-9EE1-44A5953165C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5369925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01FB564D-8546-4D3A-B883-7D4B1C9A3B6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618325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3808466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AEAD4A3F-3677-4F0D-8AF8-68CE0872A66B}"/>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893970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9/12/2018</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a:extLst>
              <a:ext uri="{FF2B5EF4-FFF2-40B4-BE49-F238E27FC236}">
                <a16:creationId xmlns:a16="http://schemas.microsoft.com/office/drawing/2014/main" id="{06AB850F-29E0-47A7-9D5F-C1DC738D1CAD}"/>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593472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9/12/2018</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a:extLst>
              <a:ext uri="{FF2B5EF4-FFF2-40B4-BE49-F238E27FC236}">
                <a16:creationId xmlns:a16="http://schemas.microsoft.com/office/drawing/2014/main" id="{33D4124B-0DCE-4FD2-BE75-B48FBB7967C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949363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9" name="Slide Number Placeholder 3">
            <a:extLst>
              <a:ext uri="{FF2B5EF4-FFF2-40B4-BE49-F238E27FC236}">
                <a16:creationId xmlns:a16="http://schemas.microsoft.com/office/drawing/2014/main" id="{DB62AEC6-CA35-4482-B790-D511620C0E51}"/>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504164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9/12/2018</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smtClean="0"/>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7F522084-5389-49DB-810C-34F47F8FDC42}"/>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573467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9/12/2018</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smtClean="0"/>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AECA56E7-F650-4170-B031-F26B491E1565}"/>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4259647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9/12/2018</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2" name="Slide Number Placeholder 3">
            <a:extLst>
              <a:ext uri="{FF2B5EF4-FFF2-40B4-BE49-F238E27FC236}">
                <a16:creationId xmlns:a16="http://schemas.microsoft.com/office/drawing/2014/main" id="{ACBF2E09-7228-48B9-8044-B9D203F5551C}"/>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863003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9/12/2018</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8" name="Slide Number Placeholder 3">
            <a:extLst>
              <a:ext uri="{FF2B5EF4-FFF2-40B4-BE49-F238E27FC236}">
                <a16:creationId xmlns:a16="http://schemas.microsoft.com/office/drawing/2014/main" id="{6F10B818-19C8-4A97-84A9-335FAA858E36}"/>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3137198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9/12/2018</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7" name="Slide Number Placeholder 3">
            <a:extLst>
              <a:ext uri="{FF2B5EF4-FFF2-40B4-BE49-F238E27FC236}">
                <a16:creationId xmlns:a16="http://schemas.microsoft.com/office/drawing/2014/main" id="{039114AE-1352-4D49-8C5C-3EED0062B8F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8311922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9/12/2018</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3" name="Slide Number Placeholder 3">
            <a:extLst>
              <a:ext uri="{FF2B5EF4-FFF2-40B4-BE49-F238E27FC236}">
                <a16:creationId xmlns:a16="http://schemas.microsoft.com/office/drawing/2014/main" id="{58ACDF46-899B-4841-8F5D-27F0352B39E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5975278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06085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9/12/2018</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632379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9/12/2018</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20167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9/12/2018</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20523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9/12/2018</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dirty="0"/>
              <a:t>Click to edit Master title style</a:t>
            </a:r>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19476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9/12/2018</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dirty="0"/>
              <a:t>Click to edit Master title style</a:t>
            </a:r>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07118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9/12/2018</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389342856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7" r:id="rId4"/>
    <p:sldLayoutId id="2147483679" r:id="rId5"/>
    <p:sldLayoutId id="2147483688" r:id="rId6"/>
    <p:sldLayoutId id="2147483680" r:id="rId7"/>
    <p:sldLayoutId id="2147483681" r:id="rId8"/>
    <p:sldLayoutId id="2147483689" r:id="rId9"/>
    <p:sldLayoutId id="2147483682" r:id="rId10"/>
    <p:sldLayoutId id="2147483683" r:id="rId11"/>
    <p:sldLayoutId id="2147483684" r:id="rId12"/>
    <p:sldLayoutId id="2147483685"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9/12/2018</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390682860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9/12/2018</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23970797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7.png"/><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package" Target="../embeddings/Microsoft_Word_Document65.docx"/><Relationship Id="rId2" Type="http://schemas.openxmlformats.org/officeDocument/2006/relationships/slideLayout" Target="../slideLayouts/slideLayout15.xml"/><Relationship Id="rId1" Type="http://schemas.openxmlformats.org/officeDocument/2006/relationships/vmlDrawing" Target="../drawings/vmlDrawing45.vml"/><Relationship Id="rId4" Type="http://schemas.openxmlformats.org/officeDocument/2006/relationships/image" Target="../media/image128.emf"/></Relationships>
</file>

<file path=ppt/slides/_rels/slide107.xml.rels><?xml version="1.0" encoding="UTF-8" standalone="yes"?>
<Relationships xmlns="http://schemas.openxmlformats.org/package/2006/relationships"><Relationship Id="rId3" Type="http://schemas.openxmlformats.org/officeDocument/2006/relationships/package" Target="../embeddings/Microsoft_Word_Document66.docx"/><Relationship Id="rId7" Type="http://schemas.openxmlformats.org/officeDocument/2006/relationships/image" Target="../media/image130.emf"/><Relationship Id="rId2" Type="http://schemas.openxmlformats.org/officeDocument/2006/relationships/slideLayout" Target="../slideLayouts/slideLayout24.xml"/><Relationship Id="rId1" Type="http://schemas.openxmlformats.org/officeDocument/2006/relationships/vmlDrawing" Target="../drawings/vmlDrawing46.vml"/><Relationship Id="rId6" Type="http://schemas.openxmlformats.org/officeDocument/2006/relationships/package" Target="../embeddings/Microsoft_Word_Document67.docx"/><Relationship Id="rId5" Type="http://schemas.openxmlformats.org/officeDocument/2006/relationships/image" Target="../media/image131.png"/><Relationship Id="rId4" Type="http://schemas.openxmlformats.org/officeDocument/2006/relationships/image" Target="../media/image129.emf"/></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4.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package" Target="../embeddings/Microsoft_Word_Document68.docx"/><Relationship Id="rId7" Type="http://schemas.openxmlformats.org/officeDocument/2006/relationships/image" Target="../media/image136.emf"/><Relationship Id="rId2" Type="http://schemas.openxmlformats.org/officeDocument/2006/relationships/slideLayout" Target="../slideLayouts/slideLayout24.xml"/><Relationship Id="rId1" Type="http://schemas.openxmlformats.org/officeDocument/2006/relationships/vmlDrawing" Target="../drawings/vmlDrawing47.vml"/><Relationship Id="rId6" Type="http://schemas.openxmlformats.org/officeDocument/2006/relationships/package" Target="../embeddings/Microsoft_Word_Document69.docx"/><Relationship Id="rId5" Type="http://schemas.openxmlformats.org/officeDocument/2006/relationships/image" Target="../media/image137.png"/><Relationship Id="rId4" Type="http://schemas.openxmlformats.org/officeDocument/2006/relationships/image" Target="../media/image13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package" Target="../embeddings/Microsoft_Word_Document70.docx"/><Relationship Id="rId7" Type="http://schemas.openxmlformats.org/officeDocument/2006/relationships/image" Target="../media/image139.emf"/><Relationship Id="rId2" Type="http://schemas.openxmlformats.org/officeDocument/2006/relationships/slideLayout" Target="../slideLayouts/slideLayout24.xml"/><Relationship Id="rId1" Type="http://schemas.openxmlformats.org/officeDocument/2006/relationships/vmlDrawing" Target="../drawings/vmlDrawing48.vml"/><Relationship Id="rId6" Type="http://schemas.openxmlformats.org/officeDocument/2006/relationships/package" Target="../embeddings/Microsoft_Word_Document71.docx"/><Relationship Id="rId5" Type="http://schemas.openxmlformats.org/officeDocument/2006/relationships/image" Target="../media/image140.png"/><Relationship Id="rId4" Type="http://schemas.openxmlformats.org/officeDocument/2006/relationships/image" Target="../media/image138.emf"/></Relationships>
</file>

<file path=ppt/slides/_rels/slide111.xml.rels><?xml version="1.0" encoding="UTF-8" standalone="yes"?>
<Relationships xmlns="http://schemas.openxmlformats.org/package/2006/relationships"><Relationship Id="rId3" Type="http://schemas.openxmlformats.org/officeDocument/2006/relationships/package" Target="../embeddings/Microsoft_Word_Document72.docx"/><Relationship Id="rId7" Type="http://schemas.openxmlformats.org/officeDocument/2006/relationships/image" Target="../media/image136.emf"/><Relationship Id="rId2" Type="http://schemas.openxmlformats.org/officeDocument/2006/relationships/slideLayout" Target="../slideLayouts/slideLayout24.xml"/><Relationship Id="rId1" Type="http://schemas.openxmlformats.org/officeDocument/2006/relationships/vmlDrawing" Target="../drawings/vmlDrawing49.vml"/><Relationship Id="rId6" Type="http://schemas.openxmlformats.org/officeDocument/2006/relationships/package" Target="../embeddings/Microsoft_Word_Document73.docx"/><Relationship Id="rId5" Type="http://schemas.openxmlformats.org/officeDocument/2006/relationships/image" Target="../media/image142.png"/><Relationship Id="rId4" Type="http://schemas.openxmlformats.org/officeDocument/2006/relationships/image" Target="../media/image141.emf"/></Relationships>
</file>

<file path=ppt/slides/_rels/slide112.xml.rels><?xml version="1.0" encoding="UTF-8" standalone="yes"?>
<Relationships xmlns="http://schemas.openxmlformats.org/package/2006/relationships"><Relationship Id="rId3" Type="http://schemas.openxmlformats.org/officeDocument/2006/relationships/package" Target="../embeddings/Microsoft_Word_Document74.docx"/><Relationship Id="rId7" Type="http://schemas.openxmlformats.org/officeDocument/2006/relationships/image" Target="../media/image144.emf"/><Relationship Id="rId2" Type="http://schemas.openxmlformats.org/officeDocument/2006/relationships/slideLayout" Target="../slideLayouts/slideLayout24.xml"/><Relationship Id="rId1" Type="http://schemas.openxmlformats.org/officeDocument/2006/relationships/vmlDrawing" Target="../drawings/vmlDrawing50.vml"/><Relationship Id="rId6" Type="http://schemas.openxmlformats.org/officeDocument/2006/relationships/package" Target="../embeddings/Microsoft_Word_Document75.docx"/><Relationship Id="rId5" Type="http://schemas.openxmlformats.org/officeDocument/2006/relationships/image" Target="../media/image145.png"/><Relationship Id="rId4" Type="http://schemas.openxmlformats.org/officeDocument/2006/relationships/image" Target="../media/image143.emf"/></Relationships>
</file>

<file path=ppt/slides/_rels/slide113.xml.rels><?xml version="1.0" encoding="UTF-8" standalone="yes"?>
<Relationships xmlns="http://schemas.openxmlformats.org/package/2006/relationships"><Relationship Id="rId3" Type="http://schemas.openxmlformats.org/officeDocument/2006/relationships/package" Target="../embeddings/Microsoft_Word_Document76.docx"/><Relationship Id="rId7" Type="http://schemas.openxmlformats.org/officeDocument/2006/relationships/image" Target="../media/image147.emf"/><Relationship Id="rId2" Type="http://schemas.openxmlformats.org/officeDocument/2006/relationships/slideLayout" Target="../slideLayouts/slideLayout24.xml"/><Relationship Id="rId1" Type="http://schemas.openxmlformats.org/officeDocument/2006/relationships/vmlDrawing" Target="../drawings/vmlDrawing51.vml"/><Relationship Id="rId6" Type="http://schemas.openxmlformats.org/officeDocument/2006/relationships/package" Target="../embeddings/Microsoft_Word_Document77.docx"/><Relationship Id="rId5" Type="http://schemas.openxmlformats.org/officeDocument/2006/relationships/image" Target="../media/image148.png"/><Relationship Id="rId4" Type="http://schemas.openxmlformats.org/officeDocument/2006/relationships/image" Target="../media/image146.emf"/></Relationships>
</file>

<file path=ppt/slides/_rels/slide114.xml.rels><?xml version="1.0" encoding="UTF-8" standalone="yes"?>
<Relationships xmlns="http://schemas.openxmlformats.org/package/2006/relationships"><Relationship Id="rId3" Type="http://schemas.openxmlformats.org/officeDocument/2006/relationships/package" Target="../embeddings/Microsoft_Word_Document78.docx"/><Relationship Id="rId7" Type="http://schemas.openxmlformats.org/officeDocument/2006/relationships/image" Target="../media/image150.emf"/><Relationship Id="rId2" Type="http://schemas.openxmlformats.org/officeDocument/2006/relationships/slideLayout" Target="../slideLayouts/slideLayout24.xml"/><Relationship Id="rId1" Type="http://schemas.openxmlformats.org/officeDocument/2006/relationships/vmlDrawing" Target="../drawings/vmlDrawing52.vml"/><Relationship Id="rId6" Type="http://schemas.openxmlformats.org/officeDocument/2006/relationships/package" Target="../embeddings/Microsoft_Word_Document79.docx"/><Relationship Id="rId5" Type="http://schemas.openxmlformats.org/officeDocument/2006/relationships/image" Target="../media/image151.png"/><Relationship Id="rId4" Type="http://schemas.openxmlformats.org/officeDocument/2006/relationships/image" Target="../media/image149.emf"/></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package" Target="../embeddings/Microsoft_Word_Document80.docx"/><Relationship Id="rId7" Type="http://schemas.openxmlformats.org/officeDocument/2006/relationships/image" Target="../media/image156.emf"/><Relationship Id="rId2" Type="http://schemas.openxmlformats.org/officeDocument/2006/relationships/slideLayout" Target="../slideLayouts/slideLayout24.xml"/><Relationship Id="rId1" Type="http://schemas.openxmlformats.org/officeDocument/2006/relationships/vmlDrawing" Target="../drawings/vmlDrawing53.vml"/><Relationship Id="rId6" Type="http://schemas.openxmlformats.org/officeDocument/2006/relationships/package" Target="../embeddings/Microsoft_Word_Document81.docx"/><Relationship Id="rId5" Type="http://schemas.openxmlformats.org/officeDocument/2006/relationships/image" Target="../media/image157.png"/><Relationship Id="rId4" Type="http://schemas.openxmlformats.org/officeDocument/2006/relationships/image" Target="../media/image15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4.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5.xml"/><Relationship Id="rId4" Type="http://schemas.openxmlformats.org/officeDocument/2006/relationships/image" Target="../media/image160.png"/></Relationships>
</file>

<file path=ppt/slides/_rels/slide12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package" Target="../embeddings/Microsoft_Word_Document82.docx"/><Relationship Id="rId7" Type="http://schemas.openxmlformats.org/officeDocument/2006/relationships/image" Target="../media/image162.emf"/><Relationship Id="rId2" Type="http://schemas.openxmlformats.org/officeDocument/2006/relationships/slideLayout" Target="../slideLayouts/slideLayout24.xml"/><Relationship Id="rId1" Type="http://schemas.openxmlformats.org/officeDocument/2006/relationships/vmlDrawing" Target="../drawings/vmlDrawing54.vml"/><Relationship Id="rId6" Type="http://schemas.openxmlformats.org/officeDocument/2006/relationships/package" Target="../embeddings/Microsoft_Word_Document83.docx"/><Relationship Id="rId5" Type="http://schemas.openxmlformats.org/officeDocument/2006/relationships/image" Target="../media/image163.png"/><Relationship Id="rId4" Type="http://schemas.openxmlformats.org/officeDocument/2006/relationships/image" Target="../media/image161.emf"/></Relationships>
</file>

<file path=ppt/slides/_rels/slide123.xml.rels><?xml version="1.0" encoding="UTF-8" standalone="yes"?>
<Relationships xmlns="http://schemas.openxmlformats.org/package/2006/relationships"><Relationship Id="rId3" Type="http://schemas.openxmlformats.org/officeDocument/2006/relationships/package" Target="../embeddings/Microsoft_Word_Document84.docx"/><Relationship Id="rId7" Type="http://schemas.openxmlformats.org/officeDocument/2006/relationships/image" Target="../media/image166.emf"/><Relationship Id="rId2" Type="http://schemas.openxmlformats.org/officeDocument/2006/relationships/slideLayout" Target="../slideLayouts/slideLayout24.xml"/><Relationship Id="rId1" Type="http://schemas.openxmlformats.org/officeDocument/2006/relationships/vmlDrawing" Target="../drawings/vmlDrawing55.vml"/><Relationship Id="rId6" Type="http://schemas.openxmlformats.org/officeDocument/2006/relationships/package" Target="../embeddings/Microsoft_Word_Document85.docx"/><Relationship Id="rId5" Type="http://schemas.openxmlformats.org/officeDocument/2006/relationships/image" Target="../media/image167.png"/><Relationship Id="rId4" Type="http://schemas.openxmlformats.org/officeDocument/2006/relationships/image" Target="../media/image165.emf"/></Relationships>
</file>

<file path=ppt/slides/_rels/slide12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package" Target="../embeddings/Microsoft_Word_Document86.docx"/><Relationship Id="rId2" Type="http://schemas.openxmlformats.org/officeDocument/2006/relationships/slideLayout" Target="../slideLayouts/slideLayout24.xml"/><Relationship Id="rId1" Type="http://schemas.openxmlformats.org/officeDocument/2006/relationships/vmlDrawing" Target="../drawings/vmlDrawing56.vml"/><Relationship Id="rId4" Type="http://schemas.openxmlformats.org/officeDocument/2006/relationships/image" Target="../media/image171.emf"/></Relationships>
</file>

<file path=ppt/slides/_rels/slide133.xml.rels><?xml version="1.0" encoding="UTF-8" standalone="yes"?>
<Relationships xmlns="http://schemas.openxmlformats.org/package/2006/relationships"><Relationship Id="rId3" Type="http://schemas.openxmlformats.org/officeDocument/2006/relationships/package" Target="../embeddings/Microsoft_Word_Document87.docx"/><Relationship Id="rId7" Type="http://schemas.openxmlformats.org/officeDocument/2006/relationships/image" Target="../media/image173.emf"/><Relationship Id="rId2" Type="http://schemas.openxmlformats.org/officeDocument/2006/relationships/slideLayout" Target="../slideLayouts/slideLayout24.xml"/><Relationship Id="rId1" Type="http://schemas.openxmlformats.org/officeDocument/2006/relationships/vmlDrawing" Target="../drawings/vmlDrawing57.vml"/><Relationship Id="rId6" Type="http://schemas.openxmlformats.org/officeDocument/2006/relationships/package" Target="../embeddings/Microsoft_Word_Document88.docx"/><Relationship Id="rId5" Type="http://schemas.openxmlformats.org/officeDocument/2006/relationships/image" Target="../media/image174.png"/><Relationship Id="rId4" Type="http://schemas.openxmlformats.org/officeDocument/2006/relationships/image" Target="../media/image172.emf"/></Relationships>
</file>

<file path=ppt/slides/_rels/slide134.xml.rels><?xml version="1.0" encoding="UTF-8" standalone="yes"?>
<Relationships xmlns="http://schemas.openxmlformats.org/package/2006/relationships"><Relationship Id="rId3" Type="http://schemas.openxmlformats.org/officeDocument/2006/relationships/package" Target="../embeddings/Microsoft_Word_Document89.docx"/><Relationship Id="rId7" Type="http://schemas.openxmlformats.org/officeDocument/2006/relationships/image" Target="../media/image176.emf"/><Relationship Id="rId2" Type="http://schemas.openxmlformats.org/officeDocument/2006/relationships/slideLayout" Target="../slideLayouts/slideLayout24.xml"/><Relationship Id="rId1" Type="http://schemas.openxmlformats.org/officeDocument/2006/relationships/vmlDrawing" Target="../drawings/vmlDrawing58.vml"/><Relationship Id="rId6" Type="http://schemas.openxmlformats.org/officeDocument/2006/relationships/package" Target="../embeddings/Microsoft_Word_Document90.docx"/><Relationship Id="rId5" Type="http://schemas.openxmlformats.org/officeDocument/2006/relationships/image" Target="../media/image177.png"/><Relationship Id="rId4" Type="http://schemas.openxmlformats.org/officeDocument/2006/relationships/image" Target="../media/image175.emf"/></Relationships>
</file>

<file path=ppt/slides/_rels/slide135.xml.rels><?xml version="1.0" encoding="UTF-8" standalone="yes"?>
<Relationships xmlns="http://schemas.openxmlformats.org/package/2006/relationships"><Relationship Id="rId3" Type="http://schemas.openxmlformats.org/officeDocument/2006/relationships/package" Target="../embeddings/Microsoft_Word_Document91.docx"/><Relationship Id="rId2" Type="http://schemas.openxmlformats.org/officeDocument/2006/relationships/slideLayout" Target="../slideLayouts/slideLayout24.xml"/><Relationship Id="rId1" Type="http://schemas.openxmlformats.org/officeDocument/2006/relationships/vmlDrawing" Target="../drawings/vmlDrawing59.vml"/><Relationship Id="rId4" Type="http://schemas.openxmlformats.org/officeDocument/2006/relationships/image" Target="../media/image178.emf"/></Relationships>
</file>

<file path=ppt/slides/_rels/slide1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24.xml"/><Relationship Id="rId1" Type="http://schemas.openxmlformats.org/officeDocument/2006/relationships/vmlDrawing" Target="../drawings/vmlDrawing60.vml"/><Relationship Id="rId5" Type="http://schemas.openxmlformats.org/officeDocument/2006/relationships/image" Target="../media/image179.emf"/><Relationship Id="rId4" Type="http://schemas.openxmlformats.org/officeDocument/2006/relationships/package" Target="../embeddings/Microsoft_Word_Document92.docx"/></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5.xml"/><Relationship Id="rId4" Type="http://schemas.openxmlformats.org/officeDocument/2006/relationships/image" Target="../media/image183.png"/></Relationships>
</file>

<file path=ppt/slides/_rels/slide139.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18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package" Target="../embeddings/Microsoft_Word_Document93.docx"/><Relationship Id="rId2" Type="http://schemas.openxmlformats.org/officeDocument/2006/relationships/slideLayout" Target="../slideLayouts/slideLayout24.xml"/><Relationship Id="rId1" Type="http://schemas.openxmlformats.org/officeDocument/2006/relationships/vmlDrawing" Target="../drawings/vmlDrawing61.vml"/><Relationship Id="rId4" Type="http://schemas.openxmlformats.org/officeDocument/2006/relationships/image" Target="../media/image185.emf"/></Relationships>
</file>

<file path=ppt/slides/_rels/slide141.xml.rels><?xml version="1.0" encoding="UTF-8" standalone="yes"?>
<Relationships xmlns="http://schemas.openxmlformats.org/package/2006/relationships"><Relationship Id="rId3" Type="http://schemas.openxmlformats.org/officeDocument/2006/relationships/package" Target="../embeddings/Microsoft_Word_Document94.docx"/><Relationship Id="rId7" Type="http://schemas.openxmlformats.org/officeDocument/2006/relationships/image" Target="../media/image187.emf"/><Relationship Id="rId2" Type="http://schemas.openxmlformats.org/officeDocument/2006/relationships/slideLayout" Target="../slideLayouts/slideLayout24.xml"/><Relationship Id="rId1" Type="http://schemas.openxmlformats.org/officeDocument/2006/relationships/vmlDrawing" Target="../drawings/vmlDrawing62.vml"/><Relationship Id="rId6" Type="http://schemas.openxmlformats.org/officeDocument/2006/relationships/package" Target="../embeddings/Microsoft_Word_Document95.docx"/><Relationship Id="rId5" Type="http://schemas.openxmlformats.org/officeDocument/2006/relationships/image" Target="../media/image188.png"/><Relationship Id="rId4" Type="http://schemas.openxmlformats.org/officeDocument/2006/relationships/image" Target="../media/image186.emf"/></Relationships>
</file>

<file path=ppt/slides/_rels/slide1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jackmyers.info/db/exercises/" TargetMode="Externa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jackmyers.info/db/exercises/" TargetMode="External"/><Relationship Id="rId1" Type="http://schemas.openxmlformats.org/officeDocument/2006/relationships/slideLayout" Target="../slideLayouts/slideLayout15.xml"/><Relationship Id="rId4" Type="http://schemas.openxmlformats.org/officeDocument/2006/relationships/image" Target="../media/image189.gif"/></Relationships>
</file>

<file path=ppt/slides/_rels/slide14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3" Type="http://schemas.openxmlformats.org/officeDocument/2006/relationships/package" Target="../embeddings/Microsoft_Word_Document96.docx"/><Relationship Id="rId2" Type="http://schemas.openxmlformats.org/officeDocument/2006/relationships/slideLayout" Target="../slideLayouts/slideLayout24.xml"/><Relationship Id="rId1" Type="http://schemas.openxmlformats.org/officeDocument/2006/relationships/vmlDrawing" Target="../drawings/vmlDrawing63.vml"/><Relationship Id="rId4" Type="http://schemas.openxmlformats.org/officeDocument/2006/relationships/image" Target="../media/image191.emf"/></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package" Target="../embeddings/Microsoft_Word_Document97.docx"/><Relationship Id="rId2" Type="http://schemas.openxmlformats.org/officeDocument/2006/relationships/slideLayout" Target="../slideLayouts/slideLayout24.xml"/><Relationship Id="rId1" Type="http://schemas.openxmlformats.org/officeDocument/2006/relationships/vmlDrawing" Target="../drawings/vmlDrawing64.vml"/><Relationship Id="rId5" Type="http://schemas.openxmlformats.org/officeDocument/2006/relationships/image" Target="../media/image195.png"/><Relationship Id="rId4" Type="http://schemas.openxmlformats.org/officeDocument/2006/relationships/image" Target="../media/image19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package" Target="../embeddings/Microsoft_Word_Document98.docx"/><Relationship Id="rId2" Type="http://schemas.openxmlformats.org/officeDocument/2006/relationships/slideLayout" Target="../slideLayouts/slideLayout24.xml"/><Relationship Id="rId1" Type="http://schemas.openxmlformats.org/officeDocument/2006/relationships/vmlDrawing" Target="../drawings/vmlDrawing65.vml"/><Relationship Id="rId5" Type="http://schemas.openxmlformats.org/officeDocument/2006/relationships/image" Target="../media/image197.png"/><Relationship Id="rId4" Type="http://schemas.openxmlformats.org/officeDocument/2006/relationships/image" Target="../media/image196.emf"/></Relationships>
</file>

<file path=ppt/slides/_rels/slide151.xml.rels><?xml version="1.0" encoding="UTF-8" standalone="yes"?>
<Relationships xmlns="http://schemas.openxmlformats.org/package/2006/relationships"><Relationship Id="rId3" Type="http://schemas.openxmlformats.org/officeDocument/2006/relationships/package" Target="../embeddings/Microsoft_Word_Document99.docx"/><Relationship Id="rId2" Type="http://schemas.openxmlformats.org/officeDocument/2006/relationships/slideLayout" Target="../slideLayouts/slideLayout24.xml"/><Relationship Id="rId1" Type="http://schemas.openxmlformats.org/officeDocument/2006/relationships/vmlDrawing" Target="../drawings/vmlDrawing66.vml"/><Relationship Id="rId5" Type="http://schemas.openxmlformats.org/officeDocument/2006/relationships/image" Target="../media/image199.png"/><Relationship Id="rId4" Type="http://schemas.openxmlformats.org/officeDocument/2006/relationships/image" Target="../media/image198.emf"/></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Word_Document100.docx"/><Relationship Id="rId2" Type="http://schemas.openxmlformats.org/officeDocument/2006/relationships/slideLayout" Target="../slideLayouts/slideLayout24.xml"/><Relationship Id="rId1" Type="http://schemas.openxmlformats.org/officeDocument/2006/relationships/vmlDrawing" Target="../drawings/vmlDrawing67.vml"/><Relationship Id="rId5" Type="http://schemas.openxmlformats.org/officeDocument/2006/relationships/image" Target="../media/image201.png"/><Relationship Id="rId4" Type="http://schemas.openxmlformats.org/officeDocument/2006/relationships/image" Target="../media/image200.emf"/></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Word_Document101.docx"/><Relationship Id="rId2" Type="http://schemas.openxmlformats.org/officeDocument/2006/relationships/slideLayout" Target="../slideLayouts/slideLayout24.xml"/><Relationship Id="rId1" Type="http://schemas.openxmlformats.org/officeDocument/2006/relationships/vmlDrawing" Target="../drawings/vmlDrawing68.vml"/><Relationship Id="rId5" Type="http://schemas.openxmlformats.org/officeDocument/2006/relationships/image" Target="../media/image203.png"/><Relationship Id="rId4" Type="http://schemas.openxmlformats.org/officeDocument/2006/relationships/image" Target="../media/image202.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5.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6.jpeg"/></Relationships>
</file>

<file path=ppt/slides/_rels/slide15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07.png"/></Relationships>
</file>

<file path=ppt/slides/_rels/slide159.xml.rels><?xml version="1.0" encoding="UTF-8" standalone="yes"?>
<Relationships xmlns="http://schemas.openxmlformats.org/package/2006/relationships"><Relationship Id="rId3" Type="http://schemas.openxmlformats.org/officeDocument/2006/relationships/package" Target="../embeddings/Microsoft_Word_Document102.docx"/><Relationship Id="rId7" Type="http://schemas.openxmlformats.org/officeDocument/2006/relationships/image" Target="../media/image209.emf"/><Relationship Id="rId2" Type="http://schemas.openxmlformats.org/officeDocument/2006/relationships/slideLayout" Target="../slideLayouts/slideLayout24.xml"/><Relationship Id="rId1" Type="http://schemas.openxmlformats.org/officeDocument/2006/relationships/vmlDrawing" Target="../drawings/vmlDrawing69.vml"/><Relationship Id="rId6" Type="http://schemas.openxmlformats.org/officeDocument/2006/relationships/package" Target="../embeddings/Microsoft_Word_Document103.docx"/><Relationship Id="rId5" Type="http://schemas.openxmlformats.org/officeDocument/2006/relationships/image" Target="../media/image210.png"/><Relationship Id="rId4" Type="http://schemas.openxmlformats.org/officeDocument/2006/relationships/image" Target="../media/image208.e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4.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image" Target="../media/image5.emf"/></Relationships>
</file>

<file path=ppt/slides/_rels/slide160.xml.rels><?xml version="1.0" encoding="UTF-8" standalone="yes"?>
<Relationships xmlns="http://schemas.openxmlformats.org/package/2006/relationships"><Relationship Id="rId3" Type="http://schemas.openxmlformats.org/officeDocument/2006/relationships/package" Target="../embeddings/Microsoft_Word_Document104.docx"/><Relationship Id="rId7" Type="http://schemas.openxmlformats.org/officeDocument/2006/relationships/image" Target="../media/image212.emf"/><Relationship Id="rId2" Type="http://schemas.openxmlformats.org/officeDocument/2006/relationships/slideLayout" Target="../slideLayouts/slideLayout24.xml"/><Relationship Id="rId1" Type="http://schemas.openxmlformats.org/officeDocument/2006/relationships/vmlDrawing" Target="../drawings/vmlDrawing70.vml"/><Relationship Id="rId6" Type="http://schemas.openxmlformats.org/officeDocument/2006/relationships/package" Target="../embeddings/Microsoft_Word_Document105.docx"/><Relationship Id="rId5" Type="http://schemas.openxmlformats.org/officeDocument/2006/relationships/image" Target="../media/image213.png"/><Relationship Id="rId4" Type="http://schemas.openxmlformats.org/officeDocument/2006/relationships/image" Target="../media/image211.emf"/></Relationships>
</file>

<file path=ppt/slides/_rels/slide161.xml.rels><?xml version="1.0" encoding="UTF-8" standalone="yes"?>
<Relationships xmlns="http://schemas.openxmlformats.org/package/2006/relationships"><Relationship Id="rId3" Type="http://schemas.openxmlformats.org/officeDocument/2006/relationships/package" Target="../embeddings/Microsoft_Word_Document106.docx"/><Relationship Id="rId7" Type="http://schemas.openxmlformats.org/officeDocument/2006/relationships/image" Target="../media/image215.emf"/><Relationship Id="rId2" Type="http://schemas.openxmlformats.org/officeDocument/2006/relationships/slideLayout" Target="../slideLayouts/slideLayout24.xml"/><Relationship Id="rId1" Type="http://schemas.openxmlformats.org/officeDocument/2006/relationships/vmlDrawing" Target="../drawings/vmlDrawing71.vml"/><Relationship Id="rId6" Type="http://schemas.openxmlformats.org/officeDocument/2006/relationships/package" Target="../embeddings/Microsoft_Word_Document107.docx"/><Relationship Id="rId5" Type="http://schemas.openxmlformats.org/officeDocument/2006/relationships/image" Target="../media/image216.png"/><Relationship Id="rId4" Type="http://schemas.openxmlformats.org/officeDocument/2006/relationships/image" Target="../media/image214.emf"/></Relationships>
</file>

<file path=ppt/slides/_rels/slide162.xml.rels><?xml version="1.0" encoding="UTF-8" standalone="yes"?>
<Relationships xmlns="http://schemas.openxmlformats.org/package/2006/relationships"><Relationship Id="rId3" Type="http://schemas.openxmlformats.org/officeDocument/2006/relationships/package" Target="../embeddings/Microsoft_Word_Document108.docx"/><Relationship Id="rId7" Type="http://schemas.openxmlformats.org/officeDocument/2006/relationships/image" Target="../media/image218.emf"/><Relationship Id="rId2" Type="http://schemas.openxmlformats.org/officeDocument/2006/relationships/slideLayout" Target="../slideLayouts/slideLayout24.xml"/><Relationship Id="rId1" Type="http://schemas.openxmlformats.org/officeDocument/2006/relationships/vmlDrawing" Target="../drawings/vmlDrawing72.vml"/><Relationship Id="rId6" Type="http://schemas.openxmlformats.org/officeDocument/2006/relationships/package" Target="../embeddings/Microsoft_Word_Document109.docx"/><Relationship Id="rId5" Type="http://schemas.openxmlformats.org/officeDocument/2006/relationships/image" Target="../media/image219.png"/><Relationship Id="rId4" Type="http://schemas.openxmlformats.org/officeDocument/2006/relationships/image" Target="../media/image217.emf"/></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package" Target="../embeddings/Microsoft_Word_Document110.docx"/><Relationship Id="rId7" Type="http://schemas.openxmlformats.org/officeDocument/2006/relationships/image" Target="../media/image221.emf"/><Relationship Id="rId2" Type="http://schemas.openxmlformats.org/officeDocument/2006/relationships/slideLayout" Target="../slideLayouts/slideLayout24.xml"/><Relationship Id="rId1" Type="http://schemas.openxmlformats.org/officeDocument/2006/relationships/vmlDrawing" Target="../drawings/vmlDrawing73.vml"/><Relationship Id="rId6" Type="http://schemas.openxmlformats.org/officeDocument/2006/relationships/package" Target="../embeddings/Microsoft_Word_Document111.docx"/><Relationship Id="rId5" Type="http://schemas.openxmlformats.org/officeDocument/2006/relationships/image" Target="../media/image222.png"/><Relationship Id="rId4" Type="http://schemas.openxmlformats.org/officeDocument/2006/relationships/image" Target="../media/image220.emf"/></Relationships>
</file>

<file path=ppt/slides/_rels/slide165.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package" Target="../embeddings/Microsoft_Word_Document112.docx"/><Relationship Id="rId7" Type="http://schemas.openxmlformats.org/officeDocument/2006/relationships/image" Target="../media/image224.emf"/><Relationship Id="rId2" Type="http://schemas.openxmlformats.org/officeDocument/2006/relationships/slideLayout" Target="../slideLayouts/slideLayout24.xml"/><Relationship Id="rId1" Type="http://schemas.openxmlformats.org/officeDocument/2006/relationships/vmlDrawing" Target="../drawings/vmlDrawing74.vml"/><Relationship Id="rId6" Type="http://schemas.openxmlformats.org/officeDocument/2006/relationships/package" Target="../embeddings/Microsoft_Word_Document113.docx"/><Relationship Id="rId5" Type="http://schemas.openxmlformats.org/officeDocument/2006/relationships/image" Target="../media/image225.png"/><Relationship Id="rId4" Type="http://schemas.openxmlformats.org/officeDocument/2006/relationships/image" Target="../media/image223.emf"/></Relationships>
</file>

<file path=ppt/slides/_rels/slide16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package" Target="../embeddings/Microsoft_Word_Document114.docx"/><Relationship Id="rId7" Type="http://schemas.openxmlformats.org/officeDocument/2006/relationships/image" Target="../media/image228.emf"/><Relationship Id="rId2" Type="http://schemas.openxmlformats.org/officeDocument/2006/relationships/slideLayout" Target="../slideLayouts/slideLayout24.xml"/><Relationship Id="rId1" Type="http://schemas.openxmlformats.org/officeDocument/2006/relationships/vmlDrawing" Target="../drawings/vmlDrawing75.vml"/><Relationship Id="rId6" Type="http://schemas.openxmlformats.org/officeDocument/2006/relationships/package" Target="../embeddings/Microsoft_Word_Document115.docx"/><Relationship Id="rId5" Type="http://schemas.openxmlformats.org/officeDocument/2006/relationships/image" Target="../media/image229.png"/><Relationship Id="rId4" Type="http://schemas.openxmlformats.org/officeDocument/2006/relationships/image" Target="../media/image227.emf"/></Relationships>
</file>

<file path=ppt/slides/_rels/slide168.xml.rels><?xml version="1.0" encoding="UTF-8" standalone="yes"?>
<Relationships xmlns="http://schemas.openxmlformats.org/package/2006/relationships"><Relationship Id="rId3" Type="http://schemas.openxmlformats.org/officeDocument/2006/relationships/package" Target="../embeddings/Microsoft_Word_Document116.docx"/><Relationship Id="rId7" Type="http://schemas.openxmlformats.org/officeDocument/2006/relationships/image" Target="../media/image231.emf"/><Relationship Id="rId2" Type="http://schemas.openxmlformats.org/officeDocument/2006/relationships/slideLayout" Target="../slideLayouts/slideLayout24.xml"/><Relationship Id="rId1" Type="http://schemas.openxmlformats.org/officeDocument/2006/relationships/vmlDrawing" Target="../drawings/vmlDrawing76.vml"/><Relationship Id="rId6" Type="http://schemas.openxmlformats.org/officeDocument/2006/relationships/package" Target="../embeddings/Microsoft_Word_Document117.docx"/><Relationship Id="rId5" Type="http://schemas.openxmlformats.org/officeDocument/2006/relationships/image" Target="../media/image229.png"/><Relationship Id="rId4" Type="http://schemas.openxmlformats.org/officeDocument/2006/relationships/image" Target="../media/image230.emf"/></Relationships>
</file>

<file path=ppt/slides/_rels/slide169.xml.rels><?xml version="1.0" encoding="UTF-8" standalone="yes"?>
<Relationships xmlns="http://schemas.openxmlformats.org/package/2006/relationships"><Relationship Id="rId3" Type="http://schemas.openxmlformats.org/officeDocument/2006/relationships/package" Target="../embeddings/Microsoft_Word_Document118.docx"/><Relationship Id="rId7" Type="http://schemas.openxmlformats.org/officeDocument/2006/relationships/image" Target="../media/image233.emf"/><Relationship Id="rId2" Type="http://schemas.openxmlformats.org/officeDocument/2006/relationships/slideLayout" Target="../slideLayouts/slideLayout24.xml"/><Relationship Id="rId1" Type="http://schemas.openxmlformats.org/officeDocument/2006/relationships/vmlDrawing" Target="../drawings/vmlDrawing77.vml"/><Relationship Id="rId6" Type="http://schemas.openxmlformats.org/officeDocument/2006/relationships/package" Target="../embeddings/Microsoft_Word_Document119.docx"/><Relationship Id="rId5" Type="http://schemas.openxmlformats.org/officeDocument/2006/relationships/image" Target="../media/image234.png"/><Relationship Id="rId4" Type="http://schemas.openxmlformats.org/officeDocument/2006/relationships/image" Target="../media/image232.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4.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170.xml.rels><?xml version="1.0" encoding="UTF-8" standalone="yes"?>
<Relationships xmlns="http://schemas.openxmlformats.org/package/2006/relationships"><Relationship Id="rId3" Type="http://schemas.openxmlformats.org/officeDocument/2006/relationships/package" Target="../embeddings/Microsoft_Word_Document120.docx"/><Relationship Id="rId2" Type="http://schemas.openxmlformats.org/officeDocument/2006/relationships/slideLayout" Target="../slideLayouts/slideLayout24.xml"/><Relationship Id="rId1" Type="http://schemas.openxmlformats.org/officeDocument/2006/relationships/vmlDrawing" Target="../drawings/vmlDrawing78.vml"/><Relationship Id="rId5" Type="http://schemas.openxmlformats.org/officeDocument/2006/relationships/image" Target="../media/image236.png"/><Relationship Id="rId4" Type="http://schemas.openxmlformats.org/officeDocument/2006/relationships/image" Target="../media/image235.emf"/></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jackmyers.info/db/exercises/" TargetMode="Externa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jackmyers.info/db/exercises/" TargetMode="External"/><Relationship Id="rId1" Type="http://schemas.openxmlformats.org/officeDocument/2006/relationships/slideLayout" Target="../slideLayouts/slideLayout15.xml"/><Relationship Id="rId4" Type="http://schemas.openxmlformats.org/officeDocument/2006/relationships/image" Target="../media/image189.gif"/></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7.xml.rels><?xml version="1.0" encoding="UTF-8" standalone="yes"?>
<Relationships xmlns="http://schemas.openxmlformats.org/package/2006/relationships"><Relationship Id="rId2" Type="http://schemas.openxmlformats.org/officeDocument/2006/relationships/hyperlink" Target="file:///C:\Users\Jack\Documents\string-functions.html" TargetMode="External"/><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3" Type="http://schemas.openxmlformats.org/officeDocument/2006/relationships/hyperlink" Target="file:///C:\Users\Jack\Documents\string-comparison-functions.html" TargetMode="External"/><Relationship Id="rId2" Type="http://schemas.openxmlformats.org/officeDocument/2006/relationships/hyperlink" Target="file:///C:\Users\Jack\Documents\string-functions.html" TargetMode="External"/><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2" Type="http://schemas.openxmlformats.org/officeDocument/2006/relationships/hyperlink" Target="file:///C:\Users\Jack\Documents\string-functions.html" TargetMode="Externa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9.emf"/><Relationship Id="rId2" Type="http://schemas.openxmlformats.org/officeDocument/2006/relationships/slideLayout" Target="../slideLayouts/slideLayout24.xml"/><Relationship Id="rId1" Type="http://schemas.openxmlformats.org/officeDocument/2006/relationships/vmlDrawing" Target="../drawings/vmlDrawing5.vml"/><Relationship Id="rId6" Type="http://schemas.openxmlformats.org/officeDocument/2006/relationships/package" Target="../embeddings/Microsoft_Word_Document3.docx"/><Relationship Id="rId5" Type="http://schemas.openxmlformats.org/officeDocument/2006/relationships/image" Target="../media/image10.png"/><Relationship Id="rId4" Type="http://schemas.openxmlformats.org/officeDocument/2006/relationships/image" Target="../media/image8.emf"/></Relationships>
</file>

<file path=ppt/slides/_rels/slide180.xml.rels><?xml version="1.0" encoding="UTF-8" standalone="yes"?>
<Relationships xmlns="http://schemas.openxmlformats.org/package/2006/relationships"><Relationship Id="rId3" Type="http://schemas.openxmlformats.org/officeDocument/2006/relationships/package" Target="../embeddings/Microsoft_Word_Document121.docx"/><Relationship Id="rId2" Type="http://schemas.openxmlformats.org/officeDocument/2006/relationships/slideLayout" Target="../slideLayouts/slideLayout24.xml"/><Relationship Id="rId1" Type="http://schemas.openxmlformats.org/officeDocument/2006/relationships/vmlDrawing" Target="../drawings/vmlDrawing79.vml"/><Relationship Id="rId4" Type="http://schemas.openxmlformats.org/officeDocument/2006/relationships/image" Target="../media/image237.emf"/></Relationships>
</file>

<file path=ppt/slides/_rels/slide181.xml.rels><?xml version="1.0" encoding="UTF-8" standalone="yes"?>
<Relationships xmlns="http://schemas.openxmlformats.org/package/2006/relationships"><Relationship Id="rId3" Type="http://schemas.openxmlformats.org/officeDocument/2006/relationships/package" Target="../embeddings/Microsoft_Word_Document122.docx"/><Relationship Id="rId2" Type="http://schemas.openxmlformats.org/officeDocument/2006/relationships/slideLayout" Target="../slideLayouts/slideLayout24.xml"/><Relationship Id="rId1" Type="http://schemas.openxmlformats.org/officeDocument/2006/relationships/vmlDrawing" Target="../drawings/vmlDrawing80.vml"/><Relationship Id="rId4" Type="http://schemas.openxmlformats.org/officeDocument/2006/relationships/image" Target="../media/image238.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package" Target="../embeddings/Microsoft_Word_Document123.docx"/><Relationship Id="rId2" Type="http://schemas.openxmlformats.org/officeDocument/2006/relationships/slideLayout" Target="../slideLayouts/slideLayout24.xml"/><Relationship Id="rId1" Type="http://schemas.openxmlformats.org/officeDocument/2006/relationships/vmlDrawing" Target="../drawings/vmlDrawing81.vml"/><Relationship Id="rId5" Type="http://schemas.openxmlformats.org/officeDocument/2006/relationships/image" Target="../media/image240.png"/><Relationship Id="rId4" Type="http://schemas.openxmlformats.org/officeDocument/2006/relationships/image" Target="../media/image239.emf"/></Relationships>
</file>

<file path=ppt/slides/_rels/slide184.xml.rels><?xml version="1.0" encoding="UTF-8" standalone="yes"?>
<Relationships xmlns="http://schemas.openxmlformats.org/package/2006/relationships"><Relationship Id="rId3" Type="http://schemas.openxmlformats.org/officeDocument/2006/relationships/package" Target="../embeddings/Microsoft_Word_Document124.docx"/><Relationship Id="rId2" Type="http://schemas.openxmlformats.org/officeDocument/2006/relationships/slideLayout" Target="../slideLayouts/slideLayout24.xml"/><Relationship Id="rId1" Type="http://schemas.openxmlformats.org/officeDocument/2006/relationships/vmlDrawing" Target="../drawings/vmlDrawing82.vml"/><Relationship Id="rId5" Type="http://schemas.openxmlformats.org/officeDocument/2006/relationships/image" Target="../media/image242.png"/><Relationship Id="rId4" Type="http://schemas.openxmlformats.org/officeDocument/2006/relationships/image" Target="../media/image241.emf"/></Relationships>
</file>

<file path=ppt/slides/_rels/slide185.xml.rels><?xml version="1.0" encoding="UTF-8" standalone="yes"?>
<Relationships xmlns="http://schemas.openxmlformats.org/package/2006/relationships"><Relationship Id="rId3" Type="http://schemas.openxmlformats.org/officeDocument/2006/relationships/package" Target="../embeddings/Microsoft_Word_Document125.docx"/><Relationship Id="rId2" Type="http://schemas.openxmlformats.org/officeDocument/2006/relationships/slideLayout" Target="../slideLayouts/slideLayout24.xml"/><Relationship Id="rId1" Type="http://schemas.openxmlformats.org/officeDocument/2006/relationships/vmlDrawing" Target="../drawings/vmlDrawing83.vml"/><Relationship Id="rId5" Type="http://schemas.openxmlformats.org/officeDocument/2006/relationships/image" Target="../media/image244.png"/><Relationship Id="rId4" Type="http://schemas.openxmlformats.org/officeDocument/2006/relationships/image" Target="../media/image243.emf"/></Relationships>
</file>

<file path=ppt/slides/_rels/slide186.xml.rels><?xml version="1.0" encoding="UTF-8" standalone="yes"?>
<Relationships xmlns="http://schemas.openxmlformats.org/package/2006/relationships"><Relationship Id="rId3" Type="http://schemas.openxmlformats.org/officeDocument/2006/relationships/package" Target="../embeddings/Microsoft_Word_Document126.docx"/><Relationship Id="rId2" Type="http://schemas.openxmlformats.org/officeDocument/2006/relationships/slideLayout" Target="../slideLayouts/slideLayout24.xml"/><Relationship Id="rId1" Type="http://schemas.openxmlformats.org/officeDocument/2006/relationships/vmlDrawing" Target="../drawings/vmlDrawing84.vml"/><Relationship Id="rId5" Type="http://schemas.openxmlformats.org/officeDocument/2006/relationships/image" Target="../media/image246.png"/><Relationship Id="rId4" Type="http://schemas.openxmlformats.org/officeDocument/2006/relationships/image" Target="../media/image245.emf"/></Relationships>
</file>

<file path=ppt/slides/_rels/slide187.xml.rels><?xml version="1.0" encoding="UTF-8" standalone="yes"?>
<Relationships xmlns="http://schemas.openxmlformats.org/package/2006/relationships"><Relationship Id="rId3" Type="http://schemas.openxmlformats.org/officeDocument/2006/relationships/package" Target="../embeddings/Microsoft_Word_Document127.docx"/><Relationship Id="rId2" Type="http://schemas.openxmlformats.org/officeDocument/2006/relationships/slideLayout" Target="../slideLayouts/slideLayout24.xml"/><Relationship Id="rId1" Type="http://schemas.openxmlformats.org/officeDocument/2006/relationships/vmlDrawing" Target="../drawings/vmlDrawing85.v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emf"/></Relationships>
</file>

<file path=ppt/slides/_rels/slide188.xml.rels><?xml version="1.0" encoding="UTF-8" standalone="yes"?>
<Relationships xmlns="http://schemas.openxmlformats.org/package/2006/relationships"><Relationship Id="rId3" Type="http://schemas.openxmlformats.org/officeDocument/2006/relationships/package" Target="../embeddings/Microsoft_Word_Document128.docx"/><Relationship Id="rId2" Type="http://schemas.openxmlformats.org/officeDocument/2006/relationships/slideLayout" Target="../slideLayouts/slideLayout24.xml"/><Relationship Id="rId1" Type="http://schemas.openxmlformats.org/officeDocument/2006/relationships/vmlDrawing" Target="../drawings/vmlDrawing86.vml"/><Relationship Id="rId5" Type="http://schemas.openxmlformats.org/officeDocument/2006/relationships/image" Target="../media/image251.png"/><Relationship Id="rId4" Type="http://schemas.openxmlformats.org/officeDocument/2006/relationships/image" Target="../media/image250.e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3" Type="http://schemas.openxmlformats.org/officeDocument/2006/relationships/package" Target="../embeddings/Microsoft_Word_Document129.docx"/><Relationship Id="rId2" Type="http://schemas.openxmlformats.org/officeDocument/2006/relationships/slideLayout" Target="../slideLayouts/slideLayout24.xml"/><Relationship Id="rId1" Type="http://schemas.openxmlformats.org/officeDocument/2006/relationships/vmlDrawing" Target="../drawings/vmlDrawing87.vml"/><Relationship Id="rId4" Type="http://schemas.openxmlformats.org/officeDocument/2006/relationships/image" Target="../media/image252.emf"/></Relationships>
</file>

<file path=ppt/slides/_rels/slide191.xml.rels><?xml version="1.0" encoding="UTF-8" standalone="yes"?>
<Relationships xmlns="http://schemas.openxmlformats.org/package/2006/relationships"><Relationship Id="rId3" Type="http://schemas.openxmlformats.org/officeDocument/2006/relationships/package" Target="../embeddings/Microsoft_Word_Document130.docx"/><Relationship Id="rId2" Type="http://schemas.openxmlformats.org/officeDocument/2006/relationships/slideLayout" Target="../slideLayouts/slideLayout24.xml"/><Relationship Id="rId1" Type="http://schemas.openxmlformats.org/officeDocument/2006/relationships/vmlDrawing" Target="../drawings/vmlDrawing88.vml"/><Relationship Id="rId4" Type="http://schemas.openxmlformats.org/officeDocument/2006/relationships/image" Target="../media/image253.emf"/></Relationships>
</file>

<file path=ppt/slides/_rels/slide192.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package" Target="../embeddings/Microsoft_Word_Document131.docx"/><Relationship Id="rId7" Type="http://schemas.openxmlformats.org/officeDocument/2006/relationships/image" Target="../media/image255.emf"/><Relationship Id="rId2" Type="http://schemas.openxmlformats.org/officeDocument/2006/relationships/slideLayout" Target="../slideLayouts/slideLayout24.xml"/><Relationship Id="rId1" Type="http://schemas.openxmlformats.org/officeDocument/2006/relationships/vmlDrawing" Target="../drawings/vmlDrawing89.vml"/><Relationship Id="rId6" Type="http://schemas.openxmlformats.org/officeDocument/2006/relationships/package" Target="../embeddings/Microsoft_Word_Document132.docx"/><Relationship Id="rId5" Type="http://schemas.openxmlformats.org/officeDocument/2006/relationships/image" Target="../media/image256.png"/><Relationship Id="rId4" Type="http://schemas.openxmlformats.org/officeDocument/2006/relationships/image" Target="../media/image254.emf"/></Relationships>
</file>

<file path=ppt/slides/_rels/slide193.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package" Target="../embeddings/Microsoft_Word_Document133.docx"/><Relationship Id="rId7" Type="http://schemas.openxmlformats.org/officeDocument/2006/relationships/image" Target="../media/image259.emf"/><Relationship Id="rId2" Type="http://schemas.openxmlformats.org/officeDocument/2006/relationships/slideLayout" Target="../slideLayouts/slideLayout24.xml"/><Relationship Id="rId1" Type="http://schemas.openxmlformats.org/officeDocument/2006/relationships/vmlDrawing" Target="../drawings/vmlDrawing90.vml"/><Relationship Id="rId6" Type="http://schemas.openxmlformats.org/officeDocument/2006/relationships/package" Target="../embeddings/Microsoft_Word_Document134.docx"/><Relationship Id="rId5" Type="http://schemas.openxmlformats.org/officeDocument/2006/relationships/image" Target="../media/image260.png"/><Relationship Id="rId4" Type="http://schemas.openxmlformats.org/officeDocument/2006/relationships/image" Target="../media/image258.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package" Target="../embeddings/Microsoft_Word_Document135.docx"/><Relationship Id="rId2" Type="http://schemas.openxmlformats.org/officeDocument/2006/relationships/slideLayout" Target="../slideLayouts/slideLayout24.xml"/><Relationship Id="rId1" Type="http://schemas.openxmlformats.org/officeDocument/2006/relationships/vmlDrawing" Target="../drawings/vmlDrawing91.vml"/><Relationship Id="rId4" Type="http://schemas.openxmlformats.org/officeDocument/2006/relationships/image" Target="../media/image262.emf"/></Relationships>
</file>

<file path=ppt/slides/_rels/slide196.xml.rels><?xml version="1.0" encoding="UTF-8" standalone="yes"?>
<Relationships xmlns="http://schemas.openxmlformats.org/package/2006/relationships"><Relationship Id="rId3" Type="http://schemas.openxmlformats.org/officeDocument/2006/relationships/package" Target="../embeddings/Microsoft_Word_Document136.docx"/><Relationship Id="rId2" Type="http://schemas.openxmlformats.org/officeDocument/2006/relationships/slideLayout" Target="../slideLayouts/slideLayout24.xml"/><Relationship Id="rId1" Type="http://schemas.openxmlformats.org/officeDocument/2006/relationships/vmlDrawing" Target="../drawings/vmlDrawing92.vml"/><Relationship Id="rId4" Type="http://schemas.openxmlformats.org/officeDocument/2006/relationships/image" Target="../media/image263.emf"/></Relationships>
</file>

<file path=ppt/slides/_rels/slide197.xml.rels><?xml version="1.0" encoding="UTF-8" standalone="yes"?>
<Relationships xmlns="http://schemas.openxmlformats.org/package/2006/relationships"><Relationship Id="rId3" Type="http://schemas.openxmlformats.org/officeDocument/2006/relationships/package" Target="../embeddings/Microsoft_Word_Document137.docx"/><Relationship Id="rId2" Type="http://schemas.openxmlformats.org/officeDocument/2006/relationships/slideLayout" Target="../slideLayouts/slideLayout24.xml"/><Relationship Id="rId1" Type="http://schemas.openxmlformats.org/officeDocument/2006/relationships/vmlDrawing" Target="../drawings/vmlDrawing93.vml"/><Relationship Id="rId4" Type="http://schemas.openxmlformats.org/officeDocument/2006/relationships/image" Target="../media/image264.emf"/></Relationships>
</file>

<file path=ppt/slides/_rels/slide198.xml.rels><?xml version="1.0" encoding="UTF-8" standalone="yes"?>
<Relationships xmlns="http://schemas.openxmlformats.org/package/2006/relationships"><Relationship Id="rId3" Type="http://schemas.openxmlformats.org/officeDocument/2006/relationships/package" Target="../embeddings/Microsoft_Word_Document138.docx"/><Relationship Id="rId2" Type="http://schemas.openxmlformats.org/officeDocument/2006/relationships/slideLayout" Target="../slideLayouts/slideLayout24.xml"/><Relationship Id="rId1" Type="http://schemas.openxmlformats.org/officeDocument/2006/relationships/vmlDrawing" Target="../drawings/vmlDrawing94.vml"/><Relationship Id="rId4" Type="http://schemas.openxmlformats.org/officeDocument/2006/relationships/image" Target="../media/image265.emf"/></Relationships>
</file>

<file path=ppt/slides/_rels/slide199.xml.rels><?xml version="1.0" encoding="UTF-8" standalone="yes"?>
<Relationships xmlns="http://schemas.openxmlformats.org/package/2006/relationships"><Relationship Id="rId3" Type="http://schemas.openxmlformats.org/officeDocument/2006/relationships/package" Target="../embeddings/Microsoft_Word_Document139.docx"/><Relationship Id="rId2" Type="http://schemas.openxmlformats.org/officeDocument/2006/relationships/slideLayout" Target="../slideLayouts/slideLayout24.xml"/><Relationship Id="rId1" Type="http://schemas.openxmlformats.org/officeDocument/2006/relationships/vmlDrawing" Target="../drawings/vmlDrawing95.vml"/><Relationship Id="rId4" Type="http://schemas.openxmlformats.org/officeDocument/2006/relationships/image" Target="../media/image26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4.docx"/><Relationship Id="rId7" Type="http://schemas.openxmlformats.org/officeDocument/2006/relationships/image" Target="../media/image12.emf"/><Relationship Id="rId2" Type="http://schemas.openxmlformats.org/officeDocument/2006/relationships/slideLayout" Target="../slideLayouts/slideLayout24.xml"/><Relationship Id="rId1" Type="http://schemas.openxmlformats.org/officeDocument/2006/relationships/vmlDrawing" Target="../drawings/vmlDrawing6.vml"/><Relationship Id="rId6" Type="http://schemas.openxmlformats.org/officeDocument/2006/relationships/package" Target="../embeddings/Microsoft_Word_Document5.docx"/><Relationship Id="rId5" Type="http://schemas.openxmlformats.org/officeDocument/2006/relationships/image" Target="../media/image13.png"/><Relationship Id="rId4" Type="http://schemas.openxmlformats.org/officeDocument/2006/relationships/image" Target="../media/image11.emf"/></Relationships>
</file>

<file path=ppt/slides/_rels/slide200.xml.rels><?xml version="1.0" encoding="UTF-8" standalone="yes"?>
<Relationships xmlns="http://schemas.openxmlformats.org/package/2006/relationships"><Relationship Id="rId3" Type="http://schemas.openxmlformats.org/officeDocument/2006/relationships/package" Target="../embeddings/Microsoft_Word_Document140.docx"/><Relationship Id="rId2" Type="http://schemas.openxmlformats.org/officeDocument/2006/relationships/slideLayout" Target="../slideLayouts/slideLayout24.xml"/><Relationship Id="rId1" Type="http://schemas.openxmlformats.org/officeDocument/2006/relationships/vmlDrawing" Target="../drawings/vmlDrawing96.vml"/><Relationship Id="rId4" Type="http://schemas.openxmlformats.org/officeDocument/2006/relationships/image" Target="../media/image267.emf"/></Relationships>
</file>

<file path=ppt/slides/_rels/slide201.xml.rels><?xml version="1.0" encoding="UTF-8" standalone="yes"?>
<Relationships xmlns="http://schemas.openxmlformats.org/package/2006/relationships"><Relationship Id="rId3" Type="http://schemas.openxmlformats.org/officeDocument/2006/relationships/package" Target="../embeddings/Microsoft_Word_Document141.docx"/><Relationship Id="rId2" Type="http://schemas.openxmlformats.org/officeDocument/2006/relationships/slideLayout" Target="../slideLayouts/slideLayout24.xml"/><Relationship Id="rId1" Type="http://schemas.openxmlformats.org/officeDocument/2006/relationships/vmlDrawing" Target="../drawings/vmlDrawing97.vml"/><Relationship Id="rId4" Type="http://schemas.openxmlformats.org/officeDocument/2006/relationships/image" Target="../media/image268.emf"/></Relationships>
</file>

<file path=ppt/slides/_rels/slide202.xml.rels><?xml version="1.0" encoding="UTF-8" standalone="yes"?>
<Relationships xmlns="http://schemas.openxmlformats.org/package/2006/relationships"><Relationship Id="rId3" Type="http://schemas.openxmlformats.org/officeDocument/2006/relationships/package" Target="../embeddings/Microsoft_Word_Document142.docx"/><Relationship Id="rId2" Type="http://schemas.openxmlformats.org/officeDocument/2006/relationships/slideLayout" Target="../slideLayouts/slideLayout24.xml"/><Relationship Id="rId1" Type="http://schemas.openxmlformats.org/officeDocument/2006/relationships/vmlDrawing" Target="../drawings/vmlDrawing98.vml"/><Relationship Id="rId4" Type="http://schemas.openxmlformats.org/officeDocument/2006/relationships/image" Target="../media/image269.emf"/></Relationships>
</file>

<file path=ppt/slides/_rels/slide203.xml.rels><?xml version="1.0" encoding="UTF-8" standalone="yes"?>
<Relationships xmlns="http://schemas.openxmlformats.org/package/2006/relationships"><Relationship Id="rId3" Type="http://schemas.openxmlformats.org/officeDocument/2006/relationships/package" Target="../embeddings/Microsoft_Word_Document143.docx"/><Relationship Id="rId2" Type="http://schemas.openxmlformats.org/officeDocument/2006/relationships/slideLayout" Target="../slideLayouts/slideLayout24.xml"/><Relationship Id="rId1" Type="http://schemas.openxmlformats.org/officeDocument/2006/relationships/vmlDrawing" Target="../drawings/vmlDrawing99.vml"/><Relationship Id="rId4" Type="http://schemas.openxmlformats.org/officeDocument/2006/relationships/image" Target="../media/image270.emf"/></Relationships>
</file>

<file path=ppt/slides/_rels/slide204.xml.rels><?xml version="1.0" encoding="UTF-8" standalone="yes"?>
<Relationships xmlns="http://schemas.openxmlformats.org/package/2006/relationships"><Relationship Id="rId3" Type="http://schemas.openxmlformats.org/officeDocument/2006/relationships/package" Target="../embeddings/Microsoft_Word_Document144.docx"/><Relationship Id="rId2" Type="http://schemas.openxmlformats.org/officeDocument/2006/relationships/slideLayout" Target="../slideLayouts/slideLayout24.xml"/><Relationship Id="rId1" Type="http://schemas.openxmlformats.org/officeDocument/2006/relationships/vmlDrawing" Target="../drawings/vmlDrawing100.vml"/><Relationship Id="rId4" Type="http://schemas.openxmlformats.org/officeDocument/2006/relationships/image" Target="../media/image271.emf"/></Relationships>
</file>

<file path=ppt/slides/_rels/slide205.xml.rels><?xml version="1.0" encoding="UTF-8" standalone="yes"?>
<Relationships xmlns="http://schemas.openxmlformats.org/package/2006/relationships"><Relationship Id="rId3" Type="http://schemas.openxmlformats.org/officeDocument/2006/relationships/package" Target="../embeddings/Microsoft_Word_Document145.docx"/><Relationship Id="rId2" Type="http://schemas.openxmlformats.org/officeDocument/2006/relationships/slideLayout" Target="../slideLayouts/slideLayout24.xml"/><Relationship Id="rId1" Type="http://schemas.openxmlformats.org/officeDocument/2006/relationships/vmlDrawing" Target="../drawings/vmlDrawing101.vml"/><Relationship Id="rId4" Type="http://schemas.openxmlformats.org/officeDocument/2006/relationships/image" Target="../media/image272.emf"/></Relationships>
</file>

<file path=ppt/slides/_rels/slide206.xml.rels><?xml version="1.0" encoding="UTF-8" standalone="yes"?>
<Relationships xmlns="http://schemas.openxmlformats.org/package/2006/relationships"><Relationship Id="rId3" Type="http://schemas.openxmlformats.org/officeDocument/2006/relationships/package" Target="../embeddings/Microsoft_Word_Document146.docx"/><Relationship Id="rId2" Type="http://schemas.openxmlformats.org/officeDocument/2006/relationships/slideLayout" Target="../slideLayouts/slideLayout24.xml"/><Relationship Id="rId1" Type="http://schemas.openxmlformats.org/officeDocument/2006/relationships/vmlDrawing" Target="../drawings/vmlDrawing102.vml"/><Relationship Id="rId4" Type="http://schemas.openxmlformats.org/officeDocument/2006/relationships/image" Target="../media/image273.emf"/></Relationships>
</file>

<file path=ppt/slides/_rels/slide207.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package" Target="../embeddings/Microsoft_Word_Document147.docx"/><Relationship Id="rId7" Type="http://schemas.openxmlformats.org/officeDocument/2006/relationships/image" Target="../media/image275.emf"/><Relationship Id="rId2" Type="http://schemas.openxmlformats.org/officeDocument/2006/relationships/slideLayout" Target="../slideLayouts/slideLayout24.xml"/><Relationship Id="rId1" Type="http://schemas.openxmlformats.org/officeDocument/2006/relationships/vmlDrawing" Target="../drawings/vmlDrawing103.vml"/><Relationship Id="rId6" Type="http://schemas.openxmlformats.org/officeDocument/2006/relationships/package" Target="../embeddings/Microsoft_Word_Document148.docx"/><Relationship Id="rId5" Type="http://schemas.openxmlformats.org/officeDocument/2006/relationships/image" Target="../media/image276.png"/><Relationship Id="rId4" Type="http://schemas.openxmlformats.org/officeDocument/2006/relationships/image" Target="../media/image274.emf"/></Relationships>
</file>

<file path=ppt/slides/_rels/slide208.xml.rels><?xml version="1.0" encoding="UTF-8" standalone="yes"?>
<Relationships xmlns="http://schemas.openxmlformats.org/package/2006/relationships"><Relationship Id="rId3" Type="http://schemas.openxmlformats.org/officeDocument/2006/relationships/package" Target="../embeddings/Microsoft_Word_Document149.docx"/><Relationship Id="rId7" Type="http://schemas.openxmlformats.org/officeDocument/2006/relationships/image" Target="../media/image280.png"/><Relationship Id="rId2" Type="http://schemas.openxmlformats.org/officeDocument/2006/relationships/slideLayout" Target="../slideLayouts/slideLayout24.xml"/><Relationship Id="rId1" Type="http://schemas.openxmlformats.org/officeDocument/2006/relationships/vmlDrawing" Target="../drawings/vmlDrawing104.vml"/><Relationship Id="rId6" Type="http://schemas.openxmlformats.org/officeDocument/2006/relationships/image" Target="../media/image279.emf"/><Relationship Id="rId5" Type="http://schemas.openxmlformats.org/officeDocument/2006/relationships/package" Target="../embeddings/Microsoft_Word_Document150.docx"/><Relationship Id="rId4" Type="http://schemas.openxmlformats.org/officeDocument/2006/relationships/image" Target="../media/image278.emf"/></Relationships>
</file>

<file path=ppt/slides/_rels/slide209.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package" Target="../embeddings/Microsoft_Word_Document151.docx"/><Relationship Id="rId7" Type="http://schemas.openxmlformats.org/officeDocument/2006/relationships/image" Target="../media/image282.emf"/><Relationship Id="rId2" Type="http://schemas.openxmlformats.org/officeDocument/2006/relationships/slideLayout" Target="../slideLayouts/slideLayout24.xml"/><Relationship Id="rId1" Type="http://schemas.openxmlformats.org/officeDocument/2006/relationships/vmlDrawing" Target="../drawings/vmlDrawing105.vml"/><Relationship Id="rId6" Type="http://schemas.openxmlformats.org/officeDocument/2006/relationships/package" Target="../embeddings/Microsoft_Word_Document152.docx"/><Relationship Id="rId5" Type="http://schemas.openxmlformats.org/officeDocument/2006/relationships/image" Target="../media/image283.png"/><Relationship Id="rId4" Type="http://schemas.openxmlformats.org/officeDocument/2006/relationships/image" Target="../media/image281.emf"/></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package" Target="../embeddings/Microsoft_Word_Document153.docx"/><Relationship Id="rId7" Type="http://schemas.openxmlformats.org/officeDocument/2006/relationships/image" Target="../media/image286.emf"/><Relationship Id="rId2" Type="http://schemas.openxmlformats.org/officeDocument/2006/relationships/slideLayout" Target="../slideLayouts/slideLayout24.xml"/><Relationship Id="rId1" Type="http://schemas.openxmlformats.org/officeDocument/2006/relationships/vmlDrawing" Target="../drawings/vmlDrawing106.vml"/><Relationship Id="rId6" Type="http://schemas.openxmlformats.org/officeDocument/2006/relationships/package" Target="../embeddings/Microsoft_Word_Document154.docx"/><Relationship Id="rId5" Type="http://schemas.openxmlformats.org/officeDocument/2006/relationships/image" Target="../media/image287.png"/><Relationship Id="rId4" Type="http://schemas.openxmlformats.org/officeDocument/2006/relationships/image" Target="../media/image285.emf"/></Relationships>
</file>

<file path=ppt/slides/_rels/slide211.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package" Target="../embeddings/Microsoft_Word_Document155.docx"/><Relationship Id="rId7" Type="http://schemas.openxmlformats.org/officeDocument/2006/relationships/image" Target="../media/image290.emf"/><Relationship Id="rId2" Type="http://schemas.openxmlformats.org/officeDocument/2006/relationships/slideLayout" Target="../slideLayouts/slideLayout24.xml"/><Relationship Id="rId1" Type="http://schemas.openxmlformats.org/officeDocument/2006/relationships/vmlDrawing" Target="../drawings/vmlDrawing107.vml"/><Relationship Id="rId6" Type="http://schemas.openxmlformats.org/officeDocument/2006/relationships/package" Target="../embeddings/Microsoft_Word_Document156.docx"/><Relationship Id="rId5" Type="http://schemas.openxmlformats.org/officeDocument/2006/relationships/image" Target="../media/image291.png"/><Relationship Id="rId4" Type="http://schemas.openxmlformats.org/officeDocument/2006/relationships/image" Target="../media/image289.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3" Type="http://schemas.openxmlformats.org/officeDocument/2006/relationships/package" Target="../embeddings/Microsoft_Word_Document157.docx"/><Relationship Id="rId2" Type="http://schemas.openxmlformats.org/officeDocument/2006/relationships/slideLayout" Target="../slideLayouts/slideLayout24.xml"/><Relationship Id="rId1" Type="http://schemas.openxmlformats.org/officeDocument/2006/relationships/vmlDrawing" Target="../drawings/vmlDrawing108.vml"/><Relationship Id="rId5" Type="http://schemas.openxmlformats.org/officeDocument/2006/relationships/image" Target="../media/image294.png"/><Relationship Id="rId4" Type="http://schemas.openxmlformats.org/officeDocument/2006/relationships/image" Target="../media/image293.emf"/></Relationships>
</file>

<file path=ppt/slides/_rels/slide214.xml.rels><?xml version="1.0" encoding="UTF-8" standalone="yes"?>
<Relationships xmlns="http://schemas.openxmlformats.org/package/2006/relationships"><Relationship Id="rId3" Type="http://schemas.openxmlformats.org/officeDocument/2006/relationships/package" Target="../embeddings/Microsoft_Word_Document158.docx"/><Relationship Id="rId2" Type="http://schemas.openxmlformats.org/officeDocument/2006/relationships/slideLayout" Target="../slideLayouts/slideLayout24.xml"/><Relationship Id="rId1" Type="http://schemas.openxmlformats.org/officeDocument/2006/relationships/vmlDrawing" Target="../drawings/vmlDrawing109.vml"/><Relationship Id="rId4" Type="http://schemas.openxmlformats.org/officeDocument/2006/relationships/image" Target="../media/image295.emf"/></Relationships>
</file>

<file path=ppt/slides/_rels/slide215.xml.rels><?xml version="1.0" encoding="UTF-8" standalone="yes"?>
<Relationships xmlns="http://schemas.openxmlformats.org/package/2006/relationships"><Relationship Id="rId3" Type="http://schemas.openxmlformats.org/officeDocument/2006/relationships/package" Target="../embeddings/Microsoft_Word_Document159.docx"/><Relationship Id="rId2" Type="http://schemas.openxmlformats.org/officeDocument/2006/relationships/slideLayout" Target="../slideLayouts/slideLayout24.xml"/><Relationship Id="rId1" Type="http://schemas.openxmlformats.org/officeDocument/2006/relationships/vmlDrawing" Target="../drawings/vmlDrawing110.vml"/><Relationship Id="rId5" Type="http://schemas.openxmlformats.org/officeDocument/2006/relationships/image" Target="../media/image297.png"/><Relationship Id="rId4" Type="http://schemas.openxmlformats.org/officeDocument/2006/relationships/image" Target="../media/image296.emf"/></Relationships>
</file>

<file path=ppt/slides/_rels/slide216.xml.rels><?xml version="1.0" encoding="UTF-8" standalone="yes"?>
<Relationships xmlns="http://schemas.openxmlformats.org/package/2006/relationships"><Relationship Id="rId3" Type="http://schemas.openxmlformats.org/officeDocument/2006/relationships/package" Target="../embeddings/Microsoft_Word_Document160.docx"/><Relationship Id="rId2" Type="http://schemas.openxmlformats.org/officeDocument/2006/relationships/slideLayout" Target="../slideLayouts/slideLayout24.xml"/><Relationship Id="rId1" Type="http://schemas.openxmlformats.org/officeDocument/2006/relationships/vmlDrawing" Target="../drawings/vmlDrawing111.vml"/><Relationship Id="rId5" Type="http://schemas.openxmlformats.org/officeDocument/2006/relationships/image" Target="../media/image299.png"/><Relationship Id="rId4" Type="http://schemas.openxmlformats.org/officeDocument/2006/relationships/image" Target="../media/image298.emf"/></Relationships>
</file>

<file path=ppt/slides/_rels/slide217.xml.rels><?xml version="1.0" encoding="UTF-8" standalone="yes"?>
<Relationships xmlns="http://schemas.openxmlformats.org/package/2006/relationships"><Relationship Id="rId3" Type="http://schemas.openxmlformats.org/officeDocument/2006/relationships/package" Target="../embeddings/Microsoft_Word_Document161.docx"/><Relationship Id="rId2" Type="http://schemas.openxmlformats.org/officeDocument/2006/relationships/slideLayout" Target="../slideLayouts/slideLayout24.xml"/><Relationship Id="rId1" Type="http://schemas.openxmlformats.org/officeDocument/2006/relationships/vmlDrawing" Target="../drawings/vmlDrawing112.vml"/><Relationship Id="rId5" Type="http://schemas.openxmlformats.org/officeDocument/2006/relationships/image" Target="../media/image301.png"/><Relationship Id="rId4" Type="http://schemas.openxmlformats.org/officeDocument/2006/relationships/image" Target="../media/image300.emf"/></Relationships>
</file>

<file path=ppt/slides/_rels/slide218.xml.rels><?xml version="1.0" encoding="UTF-8" standalone="yes"?>
<Relationships xmlns="http://schemas.openxmlformats.org/package/2006/relationships"><Relationship Id="rId3" Type="http://schemas.openxmlformats.org/officeDocument/2006/relationships/package" Target="../embeddings/Microsoft_Word_Document162.docx"/><Relationship Id="rId2" Type="http://schemas.openxmlformats.org/officeDocument/2006/relationships/slideLayout" Target="../slideLayouts/slideLayout24.xml"/><Relationship Id="rId1" Type="http://schemas.openxmlformats.org/officeDocument/2006/relationships/vmlDrawing" Target="../drawings/vmlDrawing113.vml"/><Relationship Id="rId5" Type="http://schemas.openxmlformats.org/officeDocument/2006/relationships/image" Target="../media/image303.png"/><Relationship Id="rId4" Type="http://schemas.openxmlformats.org/officeDocument/2006/relationships/image" Target="../media/image302.emf"/></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24.xml"/><Relationship Id="rId1" Type="http://schemas.openxmlformats.org/officeDocument/2006/relationships/vmlDrawing" Target="../drawings/vmlDrawing7.vml"/><Relationship Id="rId4" Type="http://schemas.openxmlformats.org/officeDocument/2006/relationships/image" Target="../media/image15.emf"/></Relationships>
</file>

<file path=ppt/slides/_rels/slide2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jackmyers.info/db/exercises/"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7.docx"/><Relationship Id="rId7" Type="http://schemas.openxmlformats.org/officeDocument/2006/relationships/image" Target="../media/image17.emf"/><Relationship Id="rId2" Type="http://schemas.openxmlformats.org/officeDocument/2006/relationships/slideLayout" Target="../slideLayouts/slideLayout24.xml"/><Relationship Id="rId1" Type="http://schemas.openxmlformats.org/officeDocument/2006/relationships/vmlDrawing" Target="../drawings/vmlDrawing8.vml"/><Relationship Id="rId6" Type="http://schemas.openxmlformats.org/officeDocument/2006/relationships/package" Target="../embeddings/Microsoft_Word_Document8.docx"/><Relationship Id="rId5" Type="http://schemas.openxmlformats.org/officeDocument/2006/relationships/image" Target="../media/image18.png"/><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24.xml"/><Relationship Id="rId1" Type="http://schemas.openxmlformats.org/officeDocument/2006/relationships/vmlDrawing" Target="../drawings/vmlDrawing9.v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24.xml"/><Relationship Id="rId1" Type="http://schemas.openxmlformats.org/officeDocument/2006/relationships/vmlDrawing" Target="../drawings/vmlDrawing10.vml"/><Relationship Id="rId5" Type="http://schemas.openxmlformats.org/officeDocument/2006/relationships/image" Target="../media/image21.png"/><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1.docx"/><Relationship Id="rId7" Type="http://schemas.openxmlformats.org/officeDocument/2006/relationships/image" Target="../media/image23.emf"/><Relationship Id="rId2" Type="http://schemas.openxmlformats.org/officeDocument/2006/relationships/slideLayout" Target="../slideLayouts/slideLayout24.xml"/><Relationship Id="rId1" Type="http://schemas.openxmlformats.org/officeDocument/2006/relationships/vmlDrawing" Target="../drawings/vmlDrawing11.vml"/><Relationship Id="rId6" Type="http://schemas.openxmlformats.org/officeDocument/2006/relationships/package" Target="../embeddings/Microsoft_Word_Document12.docx"/><Relationship Id="rId5" Type="http://schemas.openxmlformats.org/officeDocument/2006/relationships/image" Target="../media/image24.png"/><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13.docx"/><Relationship Id="rId7" Type="http://schemas.openxmlformats.org/officeDocument/2006/relationships/image" Target="../media/image23.emf"/><Relationship Id="rId2" Type="http://schemas.openxmlformats.org/officeDocument/2006/relationships/slideLayout" Target="../slideLayouts/slideLayout24.xml"/><Relationship Id="rId1" Type="http://schemas.openxmlformats.org/officeDocument/2006/relationships/vmlDrawing" Target="../drawings/vmlDrawing12.vml"/><Relationship Id="rId6" Type="http://schemas.openxmlformats.org/officeDocument/2006/relationships/package" Target="../embeddings/Microsoft_Word_Document14.docx"/><Relationship Id="rId5" Type="http://schemas.openxmlformats.org/officeDocument/2006/relationships/image" Target="../media/image26.png"/><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15.docx"/><Relationship Id="rId7" Type="http://schemas.openxmlformats.org/officeDocument/2006/relationships/image" Target="../media/image28.emf"/><Relationship Id="rId2" Type="http://schemas.openxmlformats.org/officeDocument/2006/relationships/slideLayout" Target="../slideLayouts/slideLayout24.xml"/><Relationship Id="rId1" Type="http://schemas.openxmlformats.org/officeDocument/2006/relationships/vmlDrawing" Target="../drawings/vmlDrawing13.vml"/><Relationship Id="rId6" Type="http://schemas.openxmlformats.org/officeDocument/2006/relationships/package" Target="../embeddings/Microsoft_Word_Document16.docx"/><Relationship Id="rId5" Type="http://schemas.openxmlformats.org/officeDocument/2006/relationships/image" Target="../media/image29.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17.docx"/><Relationship Id="rId7" Type="http://schemas.openxmlformats.org/officeDocument/2006/relationships/image" Target="../media/image12.emf"/><Relationship Id="rId2" Type="http://schemas.openxmlformats.org/officeDocument/2006/relationships/slideLayout" Target="../slideLayouts/slideLayout24.xml"/><Relationship Id="rId1" Type="http://schemas.openxmlformats.org/officeDocument/2006/relationships/vmlDrawing" Target="../drawings/vmlDrawing14.vml"/><Relationship Id="rId6" Type="http://schemas.openxmlformats.org/officeDocument/2006/relationships/package" Target="../embeddings/Microsoft_Word_Document18.docx"/><Relationship Id="rId5" Type="http://schemas.openxmlformats.org/officeDocument/2006/relationships/image" Target="../media/image31.png"/><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19.docx"/><Relationship Id="rId7" Type="http://schemas.openxmlformats.org/officeDocument/2006/relationships/image" Target="../media/image23.emf"/><Relationship Id="rId2" Type="http://schemas.openxmlformats.org/officeDocument/2006/relationships/slideLayout" Target="../slideLayouts/slideLayout24.xml"/><Relationship Id="rId1" Type="http://schemas.openxmlformats.org/officeDocument/2006/relationships/vmlDrawing" Target="../drawings/vmlDrawing15.vml"/><Relationship Id="rId6" Type="http://schemas.openxmlformats.org/officeDocument/2006/relationships/package" Target="../embeddings/Microsoft_Word_Document20.docx"/><Relationship Id="rId5" Type="http://schemas.openxmlformats.org/officeDocument/2006/relationships/image" Target="../media/image33.png"/><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21.docx"/><Relationship Id="rId2" Type="http://schemas.openxmlformats.org/officeDocument/2006/relationships/slideLayout" Target="../slideLayouts/slideLayout24.xml"/><Relationship Id="rId1" Type="http://schemas.openxmlformats.org/officeDocument/2006/relationships/vmlDrawing" Target="../drawings/vmlDrawing16.vml"/><Relationship Id="rId5" Type="http://schemas.openxmlformats.org/officeDocument/2006/relationships/image" Target="../media/image35.png"/><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22.docx"/><Relationship Id="rId2" Type="http://schemas.openxmlformats.org/officeDocument/2006/relationships/slideLayout" Target="../slideLayouts/slideLayout24.xml"/><Relationship Id="rId1" Type="http://schemas.openxmlformats.org/officeDocument/2006/relationships/vmlDrawing" Target="../drawings/vmlDrawing17.v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23.docx"/><Relationship Id="rId2" Type="http://schemas.openxmlformats.org/officeDocument/2006/relationships/slideLayout" Target="../slideLayouts/slideLayout24.xml"/><Relationship Id="rId1" Type="http://schemas.openxmlformats.org/officeDocument/2006/relationships/vmlDrawing" Target="../drawings/vmlDrawing18.vml"/><Relationship Id="rId6" Type="http://schemas.openxmlformats.org/officeDocument/2006/relationships/image" Target="../media/image38.emf"/><Relationship Id="rId5" Type="http://schemas.openxmlformats.org/officeDocument/2006/relationships/package" Target="../embeddings/Microsoft_Word_Document24.docx"/><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25.docx"/><Relationship Id="rId2" Type="http://schemas.openxmlformats.org/officeDocument/2006/relationships/slideLayout" Target="../slideLayouts/slideLayout24.xml"/><Relationship Id="rId1" Type="http://schemas.openxmlformats.org/officeDocument/2006/relationships/vmlDrawing" Target="../drawings/vmlDrawing19.v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26.docx"/><Relationship Id="rId2" Type="http://schemas.openxmlformats.org/officeDocument/2006/relationships/slideLayout" Target="../slideLayouts/slideLayout24.xml"/><Relationship Id="rId1" Type="http://schemas.openxmlformats.org/officeDocument/2006/relationships/vmlDrawing" Target="../drawings/vmlDrawing20.vml"/><Relationship Id="rId4" Type="http://schemas.openxmlformats.org/officeDocument/2006/relationships/image" Target="../media/image4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27.docx"/><Relationship Id="rId2" Type="http://schemas.openxmlformats.org/officeDocument/2006/relationships/slideLayout" Target="../slideLayouts/slideLayout24.xml"/><Relationship Id="rId1" Type="http://schemas.openxmlformats.org/officeDocument/2006/relationships/vmlDrawing" Target="../drawings/vmlDrawing21.vml"/><Relationship Id="rId5" Type="http://schemas.openxmlformats.org/officeDocument/2006/relationships/image" Target="../media/image44.png"/><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package" Target="../embeddings/Microsoft_Word_Document28.docx"/><Relationship Id="rId7" Type="http://schemas.openxmlformats.org/officeDocument/2006/relationships/image" Target="../media/image46.emf"/><Relationship Id="rId2" Type="http://schemas.openxmlformats.org/officeDocument/2006/relationships/slideLayout" Target="../slideLayouts/slideLayout20.xml"/><Relationship Id="rId1" Type="http://schemas.openxmlformats.org/officeDocument/2006/relationships/vmlDrawing" Target="../drawings/vmlDrawing22.vml"/><Relationship Id="rId6" Type="http://schemas.openxmlformats.org/officeDocument/2006/relationships/package" Target="../embeddings/Microsoft_Word_Document29.docx"/><Relationship Id="rId11"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47.emf"/><Relationship Id="rId4" Type="http://schemas.openxmlformats.org/officeDocument/2006/relationships/image" Target="../media/image45.emf"/><Relationship Id="rId9" Type="http://schemas.openxmlformats.org/officeDocument/2006/relationships/package" Target="../embeddings/Microsoft_Word_Document30.docx"/></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31.docx"/><Relationship Id="rId7" Type="http://schemas.openxmlformats.org/officeDocument/2006/relationships/image" Target="../media/image52.emf"/><Relationship Id="rId2" Type="http://schemas.openxmlformats.org/officeDocument/2006/relationships/slideLayout" Target="../slideLayouts/slideLayout24.xml"/><Relationship Id="rId1" Type="http://schemas.openxmlformats.org/officeDocument/2006/relationships/vmlDrawing" Target="../drawings/vmlDrawing23.vml"/><Relationship Id="rId6" Type="http://schemas.openxmlformats.org/officeDocument/2006/relationships/package" Target="../embeddings/Microsoft_Word_Document32.docx"/><Relationship Id="rId5" Type="http://schemas.openxmlformats.org/officeDocument/2006/relationships/image" Target="../media/image53.png"/><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33.docx"/><Relationship Id="rId2" Type="http://schemas.openxmlformats.org/officeDocument/2006/relationships/slideLayout" Target="../slideLayouts/slideLayout24.xml"/><Relationship Id="rId1" Type="http://schemas.openxmlformats.org/officeDocument/2006/relationships/vmlDrawing" Target="../drawings/vmlDrawing24.vml"/><Relationship Id="rId4" Type="http://schemas.openxmlformats.org/officeDocument/2006/relationships/image" Target="../media/image5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34.docx"/><Relationship Id="rId2" Type="http://schemas.openxmlformats.org/officeDocument/2006/relationships/slideLayout" Target="../slideLayouts/slideLayout24.xml"/><Relationship Id="rId1" Type="http://schemas.openxmlformats.org/officeDocument/2006/relationships/vmlDrawing" Target="../drawings/vmlDrawing25.vml"/><Relationship Id="rId5" Type="http://schemas.openxmlformats.org/officeDocument/2006/relationships/image" Target="../media/image56.png"/><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Document35.docx"/><Relationship Id="rId2" Type="http://schemas.openxmlformats.org/officeDocument/2006/relationships/slideLayout" Target="../slideLayouts/slideLayout24.xml"/><Relationship Id="rId1" Type="http://schemas.openxmlformats.org/officeDocument/2006/relationships/vmlDrawing" Target="../drawings/vmlDrawing26.vml"/><Relationship Id="rId5" Type="http://schemas.openxmlformats.org/officeDocument/2006/relationships/image" Target="../media/image58.png"/><Relationship Id="rId4" Type="http://schemas.openxmlformats.org/officeDocument/2006/relationships/image" Target="../media/image57.emf"/></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36.docx"/><Relationship Id="rId2" Type="http://schemas.openxmlformats.org/officeDocument/2006/relationships/slideLayout" Target="../slideLayouts/slideLayout24.xml"/><Relationship Id="rId1" Type="http://schemas.openxmlformats.org/officeDocument/2006/relationships/vmlDrawing" Target="../drawings/vmlDrawing27.vml"/><Relationship Id="rId5" Type="http://schemas.openxmlformats.org/officeDocument/2006/relationships/image" Target="../media/image60.png"/><Relationship Id="rId4" Type="http://schemas.openxmlformats.org/officeDocument/2006/relationships/image" Target="../media/image59.emf"/></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Word_Document37.docx"/><Relationship Id="rId2" Type="http://schemas.openxmlformats.org/officeDocument/2006/relationships/slideLayout" Target="../slideLayouts/slideLayout24.xml"/><Relationship Id="rId1" Type="http://schemas.openxmlformats.org/officeDocument/2006/relationships/vmlDrawing" Target="../drawings/vmlDrawing28.vml"/><Relationship Id="rId5" Type="http://schemas.openxmlformats.org/officeDocument/2006/relationships/image" Target="../media/image62.png"/><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Word_Document38.docx"/><Relationship Id="rId2" Type="http://schemas.openxmlformats.org/officeDocument/2006/relationships/slideLayout" Target="../slideLayouts/slideLayout24.xml"/><Relationship Id="rId1" Type="http://schemas.openxmlformats.org/officeDocument/2006/relationships/vmlDrawing" Target="../drawings/vmlDrawing29.vml"/><Relationship Id="rId5" Type="http://schemas.openxmlformats.org/officeDocument/2006/relationships/image" Target="../media/image64.png"/><Relationship Id="rId4" Type="http://schemas.openxmlformats.org/officeDocument/2006/relationships/image" Target="../media/image6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Word_Document39.docx"/><Relationship Id="rId2" Type="http://schemas.openxmlformats.org/officeDocument/2006/relationships/slideLayout" Target="../slideLayouts/slideLayout24.xml"/><Relationship Id="rId1" Type="http://schemas.openxmlformats.org/officeDocument/2006/relationships/vmlDrawing" Target="../drawings/vmlDrawing30.vml"/><Relationship Id="rId5" Type="http://schemas.openxmlformats.org/officeDocument/2006/relationships/image" Target="../media/image66.png"/><Relationship Id="rId4" Type="http://schemas.openxmlformats.org/officeDocument/2006/relationships/image" Target="../media/image65.emf"/></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Word_Document40.docx"/><Relationship Id="rId2" Type="http://schemas.openxmlformats.org/officeDocument/2006/relationships/slideLayout" Target="../slideLayouts/slideLayout24.xml"/><Relationship Id="rId1" Type="http://schemas.openxmlformats.org/officeDocument/2006/relationships/vmlDrawing" Target="../drawings/vmlDrawing31.vml"/><Relationship Id="rId5" Type="http://schemas.openxmlformats.org/officeDocument/2006/relationships/image" Target="../media/image68.png"/><Relationship Id="rId4" Type="http://schemas.openxmlformats.org/officeDocument/2006/relationships/image" Target="../media/image67.emf"/></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Word_Document41.docx"/><Relationship Id="rId7" Type="http://schemas.openxmlformats.org/officeDocument/2006/relationships/image" Target="../media/image70.emf"/><Relationship Id="rId2" Type="http://schemas.openxmlformats.org/officeDocument/2006/relationships/slideLayout" Target="../slideLayouts/slideLayout24.xml"/><Relationship Id="rId1" Type="http://schemas.openxmlformats.org/officeDocument/2006/relationships/vmlDrawing" Target="../drawings/vmlDrawing32.vml"/><Relationship Id="rId6" Type="http://schemas.openxmlformats.org/officeDocument/2006/relationships/package" Target="../embeddings/Microsoft_Word_Document42.docx"/><Relationship Id="rId5" Type="http://schemas.openxmlformats.org/officeDocument/2006/relationships/image" Target="../media/image71.png"/><Relationship Id="rId4" Type="http://schemas.openxmlformats.org/officeDocument/2006/relationships/image" Target="../media/image69.emf"/></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43.docx"/><Relationship Id="rId7" Type="http://schemas.openxmlformats.org/officeDocument/2006/relationships/image" Target="../media/image70.emf"/><Relationship Id="rId2" Type="http://schemas.openxmlformats.org/officeDocument/2006/relationships/slideLayout" Target="../slideLayouts/slideLayout24.xml"/><Relationship Id="rId1" Type="http://schemas.openxmlformats.org/officeDocument/2006/relationships/vmlDrawing" Target="../drawings/vmlDrawing33.vml"/><Relationship Id="rId6" Type="http://schemas.openxmlformats.org/officeDocument/2006/relationships/package" Target="../embeddings/Microsoft_Word_Document44.docx"/><Relationship Id="rId5" Type="http://schemas.openxmlformats.org/officeDocument/2006/relationships/image" Target="../media/image71.png"/><Relationship Id="rId4" Type="http://schemas.openxmlformats.org/officeDocument/2006/relationships/image" Target="../media/image7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Word_Document45.docx"/><Relationship Id="rId2" Type="http://schemas.openxmlformats.org/officeDocument/2006/relationships/slideLayout" Target="../slideLayouts/slideLayout24.xml"/><Relationship Id="rId1" Type="http://schemas.openxmlformats.org/officeDocument/2006/relationships/vmlDrawing" Target="../drawings/vmlDrawing34.vml"/><Relationship Id="rId4" Type="http://schemas.openxmlformats.org/officeDocument/2006/relationships/image" Target="../media/image73.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Word_Document46.docx"/><Relationship Id="rId2" Type="http://schemas.openxmlformats.org/officeDocument/2006/relationships/slideLayout" Target="../slideLayouts/slideLayout24.xml"/><Relationship Id="rId1" Type="http://schemas.openxmlformats.org/officeDocument/2006/relationships/vmlDrawing" Target="../drawings/vmlDrawing35.vml"/><Relationship Id="rId6" Type="http://schemas.openxmlformats.org/officeDocument/2006/relationships/image" Target="../media/image75.emf"/><Relationship Id="rId5" Type="http://schemas.openxmlformats.org/officeDocument/2006/relationships/package" Target="../embeddings/Microsoft_Word_Document47.docx"/><Relationship Id="rId4" Type="http://schemas.openxmlformats.org/officeDocument/2006/relationships/image" Target="../media/image74.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Word_Document48.docx"/><Relationship Id="rId2" Type="http://schemas.openxmlformats.org/officeDocument/2006/relationships/slideLayout" Target="../slideLayouts/slideLayout24.xml"/><Relationship Id="rId1" Type="http://schemas.openxmlformats.org/officeDocument/2006/relationships/vmlDrawing" Target="../drawings/vmlDrawing36.vml"/><Relationship Id="rId4" Type="http://schemas.openxmlformats.org/officeDocument/2006/relationships/image" Target="../media/image7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Word_Document49.docx"/><Relationship Id="rId7" Type="http://schemas.openxmlformats.org/officeDocument/2006/relationships/image" Target="../media/image70.emf"/><Relationship Id="rId2" Type="http://schemas.openxmlformats.org/officeDocument/2006/relationships/slideLayout" Target="../slideLayouts/slideLayout24.xml"/><Relationship Id="rId1" Type="http://schemas.openxmlformats.org/officeDocument/2006/relationships/vmlDrawing" Target="../drawings/vmlDrawing37.vml"/><Relationship Id="rId6" Type="http://schemas.openxmlformats.org/officeDocument/2006/relationships/package" Target="../embeddings/Microsoft_Word_Document50.docx"/><Relationship Id="rId5" Type="http://schemas.openxmlformats.org/officeDocument/2006/relationships/image" Target="../media/image71.png"/><Relationship Id="rId4" Type="http://schemas.openxmlformats.org/officeDocument/2006/relationships/image" Target="../media/image7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Word_Document51.docx"/><Relationship Id="rId7" Type="http://schemas.openxmlformats.org/officeDocument/2006/relationships/image" Target="../media/image91.emf"/><Relationship Id="rId2" Type="http://schemas.openxmlformats.org/officeDocument/2006/relationships/slideLayout" Target="../slideLayouts/slideLayout24.xml"/><Relationship Id="rId1" Type="http://schemas.openxmlformats.org/officeDocument/2006/relationships/vmlDrawing" Target="../drawings/vmlDrawing38.vml"/><Relationship Id="rId6" Type="http://schemas.openxmlformats.org/officeDocument/2006/relationships/package" Target="../embeddings/Microsoft_Word_Document52.docx"/><Relationship Id="rId5" Type="http://schemas.openxmlformats.org/officeDocument/2006/relationships/image" Target="../media/image92.png"/><Relationship Id="rId4" Type="http://schemas.openxmlformats.org/officeDocument/2006/relationships/image" Target="../media/image90.emf"/></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Word_Document53.docx"/><Relationship Id="rId2" Type="http://schemas.openxmlformats.org/officeDocument/2006/relationships/slideLayout" Target="../slideLayouts/slideLayout24.xml"/><Relationship Id="rId1" Type="http://schemas.openxmlformats.org/officeDocument/2006/relationships/vmlDrawing" Target="../drawings/vmlDrawing39.vml"/><Relationship Id="rId5" Type="http://schemas.openxmlformats.org/officeDocument/2006/relationships/image" Target="../media/image94.png"/><Relationship Id="rId4" Type="http://schemas.openxmlformats.org/officeDocument/2006/relationships/image" Target="../media/image93.emf"/></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Word_Document54.docx"/><Relationship Id="rId7" Type="http://schemas.openxmlformats.org/officeDocument/2006/relationships/image" Target="../media/image96.emf"/><Relationship Id="rId2" Type="http://schemas.openxmlformats.org/officeDocument/2006/relationships/slideLayout" Target="../slideLayouts/slideLayout24.xml"/><Relationship Id="rId1" Type="http://schemas.openxmlformats.org/officeDocument/2006/relationships/vmlDrawing" Target="../drawings/vmlDrawing40.vml"/><Relationship Id="rId6" Type="http://schemas.openxmlformats.org/officeDocument/2006/relationships/package" Target="../embeddings/Microsoft_Word_Document55.docx"/><Relationship Id="rId5" Type="http://schemas.openxmlformats.org/officeDocument/2006/relationships/image" Target="../media/image97.png"/><Relationship Id="rId4" Type="http://schemas.openxmlformats.org/officeDocument/2006/relationships/image" Target="../media/image95.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Word_Document56.docx"/><Relationship Id="rId7" Type="http://schemas.openxmlformats.org/officeDocument/2006/relationships/image" Target="../media/image100.png"/><Relationship Id="rId2" Type="http://schemas.openxmlformats.org/officeDocument/2006/relationships/slideLayout" Target="../slideLayouts/slideLayout24.xml"/><Relationship Id="rId1" Type="http://schemas.openxmlformats.org/officeDocument/2006/relationships/vmlDrawing" Target="../drawings/vmlDrawing41.vml"/><Relationship Id="rId6" Type="http://schemas.openxmlformats.org/officeDocument/2006/relationships/image" Target="../media/image99.emf"/><Relationship Id="rId5" Type="http://schemas.openxmlformats.org/officeDocument/2006/relationships/package" Target="../embeddings/Microsoft_Word_Document57.docx"/><Relationship Id="rId4" Type="http://schemas.openxmlformats.org/officeDocument/2006/relationships/image" Target="../media/image98.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package" Target="../embeddings/Microsoft_Word_Document58.docx"/><Relationship Id="rId7" Type="http://schemas.openxmlformats.org/officeDocument/2006/relationships/image" Target="../media/image102.emf"/><Relationship Id="rId2" Type="http://schemas.openxmlformats.org/officeDocument/2006/relationships/slideLayout" Target="../slideLayouts/slideLayout24.xml"/><Relationship Id="rId1" Type="http://schemas.openxmlformats.org/officeDocument/2006/relationships/vmlDrawing" Target="../drawings/vmlDrawing42.vml"/><Relationship Id="rId6" Type="http://schemas.openxmlformats.org/officeDocument/2006/relationships/package" Target="../embeddings/Microsoft_Word_Document59.docx"/><Relationship Id="rId11" Type="http://schemas.openxmlformats.org/officeDocument/2006/relationships/image" Target="../media/image80.wmf"/><Relationship Id="rId5" Type="http://schemas.openxmlformats.org/officeDocument/2006/relationships/image" Target="../media/image104.png"/><Relationship Id="rId10" Type="http://schemas.openxmlformats.org/officeDocument/2006/relationships/image" Target="../media/image103.emf"/><Relationship Id="rId4" Type="http://schemas.openxmlformats.org/officeDocument/2006/relationships/image" Target="../media/image101.emf"/><Relationship Id="rId9" Type="http://schemas.openxmlformats.org/officeDocument/2006/relationships/package" Target="../embeddings/Microsoft_Word_Document60.docx"/></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Word_Document61.docx"/><Relationship Id="rId7" Type="http://schemas.openxmlformats.org/officeDocument/2006/relationships/image" Target="../media/image107.emf"/><Relationship Id="rId2" Type="http://schemas.openxmlformats.org/officeDocument/2006/relationships/slideLayout" Target="../slideLayouts/slideLayout24.xml"/><Relationship Id="rId1" Type="http://schemas.openxmlformats.org/officeDocument/2006/relationships/vmlDrawing" Target="../drawings/vmlDrawing43.vml"/><Relationship Id="rId6" Type="http://schemas.openxmlformats.org/officeDocument/2006/relationships/package" Target="../embeddings/Microsoft_Word_Document62.docx"/><Relationship Id="rId5" Type="http://schemas.openxmlformats.org/officeDocument/2006/relationships/image" Target="../media/image108.png"/><Relationship Id="rId4" Type="http://schemas.openxmlformats.org/officeDocument/2006/relationships/image" Target="../media/image106.emf"/></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4.xml"/><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5.xml"/><Relationship Id="rId5" Type="http://schemas.openxmlformats.org/officeDocument/2006/relationships/image" Target="../media/image113.png"/><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114.png"/><Relationship Id="rId1" Type="http://schemas.openxmlformats.org/officeDocument/2006/relationships/slideLayout" Target="../slideLayouts/slideLayout15.xml"/><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15.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15.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2.emf"/><Relationship Id="rId2" Type="http://schemas.openxmlformats.org/officeDocument/2006/relationships/slideLayout" Target="../slideLayouts/slideLayout15.xml"/><Relationship Id="rId1" Type="http://schemas.openxmlformats.org/officeDocument/2006/relationships/vmlDrawing" Target="../drawings/vmlDrawing44.vml"/><Relationship Id="rId6" Type="http://schemas.openxmlformats.org/officeDocument/2006/relationships/package" Target="../embeddings/Microsoft_Word_Document64.docx"/><Relationship Id="rId5" Type="http://schemas.openxmlformats.org/officeDocument/2006/relationships/image" Target="../media/image121.emf"/><Relationship Id="rId4" Type="http://schemas.openxmlformats.org/officeDocument/2006/relationships/package" Target="../embeddings/Microsoft_Word_Document63.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1"/>
          <p:cNvSpPr>
            <a:spLocks noGrp="1" noChangeArrowheads="1"/>
          </p:cNvSpPr>
          <p:nvPr>
            <p:ph type="title"/>
          </p:nvPr>
        </p:nvSpPr>
        <p:spPr/>
        <p:txBody>
          <a:bodyPr/>
          <a:lstStyle/>
          <a:p>
            <a:r>
              <a:rPr lang="en-GB" altLang="en-US" sz="3200" dirty="0">
                <a:solidFill>
                  <a:schemeClr val="tx2">
                    <a:lumMod val="20000"/>
                    <a:lumOff val="80000"/>
                  </a:schemeClr>
                </a:solidFill>
              </a:rPr>
              <a:t>Database Systems:</a:t>
            </a:r>
            <a:br>
              <a:rPr lang="en-GB" altLang="en-US" sz="3200" dirty="0">
                <a:solidFill>
                  <a:schemeClr val="tx2">
                    <a:lumMod val="20000"/>
                    <a:lumOff val="80000"/>
                  </a:schemeClr>
                </a:solidFill>
              </a:rPr>
            </a:br>
            <a:r>
              <a:rPr lang="en-GB" altLang="en-US" sz="3200" dirty="0">
                <a:solidFill>
                  <a:schemeClr val="tx2">
                    <a:lumMod val="20000"/>
                    <a:lumOff val="80000"/>
                  </a:schemeClr>
                </a:solidFill>
              </a:rPr>
              <a:t>Theory and Programming</a:t>
            </a:r>
            <a:r>
              <a:rPr lang="en-GB" altLang="en-US" dirty="0"/>
              <a:t/>
            </a:r>
            <a:br>
              <a:rPr lang="en-GB" altLang="en-US" dirty="0"/>
            </a:br>
            <a:r>
              <a:rPr lang="en-GB" altLang="en-US" dirty="0"/>
              <a:t/>
            </a:r>
            <a:br>
              <a:rPr lang="en-GB" altLang="en-US" dirty="0"/>
            </a:br>
            <a:r>
              <a:rPr lang="en-US" altLang="en-US"/>
              <a:t>The Relational Data Model, Keys and SELECT</a:t>
            </a:r>
            <a:endParaRPr lang="en-US" altLang="en-US" sz="3600" dirty="0"/>
          </a:p>
        </p:txBody>
      </p:sp>
      <p:sp>
        <p:nvSpPr>
          <p:cNvPr id="4" name="Text Placeholder 4"/>
          <p:cNvSpPr txBox="1">
            <a:spLocks/>
          </p:cNvSpPr>
          <p:nvPr/>
        </p:nvSpPr>
        <p:spPr>
          <a:xfrm>
            <a:off x="7162799" y="2892277"/>
            <a:ext cx="1600201" cy="164592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Clr>
                <a:schemeClr val="accent1"/>
              </a:buClr>
              <a:buFont typeface="Wingdings 2" pitchFamily="18" charset="2"/>
              <a:buNone/>
              <a:defRPr sz="1900" kern="1200" spc="150" baseline="0">
                <a:solidFill>
                  <a:schemeClr val="tx1"/>
                </a:solidFill>
                <a:latin typeface="+mn-lt"/>
                <a:ea typeface="+mn-ea"/>
                <a:cs typeface="+mn-cs"/>
              </a:defRPr>
            </a:lvl1pPr>
            <a:lvl2pPr marL="457200" indent="0" algn="ctr" defTabSz="914400" rtl="0" eaLnBrk="1" latinLnBrk="0" hangingPunct="1">
              <a:spcBef>
                <a:spcPct val="20000"/>
              </a:spcBef>
              <a:buClr>
                <a:schemeClr val="accent2"/>
              </a:buClr>
              <a:buFont typeface="Wingdings" pitchFamily="2" charset="2"/>
              <a:buNone/>
              <a:defRPr sz="1800" kern="1200" spc="100" baseline="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Wingdings" pitchFamily="2" charset="2"/>
              <a:buNone/>
              <a:defRPr sz="1600" kern="1200" spc="100" baseline="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Wingdings" pitchFamily="2" charset="2"/>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6"/>
              </a:buClr>
              <a:buFont typeface="Wingdings" pitchFamily="2" charset="2"/>
              <a:buNone/>
              <a:defRPr sz="1300" kern="1200" spc="1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r>
              <a:rPr lang="en-US" sz="1400" spc="0" dirty="0"/>
              <a:t> </a:t>
            </a:r>
          </a:p>
        </p:txBody>
      </p:sp>
    </p:spTree>
    <p:extLst>
      <p:ext uri="{BB962C8B-B14F-4D97-AF65-F5344CB8AC3E}">
        <p14:creationId xmlns:p14="http://schemas.microsoft.com/office/powerpoint/2010/main" val="35871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1027"/>
          <p:cNvSpPr>
            <a:spLocks noGrp="1" noChangeArrowheads="1"/>
          </p:cNvSpPr>
          <p:nvPr>
            <p:ph idx="1"/>
          </p:nvPr>
        </p:nvSpPr>
        <p:spPr/>
        <p:txBody>
          <a:bodyPr>
            <a:normAutofit fontScale="92500" lnSpcReduction="10000"/>
          </a:bodyPr>
          <a:lstStyle/>
          <a:p>
            <a:pPr eaLnBrk="1" hangingPunct="1"/>
            <a:r>
              <a:rPr lang="en-US" altLang="en-US" sz="2400">
                <a:ea typeface="ＭＳ Ｐゴシック" panose="020B0600070205080204" pitchFamily="34" charset="-128"/>
              </a:rPr>
              <a:t>UPDATE may violate domain constraint and NOT NULL constraint on an attribute being modified</a:t>
            </a:r>
          </a:p>
          <a:p>
            <a:pPr eaLnBrk="1" hangingPunct="1"/>
            <a:r>
              <a:rPr lang="en-US" altLang="en-US" sz="2400">
                <a:ea typeface="ＭＳ Ｐゴシック" panose="020B0600070205080204" pitchFamily="34" charset="-128"/>
              </a:rPr>
              <a:t>Any of the other constraints may also be violated, depending on the attribute being updated:</a:t>
            </a:r>
          </a:p>
          <a:p>
            <a:pPr lvl="1" eaLnBrk="1" hangingPunct="1"/>
            <a:r>
              <a:rPr lang="en-US" altLang="en-US" sz="2200">
                <a:ea typeface="ＭＳ Ｐゴシック" panose="020B0600070205080204" pitchFamily="34" charset="-128"/>
              </a:rPr>
              <a:t>Updating the primary key (PK):</a:t>
            </a:r>
          </a:p>
          <a:p>
            <a:pPr lvl="2" eaLnBrk="1" hangingPunct="1"/>
            <a:r>
              <a:rPr lang="en-US" altLang="en-US" sz="2000">
                <a:ea typeface="ＭＳ Ｐゴシック" panose="020B0600070205080204" pitchFamily="34" charset="-128"/>
              </a:rPr>
              <a:t>Similar to a DELETE followed by an INSERT</a:t>
            </a:r>
          </a:p>
          <a:p>
            <a:pPr lvl="2" eaLnBrk="1" hangingPunct="1"/>
            <a:r>
              <a:rPr lang="en-US" altLang="en-US" sz="2000">
                <a:ea typeface="ＭＳ Ｐゴシック" panose="020B0600070205080204" pitchFamily="34" charset="-128"/>
              </a:rPr>
              <a:t>Need to specify similar options to DELETE</a:t>
            </a:r>
          </a:p>
          <a:p>
            <a:pPr lvl="1" eaLnBrk="1" hangingPunct="1"/>
            <a:r>
              <a:rPr lang="en-US" altLang="en-US" sz="2200">
                <a:ea typeface="ＭＳ Ｐゴシック" panose="020B0600070205080204" pitchFamily="34" charset="-128"/>
              </a:rPr>
              <a:t>Updating a foreign key (FK):</a:t>
            </a:r>
          </a:p>
          <a:p>
            <a:pPr lvl="2" eaLnBrk="1" hangingPunct="1"/>
            <a:r>
              <a:rPr lang="en-US" altLang="en-US" sz="2000">
                <a:ea typeface="ＭＳ Ｐゴシック" panose="020B0600070205080204" pitchFamily="34" charset="-128"/>
              </a:rPr>
              <a:t>May violate referential integrity</a:t>
            </a:r>
          </a:p>
          <a:p>
            <a:pPr lvl="1" eaLnBrk="1" hangingPunct="1"/>
            <a:r>
              <a:rPr lang="en-US" altLang="en-US" sz="2200">
                <a:ea typeface="ＭＳ Ｐゴシック" panose="020B0600070205080204" pitchFamily="34" charset="-128"/>
              </a:rPr>
              <a:t>Updating an ordinary attribute (neither PK nor FK):</a:t>
            </a:r>
          </a:p>
          <a:p>
            <a:pPr lvl="2" eaLnBrk="1" hangingPunct="1"/>
            <a:r>
              <a:rPr lang="en-US" altLang="en-US" sz="2000">
                <a:ea typeface="ＭＳ Ｐゴシック" panose="020B0600070205080204" pitchFamily="34" charset="-128"/>
              </a:rPr>
              <a:t>Can only violate domain constraints</a:t>
            </a:r>
          </a:p>
        </p:txBody>
      </p:sp>
      <p:sp>
        <p:nvSpPr>
          <p:cNvPr id="96258" name="Rectangle 1026"/>
          <p:cNvSpPr>
            <a:spLocks noGrp="1" noChangeArrowheads="1"/>
          </p:cNvSpPr>
          <p:nvPr>
            <p:ph type="title"/>
          </p:nvPr>
        </p:nvSpPr>
        <p:spPr/>
        <p:txBody>
          <a:bodyPr/>
          <a:lstStyle/>
          <a:p>
            <a:pPr eaLnBrk="1" hangingPunct="1"/>
            <a:r>
              <a:rPr lang="en-US" altLang="en-US">
                <a:ea typeface="ＭＳ Ｐゴシック" panose="020B0600070205080204" pitchFamily="34" charset="-128"/>
              </a:rPr>
              <a:t>Possible violations for each operation</a:t>
            </a:r>
          </a:p>
        </p:txBody>
      </p:sp>
    </p:spTree>
    <p:extLst>
      <p:ext uri="{BB962C8B-B14F-4D97-AF65-F5344CB8AC3E}">
        <p14:creationId xmlns:p14="http://schemas.microsoft.com/office/powerpoint/2010/main" val="4034116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Outer Joins</a:t>
            </a:r>
          </a:p>
        </p:txBody>
      </p:sp>
    </p:spTree>
    <p:extLst>
      <p:ext uri="{BB962C8B-B14F-4D97-AF65-F5344CB8AC3E}">
        <p14:creationId xmlns:p14="http://schemas.microsoft.com/office/powerpoint/2010/main" val="2259104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An inner join shows only rows where a match can be found in both tables. </a:t>
            </a:r>
          </a:p>
          <a:p>
            <a:r>
              <a:rPr lang="en-US" dirty="0"/>
              <a:t>An outer join shows matches, too, but can also show rows in one table that have no match in the other table. </a:t>
            </a:r>
          </a:p>
          <a:p>
            <a:r>
              <a:rPr lang="en-US" dirty="0"/>
              <a:t>Two kinds of outer joins:</a:t>
            </a:r>
          </a:p>
          <a:p>
            <a:pPr lvl="1"/>
            <a:r>
              <a:rPr lang="en-US" dirty="0"/>
              <a:t>LEFT JOINS:  identify rows in the left table not matched by the right table. </a:t>
            </a:r>
          </a:p>
          <a:p>
            <a:pPr lvl="1"/>
            <a:r>
              <a:rPr lang="en-US" dirty="0"/>
              <a:t>RIGHT JOINS:  the same except that the roles of the tables are reversed.</a:t>
            </a:r>
          </a:p>
          <a:p>
            <a:endParaRPr lang="en-US" dirty="0"/>
          </a:p>
        </p:txBody>
      </p:sp>
      <p:sp>
        <p:nvSpPr>
          <p:cNvPr id="4" name="Title 3"/>
          <p:cNvSpPr>
            <a:spLocks noGrp="1"/>
          </p:cNvSpPr>
          <p:nvPr>
            <p:ph type="title"/>
          </p:nvPr>
        </p:nvSpPr>
        <p:spPr/>
        <p:txBody>
          <a:bodyPr/>
          <a:lstStyle/>
          <a:p>
            <a:r>
              <a:rPr lang="en-US" dirty="0"/>
              <a:t>Outer versus Inner Joins</a:t>
            </a:r>
          </a:p>
        </p:txBody>
      </p:sp>
    </p:spTree>
    <p:extLst>
      <p:ext uri="{BB962C8B-B14F-4D97-AF65-F5344CB8AC3E}">
        <p14:creationId xmlns:p14="http://schemas.microsoft.com/office/powerpoint/2010/main" val="185071981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999" y="1719071"/>
            <a:ext cx="8407893" cy="4407408"/>
          </a:xfrm>
        </p:spPr>
        <p:txBody>
          <a:bodyPr>
            <a:normAutofit fontScale="92500" lnSpcReduction="10000"/>
          </a:bodyPr>
          <a:lstStyle/>
          <a:p>
            <a:pPr marL="45720" indent="0">
              <a:buNone/>
            </a:pPr>
            <a:r>
              <a:rPr lang="en-US" dirty="0">
                <a:latin typeface="Consolas" pitchFamily="49" charset="0"/>
                <a:cs typeface="Consolas" pitchFamily="49" charset="0"/>
              </a:rPr>
              <a:t>SELECT t1.*, t2.* </a:t>
            </a:r>
            <a:br>
              <a:rPr lang="en-US" dirty="0">
                <a:latin typeface="Consolas" pitchFamily="49" charset="0"/>
                <a:cs typeface="Consolas" pitchFamily="49" charset="0"/>
              </a:rPr>
            </a:br>
            <a:r>
              <a:rPr lang="en-US" dirty="0">
                <a:latin typeface="Consolas" pitchFamily="49" charset="0"/>
                <a:cs typeface="Consolas" pitchFamily="49" charset="0"/>
              </a:rPr>
              <a:t>FROM   t1 </a:t>
            </a:r>
            <a:br>
              <a:rPr lang="en-US" dirty="0">
                <a:latin typeface="Consolas" pitchFamily="49" charset="0"/>
                <a:cs typeface="Consolas" pitchFamily="49" charset="0"/>
              </a:rPr>
            </a:br>
            <a:r>
              <a:rPr lang="en-US" dirty="0">
                <a:latin typeface="Consolas" pitchFamily="49" charset="0"/>
                <a:cs typeface="Consolas" pitchFamily="49" charset="0"/>
              </a:rPr>
              <a:t>JOIN t2 ON (t1.i1 = t2.i2);</a:t>
            </a:r>
          </a:p>
          <a:p>
            <a:pPr marL="45720" indent="0">
              <a:buNone/>
            </a:pPr>
            <a:endParaRPr lang="en-US" dirty="0">
              <a:latin typeface="Consolas" pitchFamily="49" charset="0"/>
              <a:cs typeface="Consolas" pitchFamily="49" charset="0"/>
            </a:endParaRPr>
          </a:p>
          <a:p>
            <a:pPr marL="45720" indent="0">
              <a:buNone/>
            </a:pPr>
            <a:endParaRPr lang="en-US" dirty="0">
              <a:latin typeface="Consolas" pitchFamily="49" charset="0"/>
              <a:cs typeface="Consolas" pitchFamily="49" charset="0"/>
            </a:endParaRPr>
          </a:p>
          <a:p>
            <a:pPr marL="45720" indent="0">
              <a:buNone/>
            </a:pPr>
            <a:r>
              <a:rPr lang="en-US" dirty="0">
                <a:latin typeface="Consolas" pitchFamily="49" charset="0"/>
                <a:cs typeface="Consolas" pitchFamily="49" charset="0"/>
              </a:rPr>
              <a:t>SELECT t1.*, t2.* </a:t>
            </a:r>
            <a:br>
              <a:rPr lang="en-US" dirty="0">
                <a:latin typeface="Consolas" pitchFamily="49" charset="0"/>
                <a:cs typeface="Consolas" pitchFamily="49" charset="0"/>
              </a:rPr>
            </a:br>
            <a:r>
              <a:rPr lang="en-US" dirty="0">
                <a:latin typeface="Consolas" pitchFamily="49" charset="0"/>
                <a:cs typeface="Consolas" pitchFamily="49" charset="0"/>
              </a:rPr>
              <a:t>FROM   t1 </a:t>
            </a:r>
            <a:br>
              <a:rPr lang="en-US" dirty="0">
                <a:latin typeface="Consolas" pitchFamily="49" charset="0"/>
                <a:cs typeface="Consolas" pitchFamily="49" charset="0"/>
              </a:rPr>
            </a:br>
            <a:r>
              <a:rPr lang="en-US" dirty="0">
                <a:latin typeface="Consolas" pitchFamily="49" charset="0"/>
                <a:cs typeface="Consolas" pitchFamily="49" charset="0"/>
              </a:rPr>
              <a:t>LEFT JOIN t2 ON (t1.i1 = t2.i2);</a:t>
            </a:r>
          </a:p>
          <a:p>
            <a:pPr marL="45720" indent="0">
              <a:buNone/>
            </a:pPr>
            <a:r>
              <a:rPr lang="en-US" dirty="0"/>
              <a:t/>
            </a:r>
            <a:br>
              <a:rPr lang="en-US" dirty="0"/>
            </a:br>
            <a:endParaRPr lang="en-US" dirty="0"/>
          </a:p>
          <a:p>
            <a:pPr marL="45720" indent="0">
              <a:buNone/>
            </a:pPr>
            <a:r>
              <a:rPr lang="en-US" dirty="0">
                <a:latin typeface="Consolas" pitchFamily="49" charset="0"/>
                <a:cs typeface="Consolas" pitchFamily="49" charset="0"/>
              </a:rPr>
              <a:t>SELECT t1.*, t2.* </a:t>
            </a:r>
            <a:br>
              <a:rPr lang="en-US" dirty="0">
                <a:latin typeface="Consolas" pitchFamily="49" charset="0"/>
                <a:cs typeface="Consolas" pitchFamily="49" charset="0"/>
              </a:rPr>
            </a:br>
            <a:r>
              <a:rPr lang="en-US" dirty="0">
                <a:latin typeface="Consolas" pitchFamily="49" charset="0"/>
                <a:cs typeface="Consolas" pitchFamily="49" charset="0"/>
              </a:rPr>
              <a:t>FROM   t1 </a:t>
            </a:r>
            <a:br>
              <a:rPr lang="en-US" dirty="0">
                <a:latin typeface="Consolas" pitchFamily="49" charset="0"/>
                <a:cs typeface="Consolas" pitchFamily="49" charset="0"/>
              </a:rPr>
            </a:br>
            <a:r>
              <a:rPr lang="en-US" dirty="0">
                <a:latin typeface="Consolas" pitchFamily="49" charset="0"/>
                <a:cs typeface="Consolas" pitchFamily="49" charset="0"/>
              </a:rPr>
              <a:t>RIGHT JOIN t2 ON (t1.i1 = t2.i2);</a:t>
            </a:r>
          </a:p>
          <a:p>
            <a:endParaRPr lang="en-US" dirty="0"/>
          </a:p>
          <a:p>
            <a:pPr marL="45720" indent="0">
              <a:buNone/>
            </a:pPr>
            <a:endParaRPr lang="en-US" dirty="0"/>
          </a:p>
        </p:txBody>
      </p:sp>
      <p:sp>
        <p:nvSpPr>
          <p:cNvPr id="3" name="Title 2"/>
          <p:cNvSpPr>
            <a:spLocks noGrp="1"/>
          </p:cNvSpPr>
          <p:nvPr>
            <p:ph type="title"/>
          </p:nvPr>
        </p:nvSpPr>
        <p:spPr/>
        <p:txBody>
          <a:bodyPr/>
          <a:lstStyle/>
          <a:p>
            <a:r>
              <a:rPr lang="en-US" dirty="0"/>
              <a:t>Examples of Outer Join</a:t>
            </a:r>
          </a:p>
        </p:txBody>
      </p:sp>
      <p:pic>
        <p:nvPicPr>
          <p:cNvPr id="3809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561" y="1611718"/>
            <a:ext cx="1442666"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09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502" y="1611718"/>
            <a:ext cx="1512908"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a:xfrm flipV="1">
            <a:off x="6653226" y="2256344"/>
            <a:ext cx="788154" cy="351489"/>
          </a:xfrm>
          <a:prstGeom prst="straightConnector1">
            <a:avLst/>
          </a:prstGeom>
          <a:ln w="28575">
            <a:solidFill>
              <a:srgbClr val="2A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653227" y="2642291"/>
            <a:ext cx="788153" cy="366743"/>
          </a:xfrm>
          <a:prstGeom prst="straightConnector1">
            <a:avLst/>
          </a:prstGeom>
          <a:ln w="28575">
            <a:solidFill>
              <a:srgbClr val="2A00FF"/>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960" y="3331669"/>
            <a:ext cx="1442666"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901" y="3331669"/>
            <a:ext cx="1512908"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Arrow Connector 27"/>
          <p:cNvCxnSpPr/>
          <p:nvPr/>
        </p:nvCxnSpPr>
        <p:spPr>
          <a:xfrm flipV="1">
            <a:off x="6710625" y="3976295"/>
            <a:ext cx="788154" cy="351489"/>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710626" y="4362242"/>
            <a:ext cx="788153" cy="36674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088" y="5102269"/>
            <a:ext cx="1442666"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029" y="5102269"/>
            <a:ext cx="1512908"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5" name="Straight Arrow Connector 34"/>
          <p:cNvCxnSpPr/>
          <p:nvPr/>
        </p:nvCxnSpPr>
        <p:spPr>
          <a:xfrm flipV="1">
            <a:off x="6714753" y="5746895"/>
            <a:ext cx="788154" cy="351489"/>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714754" y="6132842"/>
            <a:ext cx="788153" cy="366743"/>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276217" y="3789086"/>
            <a:ext cx="1438537" cy="371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6214" y="6333551"/>
            <a:ext cx="1438537" cy="3716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99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122" y="4557983"/>
            <a:ext cx="160972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9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122" y="3037754"/>
            <a:ext cx="16383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9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647" y="1611718"/>
            <a:ext cx="16287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4287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71571"/>
            <a:ext cx="8407893" cy="4407408"/>
          </a:xfrm>
        </p:spPr>
        <p:txBody>
          <a:bodyPr>
            <a:noAutofit/>
          </a:bodyPr>
          <a:lstStyle/>
          <a:p>
            <a:r>
              <a:rPr lang="en-US" dirty="0"/>
              <a:t>LEFT JOIN is especially useful when you want to find only those left table rows that are unmatched by the right table. </a:t>
            </a:r>
          </a:p>
          <a:p>
            <a:r>
              <a:rPr lang="en-US" dirty="0"/>
              <a:t>Do this by adding a WHERE clause that selects only the rows that have NULL values in a right table column— in other words, the rows in one table that are missing from the other.  </a:t>
            </a:r>
          </a:p>
          <a:p>
            <a:pPr marL="320040" lvl="1" indent="0">
              <a:buNone/>
            </a:pPr>
            <a:r>
              <a:rPr lang="en-US" dirty="0">
                <a:latin typeface="Consolas" pitchFamily="49" charset="0"/>
                <a:cs typeface="Consolas" pitchFamily="49" charset="0"/>
              </a:rPr>
              <a:t>SELECT t1.*, t2.* </a:t>
            </a:r>
            <a:br>
              <a:rPr lang="en-US" dirty="0">
                <a:latin typeface="Consolas" pitchFamily="49" charset="0"/>
                <a:cs typeface="Consolas" pitchFamily="49" charset="0"/>
              </a:rPr>
            </a:br>
            <a:r>
              <a:rPr lang="en-US" dirty="0">
                <a:latin typeface="Consolas" pitchFamily="49" charset="0"/>
                <a:cs typeface="Consolas" pitchFamily="49" charset="0"/>
              </a:rPr>
              <a:t>FROM   t1 LEFT JOIN t2 ON t1.i1 = t2.i2</a:t>
            </a:r>
            <a:br>
              <a:rPr lang="en-US" dirty="0">
                <a:latin typeface="Consolas" pitchFamily="49" charset="0"/>
                <a:cs typeface="Consolas" pitchFamily="49" charset="0"/>
              </a:rPr>
            </a:br>
            <a:r>
              <a:rPr lang="en-US" dirty="0">
                <a:latin typeface="Consolas" pitchFamily="49" charset="0"/>
                <a:cs typeface="Consolas" pitchFamily="49" charset="0"/>
              </a:rPr>
              <a:t>WHERE  t2.i2 is NULL;</a:t>
            </a:r>
          </a:p>
          <a:p>
            <a:pPr marL="320040" lvl="1" indent="0">
              <a:buNone/>
            </a:pPr>
            <a:endParaRPr lang="en-US" dirty="0">
              <a:latin typeface="Consolas" pitchFamily="49" charset="0"/>
              <a:cs typeface="Consolas" pitchFamily="49" charset="0"/>
            </a:endParaRPr>
          </a:p>
          <a:p>
            <a:pPr marL="320040" lvl="1" indent="0">
              <a:buNone/>
            </a:pPr>
            <a:endParaRPr lang="en-US" dirty="0">
              <a:latin typeface="Consolas" pitchFamily="49" charset="0"/>
              <a:cs typeface="Consolas" pitchFamily="49" charset="0"/>
            </a:endParaRPr>
          </a:p>
          <a:p>
            <a:pPr marL="320040" lvl="1" indent="0">
              <a:buNone/>
            </a:pPr>
            <a:endParaRPr lang="en-US" dirty="0">
              <a:latin typeface="Consolas" pitchFamily="49" charset="0"/>
              <a:cs typeface="Consolas" pitchFamily="49" charset="0"/>
            </a:endParaRPr>
          </a:p>
          <a:p>
            <a:pPr marL="331470" indent="-285750"/>
            <a:r>
              <a:rPr lang="en-US" dirty="0"/>
              <a:t>Often used with primary and foreign keys for data integrity checks</a:t>
            </a:r>
          </a:p>
          <a:p>
            <a:pPr marL="320040" lvl="1" indent="0">
              <a:buNone/>
            </a:pPr>
            <a:r>
              <a:rPr lang="en-US" dirty="0">
                <a:latin typeface="Consolas" pitchFamily="49" charset="0"/>
                <a:cs typeface="Consolas" pitchFamily="49" charset="0"/>
              </a:rPr>
              <a:t>SELECT </a:t>
            </a:r>
            <a:r>
              <a:rPr lang="en-US" dirty="0" err="1">
                <a:latin typeface="Consolas" pitchFamily="49" charset="0"/>
                <a:cs typeface="Consolas" pitchFamily="49" charset="0"/>
              </a:rPr>
              <a:t>emp_name</a:t>
            </a:r>
            <a:r>
              <a:rPr lang="en-US" dirty="0">
                <a:latin typeface="Consolas" pitchFamily="49" charset="0"/>
                <a:cs typeface="Consolas" pitchFamily="49" charset="0"/>
              </a:rPr>
              <a:t> FROM </a:t>
            </a:r>
            <a:r>
              <a:rPr lang="en-US" dirty="0" err="1">
                <a:latin typeface="Consolas" pitchFamily="49" charset="0"/>
                <a:cs typeface="Consolas" pitchFamily="49" charset="0"/>
              </a:rPr>
              <a:t>emp</a:t>
            </a:r>
            <a:r>
              <a:rPr lang="en-US" dirty="0">
                <a:latin typeface="Consolas" pitchFamily="49" charset="0"/>
                <a:cs typeface="Consolas" pitchFamily="49" charset="0"/>
              </a:rPr>
              <a:t> LEFT JOIN </a:t>
            </a:r>
            <a:r>
              <a:rPr lang="en-US" dirty="0" err="1">
                <a:latin typeface="Consolas" pitchFamily="49" charset="0"/>
                <a:cs typeface="Consolas" pitchFamily="49" charset="0"/>
              </a:rPr>
              <a:t>dept</a:t>
            </a:r>
            <a:r>
              <a:rPr lang="en-US" dirty="0">
                <a:latin typeface="Consolas" pitchFamily="49" charset="0"/>
                <a:cs typeface="Consolas" pitchFamily="49" charset="0"/>
              </a:rPr>
              <a:t> using (</a:t>
            </a:r>
            <a:r>
              <a:rPr lang="en-US" dirty="0" err="1">
                <a:latin typeface="Consolas" pitchFamily="49" charset="0"/>
                <a:cs typeface="Consolas" pitchFamily="49" charset="0"/>
              </a:rPr>
              <a:t>dept_no</a:t>
            </a:r>
            <a:r>
              <a:rPr lang="en-US" dirty="0">
                <a:latin typeface="Consolas" pitchFamily="49" charset="0"/>
                <a:cs typeface="Consolas" pitchFamily="49" charset="0"/>
              </a:rPr>
              <a:t>) </a:t>
            </a:r>
            <a:br>
              <a:rPr lang="en-US" dirty="0">
                <a:latin typeface="Consolas" pitchFamily="49" charset="0"/>
                <a:cs typeface="Consolas" pitchFamily="49" charset="0"/>
              </a:rPr>
            </a:br>
            <a:r>
              <a:rPr lang="en-US" dirty="0">
                <a:latin typeface="Consolas" pitchFamily="49" charset="0"/>
                <a:cs typeface="Consolas" pitchFamily="49" charset="0"/>
              </a:rPr>
              <a:t>WHERE  </a:t>
            </a:r>
            <a:r>
              <a:rPr lang="en-US" sz="1600" dirty="0" err="1">
                <a:latin typeface="Consolas" pitchFamily="49" charset="0"/>
                <a:cs typeface="Consolas" pitchFamily="49" charset="0"/>
              </a:rPr>
              <a:t>dept.dept_no</a:t>
            </a:r>
            <a:r>
              <a:rPr lang="en-US" sz="1600" dirty="0">
                <a:latin typeface="Consolas" pitchFamily="49" charset="0"/>
                <a:cs typeface="Consolas" pitchFamily="49" charset="0"/>
              </a:rPr>
              <a:t> is null;</a:t>
            </a:r>
          </a:p>
          <a:p>
            <a:endParaRPr lang="en-US" dirty="0"/>
          </a:p>
        </p:txBody>
      </p:sp>
      <p:sp>
        <p:nvSpPr>
          <p:cNvPr id="3" name="Title 2"/>
          <p:cNvSpPr>
            <a:spLocks noGrp="1"/>
          </p:cNvSpPr>
          <p:nvPr>
            <p:ph type="title"/>
          </p:nvPr>
        </p:nvSpPr>
        <p:spPr/>
        <p:txBody>
          <a:bodyPr/>
          <a:lstStyle/>
          <a:p>
            <a:r>
              <a:rPr lang="en-US" dirty="0"/>
              <a:t>LEFT JOIN</a:t>
            </a:r>
            <a:br>
              <a:rPr lang="en-US" dirty="0"/>
            </a:br>
            <a:r>
              <a:rPr lang="en-US" dirty="0"/>
              <a:t>Finding Unmatched Rows</a:t>
            </a:r>
          </a:p>
        </p:txBody>
      </p:sp>
      <p:pic>
        <p:nvPicPr>
          <p:cNvPr id="380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16" y="4441374"/>
            <a:ext cx="4057066" cy="103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582" y="3876266"/>
            <a:ext cx="1442666"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092" y="3876266"/>
            <a:ext cx="1512908"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6349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5368" y="1624069"/>
            <a:ext cx="8869879" cy="4407408"/>
          </a:xfrm>
        </p:spPr>
        <p:txBody>
          <a:bodyPr>
            <a:noAutofit/>
          </a:bodyPr>
          <a:lstStyle/>
          <a:p>
            <a:r>
              <a:rPr lang="en-US" dirty="0"/>
              <a:t>An </a:t>
            </a:r>
            <a:r>
              <a:rPr lang="en-US" b="1" dirty="0">
                <a:solidFill>
                  <a:srgbClr val="C00000"/>
                </a:solidFill>
              </a:rPr>
              <a:t>outer join </a:t>
            </a:r>
            <a:r>
              <a:rPr lang="en-US" dirty="0"/>
              <a:t>does not require each record in the two joined tables to have a matching record. The joined table retains each record — even if no matching record exists.</a:t>
            </a:r>
            <a:br>
              <a:rPr lang="en-US" dirty="0"/>
            </a:br>
            <a:r>
              <a:rPr lang="en-US" dirty="0"/>
              <a:t/>
            </a:r>
            <a:br>
              <a:rPr lang="en-US" dirty="0"/>
            </a:br>
            <a:r>
              <a:rPr lang="en-US" sz="200" dirty="0"/>
              <a:t> </a:t>
            </a:r>
          </a:p>
          <a:p>
            <a:r>
              <a:rPr lang="en-US" dirty="0"/>
              <a:t>Left outer join</a:t>
            </a:r>
          </a:p>
          <a:p>
            <a:pPr lvl="1"/>
            <a:r>
              <a:rPr lang="en-US" dirty="0"/>
              <a:t>The result of a left outer join for table A and B always contains all records of the "left" table (A), even if the join-condition does not find any matching record in the "right" table (B). </a:t>
            </a:r>
          </a:p>
          <a:p>
            <a:pPr lvl="1"/>
            <a:r>
              <a:rPr lang="en-US" dirty="0"/>
              <a:t>This </a:t>
            </a:r>
            <a:r>
              <a:rPr lang="en-US" sz="2000" dirty="0"/>
              <a:t>means</a:t>
            </a:r>
            <a:r>
              <a:rPr lang="en-US" dirty="0"/>
              <a:t> that if the ON clause matches 0 (zero) records in B (for a given record in A), the join will still return a row in the result (for that record)—but with NULL in each column from B. </a:t>
            </a:r>
            <a:br>
              <a:rPr lang="en-US" dirty="0"/>
            </a:br>
            <a:endParaRPr lang="en-US" dirty="0"/>
          </a:p>
          <a:p>
            <a:r>
              <a:rPr lang="en-US" dirty="0"/>
              <a:t>Right outer join</a:t>
            </a:r>
          </a:p>
          <a:p>
            <a:pPr lvl="1"/>
            <a:r>
              <a:rPr lang="en-US" dirty="0"/>
              <a:t>Contains all records of the "right" table (B), even if the join-condition does not find any matching record in the "left" table (A). </a:t>
            </a:r>
          </a:p>
          <a:p>
            <a:pPr lvl="1"/>
            <a:endParaRPr lang="en-US" dirty="0"/>
          </a:p>
        </p:txBody>
      </p:sp>
      <p:sp>
        <p:nvSpPr>
          <p:cNvPr id="4" name="Title 3"/>
          <p:cNvSpPr>
            <a:spLocks noGrp="1"/>
          </p:cNvSpPr>
          <p:nvPr>
            <p:ph type="title"/>
          </p:nvPr>
        </p:nvSpPr>
        <p:spPr/>
        <p:txBody>
          <a:bodyPr/>
          <a:lstStyle/>
          <a:p>
            <a:r>
              <a:rPr lang="en-US" dirty="0"/>
              <a:t>Definition of Outer Join</a:t>
            </a:r>
          </a:p>
        </p:txBody>
      </p:sp>
      <p:sp>
        <p:nvSpPr>
          <p:cNvPr id="6" name="Rectangle 5"/>
          <p:cNvSpPr/>
          <p:nvPr/>
        </p:nvSpPr>
        <p:spPr>
          <a:xfrm>
            <a:off x="3342903" y="2440816"/>
            <a:ext cx="4957949" cy="923330"/>
          </a:xfrm>
          <a:prstGeom prst="rect">
            <a:avLst/>
          </a:prstGeom>
          <a:solidFill>
            <a:srgbClr val="F8F8F8"/>
          </a:solidFill>
          <a:ln>
            <a:solidFill>
              <a:schemeClr val="accent1"/>
            </a:solidFill>
          </a:ln>
        </p:spPr>
        <p:txBody>
          <a:bodyPr wrap="square">
            <a:spAutoFit/>
          </a:bodyPr>
          <a:lstStyle/>
          <a:p>
            <a:r>
              <a:rPr lang="en-US" b="1" dirty="0">
                <a:solidFill>
                  <a:srgbClr val="377AFF"/>
                </a:solidFill>
                <a:latin typeface="Consolas" pitchFamily="49" charset="0"/>
                <a:cs typeface="Consolas" pitchFamily="49" charset="0"/>
              </a:rPr>
              <a:t>select</a:t>
            </a:r>
            <a:r>
              <a:rPr lang="en-US" dirty="0">
                <a:latin typeface="Consolas" pitchFamily="49" charset="0"/>
                <a:cs typeface="Consolas" pitchFamily="49" charset="0"/>
              </a:rPr>
              <a:t> </a:t>
            </a:r>
            <a:r>
              <a:rPr lang="en-US" dirty="0" err="1">
                <a:latin typeface="Consolas" pitchFamily="49" charset="0"/>
                <a:cs typeface="Consolas" pitchFamily="49" charset="0"/>
              </a:rPr>
              <a:t>a.field</a:t>
            </a:r>
            <a:r>
              <a:rPr lang="en-US" dirty="0">
                <a:latin typeface="Consolas" pitchFamily="49" charset="0"/>
                <a:cs typeface="Consolas" pitchFamily="49" charset="0"/>
              </a:rPr>
              <a:t>, </a:t>
            </a:r>
            <a:r>
              <a:rPr lang="en-US" dirty="0" err="1">
                <a:latin typeface="Consolas" pitchFamily="49" charset="0"/>
                <a:cs typeface="Consolas" pitchFamily="49" charset="0"/>
              </a:rPr>
              <a:t>b.field</a:t>
            </a:r>
            <a:endParaRPr lang="en-US" dirty="0">
              <a:latin typeface="Consolas" pitchFamily="49" charset="0"/>
              <a:cs typeface="Consolas" pitchFamily="49" charset="0"/>
            </a:endParaRPr>
          </a:p>
          <a:p>
            <a:r>
              <a:rPr lang="en-US" b="1" dirty="0">
                <a:solidFill>
                  <a:srgbClr val="377AFF"/>
                </a:solidFill>
                <a:latin typeface="Consolas" pitchFamily="49" charset="0"/>
                <a:cs typeface="Consolas" pitchFamily="49" charset="0"/>
              </a:rPr>
              <a:t>from</a:t>
            </a:r>
            <a:r>
              <a:rPr lang="en-US" dirty="0">
                <a:latin typeface="Consolas" pitchFamily="49" charset="0"/>
                <a:cs typeface="Consolas" pitchFamily="49" charset="0"/>
              </a:rPr>
              <a:t>   a</a:t>
            </a:r>
          </a:p>
          <a:p>
            <a:r>
              <a:rPr lang="en-US" dirty="0">
                <a:latin typeface="Consolas" pitchFamily="49" charset="0"/>
                <a:cs typeface="Consolas" pitchFamily="49" charset="0"/>
              </a:rPr>
              <a:t>       </a:t>
            </a:r>
            <a:r>
              <a:rPr lang="en-US" b="1" dirty="0">
                <a:solidFill>
                  <a:srgbClr val="377AFF"/>
                </a:solidFill>
                <a:latin typeface="Consolas" pitchFamily="49" charset="0"/>
                <a:cs typeface="Consolas" pitchFamily="49" charset="0"/>
              </a:rPr>
              <a:t>left join </a:t>
            </a:r>
            <a:r>
              <a:rPr lang="en-US" dirty="0">
                <a:latin typeface="Consolas" pitchFamily="49" charset="0"/>
                <a:cs typeface="Consolas" pitchFamily="49" charset="0"/>
              </a:rPr>
              <a:t>b </a:t>
            </a:r>
            <a:r>
              <a:rPr lang="en-US" b="1" dirty="0">
                <a:solidFill>
                  <a:srgbClr val="377AFF"/>
                </a:solidFill>
                <a:latin typeface="Consolas" pitchFamily="49" charset="0"/>
                <a:cs typeface="Consolas" pitchFamily="49" charset="0"/>
              </a:rPr>
              <a:t>on</a:t>
            </a:r>
            <a:r>
              <a:rPr lang="en-US" dirty="0">
                <a:latin typeface="Consolas" pitchFamily="49" charset="0"/>
                <a:cs typeface="Consolas" pitchFamily="49" charset="0"/>
              </a:rPr>
              <a:t> </a:t>
            </a:r>
            <a:r>
              <a:rPr lang="en-US" dirty="0" err="1">
                <a:latin typeface="Consolas" pitchFamily="49" charset="0"/>
                <a:cs typeface="Consolas" pitchFamily="49" charset="0"/>
              </a:rPr>
              <a:t>a.key</a:t>
            </a:r>
            <a:r>
              <a:rPr lang="en-US" dirty="0">
                <a:latin typeface="Consolas" pitchFamily="49" charset="0"/>
                <a:cs typeface="Consolas" pitchFamily="49" charset="0"/>
              </a:rPr>
              <a:t> = </a:t>
            </a:r>
            <a:r>
              <a:rPr lang="en-US" dirty="0" err="1">
                <a:latin typeface="Consolas" pitchFamily="49" charset="0"/>
                <a:cs typeface="Consolas" pitchFamily="49" charset="0"/>
              </a:rPr>
              <a:t>b.key</a:t>
            </a:r>
            <a:r>
              <a:rPr lang="en-US" dirty="0">
                <a:latin typeface="Consolas" pitchFamily="49" charset="0"/>
                <a:cs typeface="Consolas" pitchFamily="49" charset="0"/>
              </a:rPr>
              <a:t>;</a:t>
            </a:r>
          </a:p>
        </p:txBody>
      </p:sp>
      <p:sp>
        <p:nvSpPr>
          <p:cNvPr id="8" name="Rectangle 7"/>
          <p:cNvSpPr/>
          <p:nvPr/>
        </p:nvSpPr>
        <p:spPr>
          <a:xfrm>
            <a:off x="3342903" y="5075155"/>
            <a:ext cx="4957949" cy="923330"/>
          </a:xfrm>
          <a:prstGeom prst="rect">
            <a:avLst/>
          </a:prstGeom>
          <a:solidFill>
            <a:srgbClr val="F8F8F8"/>
          </a:solidFill>
          <a:ln>
            <a:solidFill>
              <a:schemeClr val="accent1"/>
            </a:solidFill>
          </a:ln>
        </p:spPr>
        <p:txBody>
          <a:bodyPr wrap="square">
            <a:spAutoFit/>
          </a:bodyPr>
          <a:lstStyle/>
          <a:p>
            <a:r>
              <a:rPr lang="en-US" b="1" dirty="0">
                <a:solidFill>
                  <a:srgbClr val="377AFF"/>
                </a:solidFill>
                <a:latin typeface="Consolas" pitchFamily="49" charset="0"/>
                <a:cs typeface="Consolas" pitchFamily="49" charset="0"/>
              </a:rPr>
              <a:t>select</a:t>
            </a:r>
            <a:r>
              <a:rPr lang="en-US" dirty="0">
                <a:latin typeface="Consolas" pitchFamily="49" charset="0"/>
                <a:cs typeface="Consolas" pitchFamily="49" charset="0"/>
              </a:rPr>
              <a:t> </a:t>
            </a:r>
            <a:r>
              <a:rPr lang="en-US" dirty="0" err="1">
                <a:latin typeface="Consolas" pitchFamily="49" charset="0"/>
                <a:cs typeface="Consolas" pitchFamily="49" charset="0"/>
              </a:rPr>
              <a:t>a.field</a:t>
            </a:r>
            <a:r>
              <a:rPr lang="en-US" dirty="0">
                <a:latin typeface="Consolas" pitchFamily="49" charset="0"/>
                <a:cs typeface="Consolas" pitchFamily="49" charset="0"/>
              </a:rPr>
              <a:t>, </a:t>
            </a:r>
            <a:r>
              <a:rPr lang="en-US" dirty="0" err="1">
                <a:latin typeface="Consolas" pitchFamily="49" charset="0"/>
                <a:cs typeface="Consolas" pitchFamily="49" charset="0"/>
              </a:rPr>
              <a:t>b.field</a:t>
            </a:r>
            <a:endParaRPr lang="en-US" dirty="0">
              <a:latin typeface="Consolas" pitchFamily="49" charset="0"/>
              <a:cs typeface="Consolas" pitchFamily="49" charset="0"/>
            </a:endParaRPr>
          </a:p>
          <a:p>
            <a:r>
              <a:rPr lang="en-US" b="1" dirty="0">
                <a:solidFill>
                  <a:srgbClr val="377AFF"/>
                </a:solidFill>
                <a:latin typeface="Consolas" pitchFamily="49" charset="0"/>
                <a:cs typeface="Consolas" pitchFamily="49" charset="0"/>
              </a:rPr>
              <a:t>from</a:t>
            </a:r>
            <a:r>
              <a:rPr lang="en-US" dirty="0">
                <a:latin typeface="Consolas" pitchFamily="49" charset="0"/>
                <a:cs typeface="Consolas" pitchFamily="49" charset="0"/>
              </a:rPr>
              <a:t>   a</a:t>
            </a:r>
          </a:p>
          <a:p>
            <a:r>
              <a:rPr lang="en-US" dirty="0">
                <a:latin typeface="Consolas" pitchFamily="49" charset="0"/>
                <a:cs typeface="Consolas" pitchFamily="49" charset="0"/>
              </a:rPr>
              <a:t>       </a:t>
            </a:r>
            <a:r>
              <a:rPr lang="en-US" b="1" dirty="0">
                <a:solidFill>
                  <a:srgbClr val="377AFF"/>
                </a:solidFill>
                <a:latin typeface="Consolas" pitchFamily="49" charset="0"/>
                <a:cs typeface="Consolas" pitchFamily="49" charset="0"/>
              </a:rPr>
              <a:t>right join </a:t>
            </a:r>
            <a:r>
              <a:rPr lang="en-US" dirty="0">
                <a:latin typeface="Consolas" pitchFamily="49" charset="0"/>
                <a:cs typeface="Consolas" pitchFamily="49" charset="0"/>
              </a:rPr>
              <a:t>b </a:t>
            </a:r>
            <a:r>
              <a:rPr lang="en-US" b="1" dirty="0">
                <a:solidFill>
                  <a:srgbClr val="377AFF"/>
                </a:solidFill>
                <a:latin typeface="Consolas" pitchFamily="49" charset="0"/>
                <a:cs typeface="Consolas" pitchFamily="49" charset="0"/>
              </a:rPr>
              <a:t>on</a:t>
            </a:r>
            <a:r>
              <a:rPr lang="en-US" dirty="0">
                <a:latin typeface="Consolas" pitchFamily="49" charset="0"/>
                <a:cs typeface="Consolas" pitchFamily="49" charset="0"/>
              </a:rPr>
              <a:t> </a:t>
            </a:r>
            <a:r>
              <a:rPr lang="en-US" dirty="0" err="1">
                <a:latin typeface="Consolas" pitchFamily="49" charset="0"/>
                <a:cs typeface="Consolas" pitchFamily="49" charset="0"/>
              </a:rPr>
              <a:t>a.key</a:t>
            </a:r>
            <a:r>
              <a:rPr lang="en-US" dirty="0">
                <a:latin typeface="Consolas" pitchFamily="49" charset="0"/>
                <a:cs typeface="Consolas" pitchFamily="49" charset="0"/>
              </a:rPr>
              <a:t> = </a:t>
            </a:r>
            <a:r>
              <a:rPr lang="en-US" dirty="0" err="1">
                <a:latin typeface="Consolas" pitchFamily="49" charset="0"/>
                <a:cs typeface="Consolas" pitchFamily="49" charset="0"/>
              </a:rPr>
              <a:t>b.key</a:t>
            </a:r>
            <a:r>
              <a:rPr lang="en-US" dirty="0">
                <a:latin typeface="Consolas" pitchFamily="49" charset="0"/>
                <a:cs typeface="Consolas" pitchFamily="49" charset="0"/>
              </a:rPr>
              <a:t>;</a:t>
            </a:r>
          </a:p>
        </p:txBody>
      </p:sp>
    </p:spTree>
    <p:extLst>
      <p:ext uri="{BB962C8B-B14F-4D97-AF65-F5344CB8AC3E}">
        <p14:creationId xmlns:p14="http://schemas.microsoft.com/office/powerpoint/2010/main" val="1368396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5368" y="1624069"/>
            <a:ext cx="8869879" cy="4407408"/>
          </a:xfrm>
        </p:spPr>
        <p:txBody>
          <a:bodyPr/>
          <a:lstStyle/>
          <a:p>
            <a:r>
              <a:rPr lang="en-US" dirty="0"/>
              <a:t>Another way to think about it</a:t>
            </a:r>
          </a:p>
        </p:txBody>
      </p:sp>
      <p:sp>
        <p:nvSpPr>
          <p:cNvPr id="4" name="Title 3"/>
          <p:cNvSpPr>
            <a:spLocks noGrp="1"/>
          </p:cNvSpPr>
          <p:nvPr>
            <p:ph type="title"/>
          </p:nvPr>
        </p:nvSpPr>
        <p:spPr/>
        <p:txBody>
          <a:bodyPr/>
          <a:lstStyle/>
          <a:p>
            <a:r>
              <a:rPr lang="en-US" dirty="0"/>
              <a:t>Definition of Outer Join</a:t>
            </a:r>
          </a:p>
        </p:txBody>
      </p:sp>
      <p:sp>
        <p:nvSpPr>
          <p:cNvPr id="6" name="Rectangle 5"/>
          <p:cNvSpPr/>
          <p:nvPr/>
        </p:nvSpPr>
        <p:spPr>
          <a:xfrm>
            <a:off x="611579" y="2179559"/>
            <a:ext cx="4957949" cy="923330"/>
          </a:xfrm>
          <a:prstGeom prst="rect">
            <a:avLst/>
          </a:prstGeom>
          <a:solidFill>
            <a:srgbClr val="F8F8F8"/>
          </a:solidFill>
          <a:ln>
            <a:solidFill>
              <a:schemeClr val="accent1"/>
            </a:solidFill>
          </a:ln>
        </p:spPr>
        <p:txBody>
          <a:bodyPr wrap="square">
            <a:spAutoFit/>
          </a:bodyPr>
          <a:lstStyle/>
          <a:p>
            <a:r>
              <a:rPr lang="en-US" b="1" dirty="0">
                <a:solidFill>
                  <a:srgbClr val="377AFF"/>
                </a:solidFill>
                <a:latin typeface="Consolas" pitchFamily="49" charset="0"/>
                <a:cs typeface="Consolas" pitchFamily="49" charset="0"/>
              </a:rPr>
              <a:t>select</a:t>
            </a:r>
            <a:r>
              <a:rPr lang="en-US" dirty="0">
                <a:latin typeface="Consolas" pitchFamily="49" charset="0"/>
                <a:cs typeface="Consolas" pitchFamily="49" charset="0"/>
              </a:rPr>
              <a:t> </a:t>
            </a:r>
            <a:r>
              <a:rPr lang="en-US" dirty="0" err="1">
                <a:latin typeface="Consolas" pitchFamily="49" charset="0"/>
                <a:cs typeface="Consolas" pitchFamily="49" charset="0"/>
              </a:rPr>
              <a:t>a.field</a:t>
            </a:r>
            <a:r>
              <a:rPr lang="en-US" dirty="0">
                <a:latin typeface="Consolas" pitchFamily="49" charset="0"/>
                <a:cs typeface="Consolas" pitchFamily="49" charset="0"/>
              </a:rPr>
              <a:t>, </a:t>
            </a:r>
            <a:r>
              <a:rPr lang="en-US" dirty="0" err="1">
                <a:latin typeface="Consolas" pitchFamily="49" charset="0"/>
                <a:cs typeface="Consolas" pitchFamily="49" charset="0"/>
              </a:rPr>
              <a:t>b.field</a:t>
            </a:r>
            <a:endParaRPr lang="en-US" dirty="0">
              <a:latin typeface="Consolas" pitchFamily="49" charset="0"/>
              <a:cs typeface="Consolas" pitchFamily="49" charset="0"/>
            </a:endParaRPr>
          </a:p>
          <a:p>
            <a:r>
              <a:rPr lang="en-US" b="1" dirty="0">
                <a:solidFill>
                  <a:srgbClr val="377AFF"/>
                </a:solidFill>
                <a:latin typeface="Consolas" pitchFamily="49" charset="0"/>
                <a:cs typeface="Consolas" pitchFamily="49" charset="0"/>
              </a:rPr>
              <a:t>from</a:t>
            </a:r>
            <a:r>
              <a:rPr lang="en-US" dirty="0">
                <a:latin typeface="Consolas" pitchFamily="49" charset="0"/>
                <a:cs typeface="Consolas" pitchFamily="49" charset="0"/>
              </a:rPr>
              <a:t>   a</a:t>
            </a:r>
          </a:p>
          <a:p>
            <a:r>
              <a:rPr lang="en-US" dirty="0">
                <a:latin typeface="Consolas" pitchFamily="49" charset="0"/>
                <a:cs typeface="Consolas" pitchFamily="49" charset="0"/>
              </a:rPr>
              <a:t>       </a:t>
            </a:r>
            <a:r>
              <a:rPr lang="en-US" b="1" dirty="0">
                <a:solidFill>
                  <a:srgbClr val="377AFF"/>
                </a:solidFill>
                <a:latin typeface="Consolas" pitchFamily="49" charset="0"/>
                <a:cs typeface="Consolas" pitchFamily="49" charset="0"/>
              </a:rPr>
              <a:t>left join </a:t>
            </a:r>
            <a:r>
              <a:rPr lang="en-US" dirty="0">
                <a:latin typeface="Consolas" pitchFamily="49" charset="0"/>
                <a:cs typeface="Consolas" pitchFamily="49" charset="0"/>
              </a:rPr>
              <a:t>b </a:t>
            </a:r>
            <a:r>
              <a:rPr lang="en-US" b="1" dirty="0">
                <a:solidFill>
                  <a:srgbClr val="377AFF"/>
                </a:solidFill>
                <a:latin typeface="Consolas" pitchFamily="49" charset="0"/>
                <a:cs typeface="Consolas" pitchFamily="49" charset="0"/>
              </a:rPr>
              <a:t>on</a:t>
            </a:r>
            <a:r>
              <a:rPr lang="en-US" dirty="0">
                <a:latin typeface="Consolas" pitchFamily="49" charset="0"/>
                <a:cs typeface="Consolas" pitchFamily="49" charset="0"/>
              </a:rPr>
              <a:t> </a:t>
            </a:r>
            <a:r>
              <a:rPr lang="en-US" dirty="0" err="1">
                <a:latin typeface="Consolas" pitchFamily="49" charset="0"/>
                <a:cs typeface="Consolas" pitchFamily="49" charset="0"/>
              </a:rPr>
              <a:t>a.key</a:t>
            </a:r>
            <a:r>
              <a:rPr lang="en-US" dirty="0">
                <a:latin typeface="Consolas" pitchFamily="49" charset="0"/>
                <a:cs typeface="Consolas" pitchFamily="49" charset="0"/>
              </a:rPr>
              <a:t> = </a:t>
            </a:r>
            <a:r>
              <a:rPr lang="en-US" dirty="0" err="1">
                <a:latin typeface="Consolas" pitchFamily="49" charset="0"/>
                <a:cs typeface="Consolas" pitchFamily="49" charset="0"/>
              </a:rPr>
              <a:t>b.key</a:t>
            </a:r>
            <a:r>
              <a:rPr lang="en-US" dirty="0">
                <a:latin typeface="Consolas" pitchFamily="49" charset="0"/>
                <a:cs typeface="Consolas" pitchFamily="49" charset="0"/>
              </a:rPr>
              <a:t>;</a:t>
            </a:r>
          </a:p>
        </p:txBody>
      </p:sp>
      <p:sp>
        <p:nvSpPr>
          <p:cNvPr id="8" name="Rectangle 7"/>
          <p:cNvSpPr/>
          <p:nvPr/>
        </p:nvSpPr>
        <p:spPr>
          <a:xfrm>
            <a:off x="579911" y="4466533"/>
            <a:ext cx="4957949" cy="923330"/>
          </a:xfrm>
          <a:prstGeom prst="rect">
            <a:avLst/>
          </a:prstGeom>
          <a:solidFill>
            <a:srgbClr val="F8F8F8"/>
          </a:solidFill>
          <a:ln>
            <a:solidFill>
              <a:schemeClr val="accent1"/>
            </a:solidFill>
          </a:ln>
        </p:spPr>
        <p:txBody>
          <a:bodyPr wrap="square">
            <a:spAutoFit/>
          </a:bodyPr>
          <a:lstStyle/>
          <a:p>
            <a:r>
              <a:rPr lang="en-US" b="1" dirty="0">
                <a:solidFill>
                  <a:srgbClr val="377AFF"/>
                </a:solidFill>
                <a:latin typeface="Consolas" pitchFamily="49" charset="0"/>
                <a:cs typeface="Consolas" pitchFamily="49" charset="0"/>
              </a:rPr>
              <a:t>select</a:t>
            </a:r>
            <a:r>
              <a:rPr lang="en-US" dirty="0">
                <a:latin typeface="Consolas" pitchFamily="49" charset="0"/>
                <a:cs typeface="Consolas" pitchFamily="49" charset="0"/>
              </a:rPr>
              <a:t> </a:t>
            </a:r>
            <a:r>
              <a:rPr lang="en-US" dirty="0" err="1">
                <a:latin typeface="Consolas" pitchFamily="49" charset="0"/>
                <a:cs typeface="Consolas" pitchFamily="49" charset="0"/>
              </a:rPr>
              <a:t>a.field</a:t>
            </a:r>
            <a:r>
              <a:rPr lang="en-US" dirty="0">
                <a:latin typeface="Consolas" pitchFamily="49" charset="0"/>
                <a:cs typeface="Consolas" pitchFamily="49" charset="0"/>
              </a:rPr>
              <a:t>, </a:t>
            </a:r>
            <a:r>
              <a:rPr lang="en-US" dirty="0" err="1">
                <a:latin typeface="Consolas" pitchFamily="49" charset="0"/>
                <a:cs typeface="Consolas" pitchFamily="49" charset="0"/>
              </a:rPr>
              <a:t>b.field</a:t>
            </a:r>
            <a:endParaRPr lang="en-US" dirty="0">
              <a:latin typeface="Consolas" pitchFamily="49" charset="0"/>
              <a:cs typeface="Consolas" pitchFamily="49" charset="0"/>
            </a:endParaRPr>
          </a:p>
          <a:p>
            <a:r>
              <a:rPr lang="en-US" b="1" dirty="0">
                <a:solidFill>
                  <a:srgbClr val="377AFF"/>
                </a:solidFill>
                <a:latin typeface="Consolas" pitchFamily="49" charset="0"/>
                <a:cs typeface="Consolas" pitchFamily="49" charset="0"/>
              </a:rPr>
              <a:t>from</a:t>
            </a:r>
            <a:r>
              <a:rPr lang="en-US" dirty="0">
                <a:latin typeface="Consolas" pitchFamily="49" charset="0"/>
                <a:cs typeface="Consolas" pitchFamily="49" charset="0"/>
              </a:rPr>
              <a:t>   a</a:t>
            </a:r>
          </a:p>
          <a:p>
            <a:r>
              <a:rPr lang="en-US" dirty="0">
                <a:latin typeface="Consolas" pitchFamily="49" charset="0"/>
                <a:cs typeface="Consolas" pitchFamily="49" charset="0"/>
              </a:rPr>
              <a:t>       </a:t>
            </a:r>
            <a:r>
              <a:rPr lang="en-US" b="1" dirty="0">
                <a:solidFill>
                  <a:srgbClr val="377AFF"/>
                </a:solidFill>
                <a:latin typeface="Consolas" pitchFamily="49" charset="0"/>
                <a:cs typeface="Consolas" pitchFamily="49" charset="0"/>
              </a:rPr>
              <a:t>right join </a:t>
            </a:r>
            <a:r>
              <a:rPr lang="en-US" dirty="0">
                <a:latin typeface="Consolas" pitchFamily="49" charset="0"/>
                <a:cs typeface="Consolas" pitchFamily="49" charset="0"/>
              </a:rPr>
              <a:t>b </a:t>
            </a:r>
            <a:r>
              <a:rPr lang="en-US" b="1" dirty="0">
                <a:solidFill>
                  <a:srgbClr val="377AFF"/>
                </a:solidFill>
                <a:latin typeface="Consolas" pitchFamily="49" charset="0"/>
                <a:cs typeface="Consolas" pitchFamily="49" charset="0"/>
              </a:rPr>
              <a:t>on</a:t>
            </a:r>
            <a:r>
              <a:rPr lang="en-US" dirty="0">
                <a:latin typeface="Consolas" pitchFamily="49" charset="0"/>
                <a:cs typeface="Consolas" pitchFamily="49" charset="0"/>
              </a:rPr>
              <a:t> </a:t>
            </a:r>
            <a:r>
              <a:rPr lang="en-US" dirty="0" err="1">
                <a:latin typeface="Consolas" pitchFamily="49" charset="0"/>
                <a:cs typeface="Consolas" pitchFamily="49" charset="0"/>
              </a:rPr>
              <a:t>a.key</a:t>
            </a:r>
            <a:r>
              <a:rPr lang="en-US" dirty="0">
                <a:latin typeface="Consolas" pitchFamily="49" charset="0"/>
                <a:cs typeface="Consolas" pitchFamily="49" charset="0"/>
              </a:rPr>
              <a:t> = </a:t>
            </a:r>
            <a:r>
              <a:rPr lang="en-US" dirty="0" err="1">
                <a:latin typeface="Consolas" pitchFamily="49" charset="0"/>
                <a:cs typeface="Consolas" pitchFamily="49" charset="0"/>
              </a:rPr>
              <a:t>b.key</a:t>
            </a:r>
            <a:r>
              <a:rPr lang="en-US" dirty="0">
                <a:latin typeface="Consolas" pitchFamily="49" charset="0"/>
                <a:cs typeface="Consolas" pitchFamily="49" charset="0"/>
              </a:rPr>
              <a:t>;</a:t>
            </a:r>
          </a:p>
        </p:txBody>
      </p:sp>
      <p:sp>
        <p:nvSpPr>
          <p:cNvPr id="2" name="Rectangle 1"/>
          <p:cNvSpPr/>
          <p:nvPr/>
        </p:nvSpPr>
        <p:spPr>
          <a:xfrm>
            <a:off x="6056415" y="1852551"/>
            <a:ext cx="1009402" cy="14012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77AFF"/>
                </a:solidFill>
              </a:rPr>
              <a:t>TABLE </a:t>
            </a:r>
          </a:p>
          <a:p>
            <a:pPr algn="ctr"/>
            <a:r>
              <a:rPr lang="en-US" dirty="0">
                <a:solidFill>
                  <a:srgbClr val="377AFF"/>
                </a:solidFill>
              </a:rPr>
              <a:t>a</a:t>
            </a:r>
          </a:p>
        </p:txBody>
      </p:sp>
      <p:sp>
        <p:nvSpPr>
          <p:cNvPr id="7" name="Rectangle 6"/>
          <p:cNvSpPr/>
          <p:nvPr/>
        </p:nvSpPr>
        <p:spPr>
          <a:xfrm>
            <a:off x="7408223" y="1852551"/>
            <a:ext cx="1009402" cy="14012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77AFF"/>
                </a:solidFill>
              </a:rPr>
              <a:t>TABLE</a:t>
            </a:r>
          </a:p>
          <a:p>
            <a:pPr algn="ctr"/>
            <a:r>
              <a:rPr lang="en-US" dirty="0">
                <a:solidFill>
                  <a:srgbClr val="377AFF"/>
                </a:solidFill>
              </a:rPr>
              <a:t>b</a:t>
            </a:r>
          </a:p>
        </p:txBody>
      </p:sp>
      <p:sp>
        <p:nvSpPr>
          <p:cNvPr id="3" name="TextBox 2"/>
          <p:cNvSpPr txBox="1"/>
          <p:nvPr/>
        </p:nvSpPr>
        <p:spPr>
          <a:xfrm>
            <a:off x="611579" y="3165509"/>
            <a:ext cx="4957949" cy="754053"/>
          </a:xfrm>
          <a:prstGeom prst="rect">
            <a:avLst/>
          </a:prstGeom>
          <a:noFill/>
        </p:spPr>
        <p:txBody>
          <a:bodyPr wrap="square" rtlCol="0">
            <a:spAutoFit/>
          </a:bodyPr>
          <a:lstStyle/>
          <a:p>
            <a:pPr algn="r"/>
            <a:r>
              <a:rPr lang="en-US" dirty="0"/>
              <a:t>Table a is the "driver." </a:t>
            </a:r>
            <a:br>
              <a:rPr lang="en-US" dirty="0"/>
            </a:br>
            <a:r>
              <a:rPr lang="en-US" sz="700" dirty="0"/>
              <a:t/>
            </a:r>
            <a:br>
              <a:rPr lang="en-US" sz="700" dirty="0"/>
            </a:br>
            <a:r>
              <a:rPr lang="en-US" dirty="0"/>
              <a:t>It will force a match against Table b.</a:t>
            </a:r>
          </a:p>
        </p:txBody>
      </p:sp>
      <p:sp>
        <p:nvSpPr>
          <p:cNvPr id="12" name="Rectangle 11"/>
          <p:cNvSpPr/>
          <p:nvPr/>
        </p:nvSpPr>
        <p:spPr>
          <a:xfrm>
            <a:off x="6056415" y="3943313"/>
            <a:ext cx="1009402" cy="14012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77AFF"/>
                </a:solidFill>
              </a:rPr>
              <a:t>TABLE </a:t>
            </a:r>
          </a:p>
          <a:p>
            <a:pPr algn="ctr"/>
            <a:r>
              <a:rPr lang="en-US" dirty="0">
                <a:solidFill>
                  <a:srgbClr val="377AFF"/>
                </a:solidFill>
              </a:rPr>
              <a:t>a</a:t>
            </a:r>
          </a:p>
        </p:txBody>
      </p:sp>
      <p:sp>
        <p:nvSpPr>
          <p:cNvPr id="13" name="Rectangle 12"/>
          <p:cNvSpPr/>
          <p:nvPr/>
        </p:nvSpPr>
        <p:spPr>
          <a:xfrm>
            <a:off x="7408223" y="3943313"/>
            <a:ext cx="1009402" cy="14012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77AFF"/>
                </a:solidFill>
              </a:rPr>
              <a:t>TABLE</a:t>
            </a:r>
          </a:p>
          <a:p>
            <a:pPr algn="ctr"/>
            <a:r>
              <a:rPr lang="en-US" dirty="0">
                <a:solidFill>
                  <a:srgbClr val="377AFF"/>
                </a:solidFill>
              </a:rPr>
              <a:t>b</a:t>
            </a:r>
          </a:p>
        </p:txBody>
      </p:sp>
      <p:sp>
        <p:nvSpPr>
          <p:cNvPr id="14" name="TextBox 13"/>
          <p:cNvSpPr txBox="1"/>
          <p:nvPr/>
        </p:nvSpPr>
        <p:spPr>
          <a:xfrm>
            <a:off x="611579" y="5510855"/>
            <a:ext cx="4811537" cy="754053"/>
          </a:xfrm>
          <a:prstGeom prst="rect">
            <a:avLst/>
          </a:prstGeom>
          <a:noFill/>
        </p:spPr>
        <p:txBody>
          <a:bodyPr wrap="square" rtlCol="0">
            <a:spAutoFit/>
          </a:bodyPr>
          <a:lstStyle/>
          <a:p>
            <a:pPr algn="r"/>
            <a:r>
              <a:rPr lang="en-US" dirty="0"/>
              <a:t>Table b is the "driver." </a:t>
            </a:r>
            <a:br>
              <a:rPr lang="en-US" dirty="0"/>
            </a:br>
            <a:r>
              <a:rPr lang="en-US" sz="700" dirty="0"/>
              <a:t/>
            </a:r>
            <a:br>
              <a:rPr lang="en-US" sz="700" dirty="0"/>
            </a:br>
            <a:r>
              <a:rPr lang="en-US" dirty="0"/>
              <a:t>It will force a match against Table a.</a:t>
            </a:r>
          </a:p>
        </p:txBody>
      </p:sp>
      <p:sp>
        <p:nvSpPr>
          <p:cNvPr id="15" name="Right Arrow 14"/>
          <p:cNvSpPr/>
          <p:nvPr/>
        </p:nvSpPr>
        <p:spPr>
          <a:xfrm>
            <a:off x="6780810" y="27692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6635988" y="485996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011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C4</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5" name="Title 4"/>
          <p:cNvSpPr>
            <a:spLocks noGrp="1"/>
          </p:cNvSpPr>
          <p:nvPr>
            <p:ph type="title"/>
          </p:nvPr>
        </p:nvSpPr>
        <p:spPr/>
        <p:txBody>
          <a:bodyPr/>
          <a:lstStyle/>
          <a:p>
            <a:r>
              <a:rPr lang="en-US" dirty="0"/>
              <a:t>Outer Join Syntax</a:t>
            </a:r>
          </a:p>
        </p:txBody>
      </p:sp>
      <p:graphicFrame>
        <p:nvGraphicFramePr>
          <p:cNvPr id="7" name="Object 6"/>
          <p:cNvGraphicFramePr>
            <a:graphicFrameLocks noChangeAspect="1"/>
          </p:cNvGraphicFramePr>
          <p:nvPr>
            <p:extLst/>
          </p:nvPr>
        </p:nvGraphicFramePr>
        <p:xfrm>
          <a:off x="665163" y="2149475"/>
          <a:ext cx="7991475" cy="3763963"/>
        </p:xfrm>
        <a:graphic>
          <a:graphicData uri="http://schemas.openxmlformats.org/presentationml/2006/ole">
            <mc:AlternateContent xmlns:mc="http://schemas.openxmlformats.org/markup-compatibility/2006">
              <mc:Choice xmlns:v="urn:schemas-microsoft-com:vml" Requires="v">
                <p:oleObj spid="_x0000_s139266" name="Document" r:id="rId3" imgW="8001158" imgH="3767406" progId="Word.Document.12">
                  <p:embed/>
                </p:oleObj>
              </mc:Choice>
              <mc:Fallback>
                <p:oleObj name="Document" r:id="rId3" imgW="8001158" imgH="3767406" progId="Word.Document.12">
                  <p:embed/>
                  <p:pic>
                    <p:nvPicPr>
                      <p:cNvPr id="7" name="Object 6"/>
                      <p:cNvPicPr/>
                      <p:nvPr/>
                    </p:nvPicPr>
                    <p:blipFill>
                      <a:blip r:embed="rId4"/>
                      <a:stretch>
                        <a:fillRect/>
                      </a:stretch>
                    </p:blipFill>
                    <p:spPr>
                      <a:xfrm>
                        <a:off x="665163" y="2149475"/>
                        <a:ext cx="7991475" cy="3763963"/>
                      </a:xfrm>
                      <a:prstGeom prst="rect">
                        <a:avLst/>
                      </a:prstGeom>
                    </p:spPr>
                  </p:pic>
                </p:oleObj>
              </mc:Fallback>
            </mc:AlternateContent>
          </a:graphicData>
        </a:graphic>
      </p:graphicFrame>
    </p:spTree>
    <p:extLst>
      <p:ext uri="{BB962C8B-B14F-4D97-AF65-F5344CB8AC3E}">
        <p14:creationId xmlns:p14="http://schemas.microsoft.com/office/powerpoint/2010/main" val="11205264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59385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593850"/>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Example of LEFT JOIN</a:t>
            </a:r>
          </a:p>
        </p:txBody>
      </p:sp>
      <p:graphicFrame>
        <p:nvGraphicFramePr>
          <p:cNvPr id="5" name="Object 4"/>
          <p:cNvGraphicFramePr>
            <a:graphicFrameLocks noChangeAspect="1"/>
          </p:cNvGraphicFramePr>
          <p:nvPr>
            <p:extLst/>
          </p:nvPr>
        </p:nvGraphicFramePr>
        <p:xfrm>
          <a:off x="404355" y="2042907"/>
          <a:ext cx="8431212" cy="1792287"/>
        </p:xfrm>
        <a:graphic>
          <a:graphicData uri="http://schemas.openxmlformats.org/presentationml/2006/ole">
            <mc:AlternateContent xmlns:mc="http://schemas.openxmlformats.org/markup-compatibility/2006">
              <mc:Choice xmlns:v="urn:schemas-microsoft-com:vml" Requires="v">
                <p:oleObj spid="_x0000_s140290" name="Document" r:id="rId3" imgW="8420060" imgH="1794396" progId="Word.Document.12">
                  <p:embed/>
                </p:oleObj>
              </mc:Choice>
              <mc:Fallback>
                <p:oleObj name="Document" r:id="rId3" imgW="8420060" imgH="1794396" progId="Word.Document.12">
                  <p:embed/>
                  <p:pic>
                    <p:nvPicPr>
                      <p:cNvPr id="5" name="Object 4"/>
                      <p:cNvPicPr/>
                      <p:nvPr/>
                    </p:nvPicPr>
                    <p:blipFill>
                      <a:blip r:embed="rId4"/>
                      <a:stretch>
                        <a:fillRect/>
                      </a:stretch>
                    </p:blipFill>
                    <p:spPr>
                      <a:xfrm>
                        <a:off x="404355" y="2042907"/>
                        <a:ext cx="8431212" cy="1792287"/>
                      </a:xfrm>
                      <a:prstGeom prst="rect">
                        <a:avLst/>
                      </a:prstGeom>
                    </p:spPr>
                  </p:pic>
                </p:oleObj>
              </mc:Fallback>
            </mc:AlternateContent>
          </a:graphicData>
        </a:graphic>
      </p:graphicFrame>
      <p:pic>
        <p:nvPicPr>
          <p:cNvPr id="6" name="Picture 5" descr="4-8a"/>
          <p:cNvPicPr/>
          <p:nvPr/>
        </p:nvPicPr>
        <p:blipFill rotWithShape="1">
          <a:blip r:embed="rId5"/>
          <a:srcRect r="47266"/>
          <a:stretch/>
        </p:blipFill>
        <p:spPr bwMode="auto">
          <a:xfrm>
            <a:off x="1085602" y="3558594"/>
            <a:ext cx="6360226" cy="2272189"/>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1085602" y="5830783"/>
          <a:ext cx="7247104" cy="327506"/>
        </p:xfrm>
        <a:graphic>
          <a:graphicData uri="http://schemas.openxmlformats.org/presentationml/2006/ole">
            <mc:AlternateContent xmlns:mc="http://schemas.openxmlformats.org/markup-compatibility/2006">
              <mc:Choice xmlns:v="urn:schemas-microsoft-com:vml" Requires="v">
                <p:oleObj spid="_x0000_s140291" name="Document" r:id="rId6" imgW="7247104" imgH="327506" progId="Word.Document.12">
                  <p:embed/>
                </p:oleObj>
              </mc:Choice>
              <mc:Fallback>
                <p:oleObj name="Document" r:id="rId6" imgW="7247104" imgH="327506" progId="Word.Document.12">
                  <p:embed/>
                  <p:pic>
                    <p:nvPicPr>
                      <p:cNvPr id="7" name="Object 6"/>
                      <p:cNvPicPr/>
                      <p:nvPr/>
                    </p:nvPicPr>
                    <p:blipFill>
                      <a:blip r:embed="rId7"/>
                      <a:stretch>
                        <a:fillRect/>
                      </a:stretch>
                    </p:blipFill>
                    <p:spPr>
                      <a:xfrm>
                        <a:off x="1085602" y="5830783"/>
                        <a:ext cx="7247104" cy="327506"/>
                      </a:xfrm>
                      <a:prstGeom prst="rect">
                        <a:avLst/>
                      </a:prstGeom>
                    </p:spPr>
                  </p:pic>
                </p:oleObj>
              </mc:Fallback>
            </mc:AlternateContent>
          </a:graphicData>
        </a:graphic>
      </p:graphicFrame>
    </p:spTree>
    <p:extLst>
      <p:ext uri="{BB962C8B-B14F-4D97-AF65-F5344CB8AC3E}">
        <p14:creationId xmlns:p14="http://schemas.microsoft.com/office/powerpoint/2010/main" val="5969258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1760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17600"/>
            <a:ext cx="3352800" cy="274320"/>
          </a:xfrm>
        </p:spPr>
        <p:txBody>
          <a:bodyPr/>
          <a:lstStyle/>
          <a:p>
            <a:r>
              <a:rPr lang="en-US"/>
              <a:t>© 2012, Mike Murach &amp; Associates, Inc.</a:t>
            </a:r>
          </a:p>
        </p:txBody>
      </p:sp>
      <p:sp>
        <p:nvSpPr>
          <p:cNvPr id="9" name="Title 8"/>
          <p:cNvSpPr>
            <a:spLocks noGrp="1"/>
          </p:cNvSpPr>
          <p:nvPr>
            <p:ph type="title"/>
          </p:nvPr>
        </p:nvSpPr>
        <p:spPr/>
        <p:txBody>
          <a:bodyPr/>
          <a:lstStyle/>
          <a:p>
            <a:r>
              <a:rPr lang="en-US" dirty="0"/>
              <a:t>Employees, Departments and Projects</a:t>
            </a:r>
            <a:br>
              <a:rPr lang="en-US" dirty="0"/>
            </a:br>
            <a:r>
              <a:rPr lang="en-US" sz="2800" dirty="0"/>
              <a:t>(in database ex)</a:t>
            </a:r>
          </a:p>
        </p:txBody>
      </p:sp>
      <p:pic>
        <p:nvPicPr>
          <p:cNvPr id="6" name="Picture 5" descr="4-9a"/>
          <p:cNvPicPr/>
          <p:nvPr/>
        </p:nvPicPr>
        <p:blipFill rotWithShape="1">
          <a:blip r:embed="rId2"/>
          <a:srcRect l="3574" r="63450"/>
          <a:stretch/>
        </p:blipFill>
        <p:spPr bwMode="auto">
          <a:xfrm>
            <a:off x="178134" y="1674420"/>
            <a:ext cx="3177624" cy="1927732"/>
          </a:xfrm>
          <a:prstGeom prst="rect">
            <a:avLst/>
          </a:prstGeom>
          <a:noFill/>
          <a:ln w="9525">
            <a:noFill/>
            <a:miter lim="800000"/>
            <a:headEnd/>
            <a:tailEnd/>
          </a:ln>
        </p:spPr>
      </p:pic>
      <p:pic>
        <p:nvPicPr>
          <p:cNvPr id="8" name="Picture 7" descr="4-9b"/>
          <p:cNvPicPr/>
          <p:nvPr/>
        </p:nvPicPr>
        <p:blipFill rotWithShape="1">
          <a:blip r:embed="rId3"/>
          <a:srcRect l="3679" r="33698"/>
          <a:stretch/>
        </p:blipFill>
        <p:spPr bwMode="auto">
          <a:xfrm>
            <a:off x="178134" y="3756527"/>
            <a:ext cx="5861447" cy="2921000"/>
          </a:xfrm>
          <a:prstGeom prst="rect">
            <a:avLst/>
          </a:prstGeom>
          <a:noFill/>
          <a:ln w="9525">
            <a:noFill/>
            <a:miter lim="800000"/>
            <a:headEnd/>
            <a:tailEnd/>
          </a:ln>
        </p:spPr>
      </p:pic>
      <p:pic>
        <p:nvPicPr>
          <p:cNvPr id="10" name="Picture 9" descr="4-9c"/>
          <p:cNvPicPr/>
          <p:nvPr/>
        </p:nvPicPr>
        <p:blipFill rotWithShape="1">
          <a:blip r:embed="rId4"/>
          <a:srcRect l="3518" r="71443"/>
          <a:stretch/>
        </p:blipFill>
        <p:spPr bwMode="auto">
          <a:xfrm>
            <a:off x="6103917" y="2137626"/>
            <a:ext cx="2838202" cy="2731490"/>
          </a:xfrm>
          <a:prstGeom prst="rect">
            <a:avLst/>
          </a:prstGeom>
          <a:noFill/>
          <a:ln w="9525">
            <a:noFill/>
            <a:miter lim="800000"/>
            <a:headEnd/>
            <a:tailEnd/>
          </a:ln>
        </p:spPr>
      </p:pic>
      <p:sp>
        <p:nvSpPr>
          <p:cNvPr id="11" name="TextBox 10"/>
          <p:cNvSpPr txBox="1"/>
          <p:nvPr/>
        </p:nvSpPr>
        <p:spPr>
          <a:xfrm>
            <a:off x="3096981" y="2152870"/>
            <a:ext cx="2068785" cy="830997"/>
          </a:xfrm>
          <a:prstGeom prst="rect">
            <a:avLst/>
          </a:prstGeom>
          <a:noFill/>
        </p:spPr>
        <p:txBody>
          <a:bodyPr wrap="square" rtlCol="0">
            <a:spAutoFit/>
          </a:bodyPr>
          <a:lstStyle/>
          <a:p>
            <a:r>
              <a:rPr lang="en-US" sz="2400" dirty="0">
                <a:solidFill>
                  <a:srgbClr val="2A00FF"/>
                </a:solidFill>
              </a:rPr>
              <a:t>Departments Table</a:t>
            </a:r>
          </a:p>
        </p:txBody>
      </p:sp>
      <p:sp>
        <p:nvSpPr>
          <p:cNvPr id="12" name="TextBox 11"/>
          <p:cNvSpPr txBox="1"/>
          <p:nvPr/>
        </p:nvSpPr>
        <p:spPr>
          <a:xfrm>
            <a:off x="3722645" y="3341027"/>
            <a:ext cx="2418605" cy="461665"/>
          </a:xfrm>
          <a:prstGeom prst="rect">
            <a:avLst/>
          </a:prstGeom>
          <a:noFill/>
        </p:spPr>
        <p:txBody>
          <a:bodyPr wrap="square" rtlCol="0">
            <a:spAutoFit/>
          </a:bodyPr>
          <a:lstStyle/>
          <a:p>
            <a:r>
              <a:rPr lang="en-US" sz="2400" dirty="0">
                <a:solidFill>
                  <a:srgbClr val="2A00FF"/>
                </a:solidFill>
              </a:rPr>
              <a:t>Employees Table</a:t>
            </a:r>
          </a:p>
        </p:txBody>
      </p:sp>
      <p:sp>
        <p:nvSpPr>
          <p:cNvPr id="14" name="TextBox 13"/>
          <p:cNvSpPr txBox="1"/>
          <p:nvPr/>
        </p:nvSpPr>
        <p:spPr>
          <a:xfrm>
            <a:off x="6488625" y="1650751"/>
            <a:ext cx="2068785" cy="461665"/>
          </a:xfrm>
          <a:prstGeom prst="rect">
            <a:avLst/>
          </a:prstGeom>
          <a:noFill/>
        </p:spPr>
        <p:txBody>
          <a:bodyPr wrap="square" rtlCol="0">
            <a:spAutoFit/>
          </a:bodyPr>
          <a:lstStyle/>
          <a:p>
            <a:r>
              <a:rPr lang="en-US" sz="2400" dirty="0">
                <a:solidFill>
                  <a:srgbClr val="2A00FF"/>
                </a:solidFill>
              </a:rPr>
              <a:t>Projects Table</a:t>
            </a:r>
          </a:p>
        </p:txBody>
      </p:sp>
      <p:sp>
        <p:nvSpPr>
          <p:cNvPr id="15" name="TextBox 14"/>
          <p:cNvSpPr txBox="1"/>
          <p:nvPr/>
        </p:nvSpPr>
        <p:spPr>
          <a:xfrm>
            <a:off x="6354140" y="5418907"/>
            <a:ext cx="2337756" cy="923330"/>
          </a:xfrm>
          <a:prstGeom prst="rect">
            <a:avLst/>
          </a:prstGeom>
          <a:noFill/>
        </p:spPr>
        <p:txBody>
          <a:bodyPr wrap="none" rtlCol="0">
            <a:spAutoFit/>
          </a:bodyPr>
          <a:lstStyle/>
          <a:p>
            <a:pPr algn="ctr"/>
            <a:r>
              <a:rPr lang="en-US" dirty="0">
                <a:solidFill>
                  <a:srgbClr val="C00000"/>
                </a:solidFill>
              </a:rPr>
              <a:t>Better named</a:t>
            </a:r>
          </a:p>
          <a:p>
            <a:pPr algn="ctr"/>
            <a:r>
              <a:rPr lang="en-US" dirty="0">
                <a:solidFill>
                  <a:srgbClr val="C00000"/>
                </a:solidFill>
              </a:rPr>
              <a:t>"Project Assignment" </a:t>
            </a:r>
          </a:p>
          <a:p>
            <a:pPr algn="ctr"/>
            <a:r>
              <a:rPr lang="en-US" dirty="0">
                <a:solidFill>
                  <a:srgbClr val="C00000"/>
                </a:solidFill>
              </a:rPr>
              <a:t>table.   Why??</a:t>
            </a:r>
          </a:p>
        </p:txBody>
      </p:sp>
      <p:sp>
        <p:nvSpPr>
          <p:cNvPr id="16" name="Down Arrow 15"/>
          <p:cNvSpPr/>
          <p:nvPr/>
        </p:nvSpPr>
        <p:spPr>
          <a:xfrm flipV="1">
            <a:off x="7327075" y="4869116"/>
            <a:ext cx="380011" cy="549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267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4135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41350"/>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Example of LEFT OUTER JOIN</a:t>
            </a:r>
          </a:p>
        </p:txBody>
      </p:sp>
      <p:graphicFrame>
        <p:nvGraphicFramePr>
          <p:cNvPr id="5" name="Object 4"/>
          <p:cNvGraphicFramePr>
            <a:graphicFrameLocks noChangeAspect="1"/>
          </p:cNvGraphicFramePr>
          <p:nvPr>
            <p:extLst/>
          </p:nvPr>
        </p:nvGraphicFramePr>
        <p:xfrm>
          <a:off x="296863" y="1698625"/>
          <a:ext cx="8645525" cy="1924050"/>
        </p:xfrm>
        <a:graphic>
          <a:graphicData uri="http://schemas.openxmlformats.org/presentationml/2006/ole">
            <mc:AlternateContent xmlns:mc="http://schemas.openxmlformats.org/markup-compatibility/2006">
              <mc:Choice xmlns:v="urn:schemas-microsoft-com:vml" Requires="v">
                <p:oleObj spid="_x0000_s141314" name="Document" r:id="rId3" imgW="8689756" imgH="1933477" progId="Word.Document.12">
                  <p:embed/>
                </p:oleObj>
              </mc:Choice>
              <mc:Fallback>
                <p:oleObj name="Document" r:id="rId3" imgW="8689756" imgH="1933477" progId="Word.Document.12">
                  <p:embed/>
                  <p:pic>
                    <p:nvPicPr>
                      <p:cNvPr id="5" name="Object 4"/>
                      <p:cNvPicPr/>
                      <p:nvPr/>
                    </p:nvPicPr>
                    <p:blipFill>
                      <a:blip r:embed="rId4"/>
                      <a:stretch>
                        <a:fillRect/>
                      </a:stretch>
                    </p:blipFill>
                    <p:spPr>
                      <a:xfrm>
                        <a:off x="296863" y="1698625"/>
                        <a:ext cx="8645525" cy="1924050"/>
                      </a:xfrm>
                      <a:prstGeom prst="rect">
                        <a:avLst/>
                      </a:prstGeom>
                    </p:spPr>
                  </p:pic>
                </p:oleObj>
              </mc:Fallback>
            </mc:AlternateContent>
          </a:graphicData>
        </a:graphic>
      </p:graphicFrame>
      <p:pic>
        <p:nvPicPr>
          <p:cNvPr id="6" name="Picture 5" descr="4-9 part2a.png"/>
          <p:cNvPicPr/>
          <p:nvPr/>
        </p:nvPicPr>
        <p:blipFill rotWithShape="1">
          <a:blip r:embed="rId5"/>
          <a:srcRect r="52256"/>
          <a:stretch/>
        </p:blipFill>
        <p:spPr bwMode="auto">
          <a:xfrm>
            <a:off x="3638816" y="3240946"/>
            <a:ext cx="4923293" cy="3159854"/>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3745030" y="6367676"/>
          <a:ext cx="7247104" cy="327506"/>
        </p:xfrm>
        <a:graphic>
          <a:graphicData uri="http://schemas.openxmlformats.org/presentationml/2006/ole">
            <mc:AlternateContent xmlns:mc="http://schemas.openxmlformats.org/markup-compatibility/2006">
              <mc:Choice xmlns:v="urn:schemas-microsoft-com:vml" Requires="v">
                <p:oleObj spid="_x0000_s141315" name="Document" r:id="rId6" imgW="7247104" imgH="327506" progId="Word.Document.12">
                  <p:embed/>
                </p:oleObj>
              </mc:Choice>
              <mc:Fallback>
                <p:oleObj name="Document" r:id="rId6" imgW="7247104" imgH="327506" progId="Word.Document.12">
                  <p:embed/>
                  <p:pic>
                    <p:nvPicPr>
                      <p:cNvPr id="7" name="Object 6"/>
                      <p:cNvPicPr/>
                      <p:nvPr/>
                    </p:nvPicPr>
                    <p:blipFill>
                      <a:blip r:embed="rId7"/>
                      <a:stretch>
                        <a:fillRect/>
                      </a:stretch>
                    </p:blipFill>
                    <p:spPr>
                      <a:xfrm>
                        <a:off x="3745030" y="6367676"/>
                        <a:ext cx="7247104" cy="327506"/>
                      </a:xfrm>
                      <a:prstGeom prst="rect">
                        <a:avLst/>
                      </a:prstGeom>
                    </p:spPr>
                  </p:pic>
                </p:oleObj>
              </mc:Fallback>
            </mc:AlternateContent>
          </a:graphicData>
        </a:graphic>
      </p:graphicFrame>
      <p:sp>
        <p:nvSpPr>
          <p:cNvPr id="11" name="TextBox 10"/>
          <p:cNvSpPr txBox="1"/>
          <p:nvPr/>
        </p:nvSpPr>
        <p:spPr>
          <a:xfrm>
            <a:off x="1413165" y="4359208"/>
            <a:ext cx="1959428" cy="923330"/>
          </a:xfrm>
          <a:prstGeom prst="rect">
            <a:avLst/>
          </a:prstGeom>
          <a:noFill/>
        </p:spPr>
        <p:txBody>
          <a:bodyPr wrap="square" rtlCol="0">
            <a:spAutoFit/>
          </a:bodyPr>
          <a:lstStyle/>
          <a:p>
            <a:pPr algn="ctr"/>
            <a:r>
              <a:rPr lang="en-US" dirty="0">
                <a:solidFill>
                  <a:srgbClr val="C00000"/>
                </a:solidFill>
              </a:rPr>
              <a:t>"Departments with or without Employees"</a:t>
            </a:r>
          </a:p>
        </p:txBody>
      </p:sp>
    </p:spTree>
    <p:extLst>
      <p:ext uri="{BB962C8B-B14F-4D97-AF65-F5344CB8AC3E}">
        <p14:creationId xmlns:p14="http://schemas.microsoft.com/office/powerpoint/2010/main" val="200392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nchor="ctr" anchorCtr="0">
            <a:normAutofit/>
          </a:bodyPr>
          <a:lstStyle/>
          <a:p>
            <a:pPr marL="0" indent="0" algn="ctr">
              <a:buFont typeface="Wingdings" panose="05000000000000000000" pitchFamily="2" charset="2"/>
              <a:buNone/>
              <a:defRPr/>
            </a:pPr>
            <a:r>
              <a:rPr lang="en-US" sz="4000" b="1" dirty="0" smtClean="0">
                <a:latin typeface="Garamond" panose="02020404030301010803" pitchFamily="18" charset="0"/>
              </a:rPr>
              <a:t>Basic </a:t>
            </a:r>
            <a:r>
              <a:rPr lang="en-US" sz="4000" b="1" dirty="0">
                <a:latin typeface="Garamond" panose="02020404030301010803" pitchFamily="18" charset="0"/>
              </a:rPr>
              <a:t>Retrieval Queries in SQL</a:t>
            </a:r>
          </a:p>
        </p:txBody>
      </p:sp>
      <p:sp>
        <p:nvSpPr>
          <p:cNvPr id="3" name="Title 2"/>
          <p:cNvSpPr>
            <a:spLocks noGrp="1"/>
          </p:cNvSpPr>
          <p:nvPr>
            <p:ph type="title"/>
          </p:nvPr>
        </p:nvSpPr>
        <p:spPr/>
        <p:txBody>
          <a:bodyPr/>
          <a:lstStyle/>
          <a:p>
            <a:r>
              <a:rPr lang="en-GB" altLang="en-US">
                <a:solidFill>
                  <a:schemeClr val="tx2">
                    <a:lumMod val="20000"/>
                    <a:lumOff val="80000"/>
                  </a:schemeClr>
                </a:solidFill>
              </a:rPr>
              <a:t>Database Systems:</a:t>
            </a:r>
            <a:br>
              <a:rPr lang="en-GB" altLang="en-US">
                <a:solidFill>
                  <a:schemeClr val="tx2">
                    <a:lumMod val="20000"/>
                    <a:lumOff val="80000"/>
                  </a:schemeClr>
                </a:solidFill>
              </a:rPr>
            </a:br>
            <a:r>
              <a:rPr lang="en-GB" altLang="en-US">
                <a:solidFill>
                  <a:schemeClr val="tx2">
                    <a:lumMod val="20000"/>
                    <a:lumOff val="80000"/>
                  </a:schemeClr>
                </a:solidFill>
              </a:rPr>
              <a:t>Theory and Programming</a:t>
            </a:r>
            <a:endParaRPr lang="en-US"/>
          </a:p>
        </p:txBody>
      </p:sp>
    </p:spTree>
    <p:extLst>
      <p:ext uri="{BB962C8B-B14F-4D97-AF65-F5344CB8AC3E}">
        <p14:creationId xmlns:p14="http://schemas.microsoft.com/office/powerpoint/2010/main" val="31017175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94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29475"/>
            <a:ext cx="3352800" cy="274320"/>
          </a:xfrm>
        </p:spPr>
        <p:txBody>
          <a:bodyPr/>
          <a:lstStyle/>
          <a:p>
            <a:r>
              <a:rPr lang="en-US" dirty="0"/>
              <a:t>© 2012, Mike </a:t>
            </a:r>
            <a:r>
              <a:rPr lang="en-US" dirty="0" err="1"/>
              <a:t>Murach</a:t>
            </a:r>
            <a:r>
              <a:rPr lang="en-US" dirty="0"/>
              <a:t> &amp; Associates, Inc.</a:t>
            </a:r>
          </a:p>
        </p:txBody>
      </p:sp>
      <p:sp>
        <p:nvSpPr>
          <p:cNvPr id="8" name="Title 7"/>
          <p:cNvSpPr>
            <a:spLocks noGrp="1"/>
          </p:cNvSpPr>
          <p:nvPr>
            <p:ph type="title"/>
          </p:nvPr>
        </p:nvSpPr>
        <p:spPr/>
        <p:txBody>
          <a:bodyPr/>
          <a:lstStyle/>
          <a:p>
            <a:r>
              <a:rPr lang="en-US" dirty="0"/>
              <a:t>Example of RIGHT OUTER JOIN</a:t>
            </a:r>
          </a:p>
        </p:txBody>
      </p:sp>
      <p:graphicFrame>
        <p:nvGraphicFramePr>
          <p:cNvPr id="5" name="Object 4"/>
          <p:cNvGraphicFramePr>
            <a:graphicFrameLocks noChangeAspect="1"/>
          </p:cNvGraphicFramePr>
          <p:nvPr>
            <p:extLst/>
          </p:nvPr>
        </p:nvGraphicFramePr>
        <p:xfrm>
          <a:off x="331788" y="1817688"/>
          <a:ext cx="8597900" cy="1709737"/>
        </p:xfrm>
        <a:graphic>
          <a:graphicData uri="http://schemas.openxmlformats.org/presentationml/2006/ole">
            <mc:AlternateContent xmlns:mc="http://schemas.openxmlformats.org/markup-compatibility/2006">
              <mc:Choice xmlns:v="urn:schemas-microsoft-com:vml" Requires="v">
                <p:oleObj spid="_x0000_s142338" name="Document" r:id="rId3" imgW="8634009" imgH="1723239" progId="Word.Document.12">
                  <p:embed/>
                </p:oleObj>
              </mc:Choice>
              <mc:Fallback>
                <p:oleObj name="Document" r:id="rId3" imgW="8634009" imgH="1723239" progId="Word.Document.12">
                  <p:embed/>
                  <p:pic>
                    <p:nvPicPr>
                      <p:cNvPr id="5" name="Object 4"/>
                      <p:cNvPicPr/>
                      <p:nvPr/>
                    </p:nvPicPr>
                    <p:blipFill>
                      <a:blip r:embed="rId4"/>
                      <a:stretch>
                        <a:fillRect/>
                      </a:stretch>
                    </p:blipFill>
                    <p:spPr>
                      <a:xfrm>
                        <a:off x="331788" y="1817688"/>
                        <a:ext cx="8597900" cy="1709737"/>
                      </a:xfrm>
                      <a:prstGeom prst="rect">
                        <a:avLst/>
                      </a:prstGeom>
                    </p:spPr>
                  </p:pic>
                </p:oleObj>
              </mc:Fallback>
            </mc:AlternateContent>
          </a:graphicData>
        </a:graphic>
      </p:graphicFrame>
      <p:pic>
        <p:nvPicPr>
          <p:cNvPr id="6" name="Picture 5" descr="4-9 part2b.png"/>
          <p:cNvPicPr/>
          <p:nvPr/>
        </p:nvPicPr>
        <p:blipFill rotWithShape="1">
          <a:blip r:embed="rId5"/>
          <a:srcRect r="52359"/>
          <a:stretch/>
        </p:blipFill>
        <p:spPr bwMode="auto">
          <a:xfrm>
            <a:off x="4616046" y="3392113"/>
            <a:ext cx="4329529" cy="2835698"/>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4964113" y="6246813"/>
          <a:ext cx="1531937" cy="331787"/>
        </p:xfrm>
        <a:graphic>
          <a:graphicData uri="http://schemas.openxmlformats.org/presentationml/2006/ole">
            <mc:AlternateContent xmlns:mc="http://schemas.openxmlformats.org/markup-compatibility/2006">
              <mc:Choice xmlns:v="urn:schemas-microsoft-com:vml" Requires="v">
                <p:oleObj spid="_x0000_s142339" name="Document" r:id="rId6" imgW="1544071" imgH="343929" progId="Word.Document.12">
                  <p:embed/>
                </p:oleObj>
              </mc:Choice>
              <mc:Fallback>
                <p:oleObj name="Document" r:id="rId6" imgW="1544071" imgH="343929" progId="Word.Document.12">
                  <p:embed/>
                  <p:pic>
                    <p:nvPicPr>
                      <p:cNvPr id="7" name="Object 6"/>
                      <p:cNvPicPr/>
                      <p:nvPr/>
                    </p:nvPicPr>
                    <p:blipFill>
                      <a:blip r:embed="rId7"/>
                      <a:stretch>
                        <a:fillRect/>
                      </a:stretch>
                    </p:blipFill>
                    <p:spPr>
                      <a:xfrm>
                        <a:off x="4964113" y="6246813"/>
                        <a:ext cx="1531937" cy="331787"/>
                      </a:xfrm>
                      <a:prstGeom prst="rect">
                        <a:avLst/>
                      </a:prstGeom>
                    </p:spPr>
                  </p:pic>
                </p:oleObj>
              </mc:Fallback>
            </mc:AlternateContent>
          </a:graphicData>
        </a:graphic>
      </p:graphicFrame>
      <p:sp>
        <p:nvSpPr>
          <p:cNvPr id="9" name="TextBox 8"/>
          <p:cNvSpPr txBox="1"/>
          <p:nvPr/>
        </p:nvSpPr>
        <p:spPr>
          <a:xfrm>
            <a:off x="2505695" y="4219141"/>
            <a:ext cx="1959428" cy="923330"/>
          </a:xfrm>
          <a:prstGeom prst="rect">
            <a:avLst/>
          </a:prstGeom>
          <a:noFill/>
        </p:spPr>
        <p:txBody>
          <a:bodyPr wrap="square" rtlCol="0">
            <a:spAutoFit/>
          </a:bodyPr>
          <a:lstStyle/>
          <a:p>
            <a:pPr algn="ctr"/>
            <a:r>
              <a:rPr lang="en-US" dirty="0">
                <a:solidFill>
                  <a:srgbClr val="C00000"/>
                </a:solidFill>
              </a:rPr>
              <a:t>"Employees with or without Departments"</a:t>
            </a:r>
          </a:p>
        </p:txBody>
      </p:sp>
    </p:spTree>
    <p:extLst>
      <p:ext uri="{BB962C8B-B14F-4D97-AF65-F5344CB8AC3E}">
        <p14:creationId xmlns:p14="http://schemas.microsoft.com/office/powerpoint/2010/main" val="3279686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0572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05725"/>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Multiple Outer Joins</a:t>
            </a:r>
          </a:p>
        </p:txBody>
      </p:sp>
      <p:graphicFrame>
        <p:nvGraphicFramePr>
          <p:cNvPr id="5" name="Object 4"/>
          <p:cNvGraphicFramePr>
            <a:graphicFrameLocks noChangeAspect="1"/>
          </p:cNvGraphicFramePr>
          <p:nvPr>
            <p:extLst/>
          </p:nvPr>
        </p:nvGraphicFramePr>
        <p:xfrm>
          <a:off x="249238" y="1876425"/>
          <a:ext cx="8621712" cy="2173288"/>
        </p:xfrm>
        <a:graphic>
          <a:graphicData uri="http://schemas.openxmlformats.org/presentationml/2006/ole">
            <mc:AlternateContent xmlns:mc="http://schemas.openxmlformats.org/markup-compatibility/2006">
              <mc:Choice xmlns:v="urn:schemas-microsoft-com:vml" Requires="v">
                <p:oleObj spid="_x0000_s143362" name="Document" r:id="rId3" imgW="8648328" imgH="2186842" progId="Word.Document.12">
                  <p:embed/>
                </p:oleObj>
              </mc:Choice>
              <mc:Fallback>
                <p:oleObj name="Document" r:id="rId3" imgW="8648328" imgH="2186842" progId="Word.Document.12">
                  <p:embed/>
                  <p:pic>
                    <p:nvPicPr>
                      <p:cNvPr id="5" name="Object 4"/>
                      <p:cNvPicPr/>
                      <p:nvPr/>
                    </p:nvPicPr>
                    <p:blipFill>
                      <a:blip r:embed="rId4"/>
                      <a:stretch>
                        <a:fillRect/>
                      </a:stretch>
                    </p:blipFill>
                    <p:spPr>
                      <a:xfrm>
                        <a:off x="249238" y="1876425"/>
                        <a:ext cx="8621712" cy="2173288"/>
                      </a:xfrm>
                      <a:prstGeom prst="rect">
                        <a:avLst/>
                      </a:prstGeom>
                    </p:spPr>
                  </p:pic>
                </p:oleObj>
              </mc:Fallback>
            </mc:AlternateContent>
          </a:graphicData>
        </a:graphic>
      </p:graphicFrame>
      <p:pic>
        <p:nvPicPr>
          <p:cNvPr id="6" name="Picture 5" descr="4-9 part3a.png"/>
          <p:cNvPicPr/>
          <p:nvPr/>
        </p:nvPicPr>
        <p:blipFill rotWithShape="1">
          <a:blip r:embed="rId5"/>
          <a:srcRect r="55556"/>
          <a:stretch/>
        </p:blipFill>
        <p:spPr bwMode="auto">
          <a:xfrm>
            <a:off x="4334494" y="3728852"/>
            <a:ext cx="4631377" cy="2929726"/>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3318916" y="6194922"/>
          <a:ext cx="7247104" cy="327506"/>
        </p:xfrm>
        <a:graphic>
          <a:graphicData uri="http://schemas.openxmlformats.org/presentationml/2006/ole">
            <mc:AlternateContent xmlns:mc="http://schemas.openxmlformats.org/markup-compatibility/2006">
              <mc:Choice xmlns:v="urn:schemas-microsoft-com:vml" Requires="v">
                <p:oleObj spid="_x0000_s143363" name="Document" r:id="rId6" imgW="7247104" imgH="327506" progId="Word.Document.12">
                  <p:embed/>
                </p:oleObj>
              </mc:Choice>
              <mc:Fallback>
                <p:oleObj name="Document" r:id="rId6" imgW="7247104" imgH="327506" progId="Word.Document.12">
                  <p:embed/>
                  <p:pic>
                    <p:nvPicPr>
                      <p:cNvPr id="7" name="Object 6"/>
                      <p:cNvPicPr/>
                      <p:nvPr/>
                    </p:nvPicPr>
                    <p:blipFill>
                      <a:blip r:embed="rId7"/>
                      <a:stretch>
                        <a:fillRect/>
                      </a:stretch>
                    </p:blipFill>
                    <p:spPr>
                      <a:xfrm>
                        <a:off x="3318916" y="6194922"/>
                        <a:ext cx="7247104" cy="327506"/>
                      </a:xfrm>
                      <a:prstGeom prst="rect">
                        <a:avLst/>
                      </a:prstGeom>
                    </p:spPr>
                  </p:pic>
                </p:oleObj>
              </mc:Fallback>
            </mc:AlternateContent>
          </a:graphicData>
        </a:graphic>
      </p:graphicFrame>
      <p:sp>
        <p:nvSpPr>
          <p:cNvPr id="9" name="TextBox 8"/>
          <p:cNvSpPr txBox="1"/>
          <p:nvPr/>
        </p:nvSpPr>
        <p:spPr>
          <a:xfrm>
            <a:off x="368136" y="4041011"/>
            <a:ext cx="1959428" cy="1754326"/>
          </a:xfrm>
          <a:prstGeom prst="rect">
            <a:avLst/>
          </a:prstGeom>
          <a:noFill/>
        </p:spPr>
        <p:txBody>
          <a:bodyPr wrap="square" rtlCol="0">
            <a:spAutoFit/>
          </a:bodyPr>
          <a:lstStyle/>
          <a:p>
            <a:pPr algn="ctr"/>
            <a:r>
              <a:rPr lang="en-US" dirty="0">
                <a:solidFill>
                  <a:srgbClr val="C00000"/>
                </a:solidFill>
              </a:rPr>
              <a:t>"Departments with or without Employees whether the Employees have projects or not. </a:t>
            </a:r>
          </a:p>
        </p:txBody>
      </p:sp>
    </p:spTree>
    <p:extLst>
      <p:ext uri="{BB962C8B-B14F-4D97-AF65-F5344CB8AC3E}">
        <p14:creationId xmlns:p14="http://schemas.microsoft.com/office/powerpoint/2010/main" val="2042636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0572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05725"/>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More Permutations</a:t>
            </a:r>
          </a:p>
        </p:txBody>
      </p:sp>
      <p:graphicFrame>
        <p:nvGraphicFramePr>
          <p:cNvPr id="5" name="Object 4"/>
          <p:cNvGraphicFramePr>
            <a:graphicFrameLocks noChangeAspect="1"/>
          </p:cNvGraphicFramePr>
          <p:nvPr>
            <p:extLst/>
          </p:nvPr>
        </p:nvGraphicFramePr>
        <p:xfrm>
          <a:off x="368610" y="1746167"/>
          <a:ext cx="8394700" cy="2290763"/>
        </p:xfrm>
        <a:graphic>
          <a:graphicData uri="http://schemas.openxmlformats.org/presentationml/2006/ole">
            <mc:AlternateContent xmlns:mc="http://schemas.openxmlformats.org/markup-compatibility/2006">
              <mc:Choice xmlns:v="urn:schemas-microsoft-com:vml" Requires="v">
                <p:oleObj spid="_x0000_s144386" name="Document" r:id="rId3" imgW="8443250" imgH="2305438" progId="Word.Document.12">
                  <p:embed/>
                </p:oleObj>
              </mc:Choice>
              <mc:Fallback>
                <p:oleObj name="Document" r:id="rId3" imgW="8443250" imgH="2305438" progId="Word.Document.12">
                  <p:embed/>
                  <p:pic>
                    <p:nvPicPr>
                      <p:cNvPr id="5" name="Object 4"/>
                      <p:cNvPicPr/>
                      <p:nvPr/>
                    </p:nvPicPr>
                    <p:blipFill>
                      <a:blip r:embed="rId4"/>
                      <a:stretch>
                        <a:fillRect/>
                      </a:stretch>
                    </p:blipFill>
                    <p:spPr>
                      <a:xfrm>
                        <a:off x="368610" y="1746167"/>
                        <a:ext cx="8394700" cy="2290763"/>
                      </a:xfrm>
                      <a:prstGeom prst="rect">
                        <a:avLst/>
                      </a:prstGeom>
                    </p:spPr>
                  </p:pic>
                </p:oleObj>
              </mc:Fallback>
            </mc:AlternateContent>
          </a:graphicData>
        </a:graphic>
      </p:graphicFrame>
      <p:pic>
        <p:nvPicPr>
          <p:cNvPr id="6" name="Picture 5" descr="4-9 part3b.png"/>
          <p:cNvPicPr/>
          <p:nvPr/>
        </p:nvPicPr>
        <p:blipFill rotWithShape="1">
          <a:blip r:embed="rId5"/>
          <a:srcRect r="56333"/>
          <a:stretch/>
        </p:blipFill>
        <p:spPr bwMode="auto">
          <a:xfrm>
            <a:off x="4123715" y="3693225"/>
            <a:ext cx="4723402" cy="2408531"/>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4123715" y="6196759"/>
          <a:ext cx="1900237" cy="331787"/>
        </p:xfrm>
        <a:graphic>
          <a:graphicData uri="http://schemas.openxmlformats.org/presentationml/2006/ole">
            <mc:AlternateContent xmlns:mc="http://schemas.openxmlformats.org/markup-compatibility/2006">
              <mc:Choice xmlns:v="urn:schemas-microsoft-com:vml" Requires="v">
                <p:oleObj spid="_x0000_s144387" name="Document" r:id="rId6" imgW="1916658" imgH="343929" progId="Word.Document.12">
                  <p:embed/>
                </p:oleObj>
              </mc:Choice>
              <mc:Fallback>
                <p:oleObj name="Document" r:id="rId6" imgW="1916658" imgH="343929" progId="Word.Document.12">
                  <p:embed/>
                  <p:pic>
                    <p:nvPicPr>
                      <p:cNvPr id="7" name="Object 6"/>
                      <p:cNvPicPr/>
                      <p:nvPr/>
                    </p:nvPicPr>
                    <p:blipFill>
                      <a:blip r:embed="rId7"/>
                      <a:stretch>
                        <a:fillRect/>
                      </a:stretch>
                    </p:blipFill>
                    <p:spPr>
                      <a:xfrm>
                        <a:off x="4123715" y="6196759"/>
                        <a:ext cx="1900237" cy="331787"/>
                      </a:xfrm>
                      <a:prstGeom prst="rect">
                        <a:avLst/>
                      </a:prstGeom>
                    </p:spPr>
                  </p:pic>
                </p:oleObj>
              </mc:Fallback>
            </mc:AlternateContent>
          </a:graphicData>
        </a:graphic>
      </p:graphicFrame>
      <p:sp>
        <p:nvSpPr>
          <p:cNvPr id="9" name="TextBox 8"/>
          <p:cNvSpPr txBox="1"/>
          <p:nvPr/>
        </p:nvSpPr>
        <p:spPr>
          <a:xfrm>
            <a:off x="368136" y="4041011"/>
            <a:ext cx="1959428" cy="1754326"/>
          </a:xfrm>
          <a:prstGeom prst="rect">
            <a:avLst/>
          </a:prstGeom>
          <a:noFill/>
        </p:spPr>
        <p:txBody>
          <a:bodyPr wrap="square" rtlCol="0">
            <a:spAutoFit/>
          </a:bodyPr>
          <a:lstStyle/>
          <a:p>
            <a:pPr algn="ctr"/>
            <a:r>
              <a:rPr lang="en-US" dirty="0">
                <a:solidFill>
                  <a:srgbClr val="C00000"/>
                </a:solidFill>
              </a:rPr>
              <a:t>"Departments with </a:t>
            </a:r>
            <a:br>
              <a:rPr lang="en-US" dirty="0">
                <a:solidFill>
                  <a:srgbClr val="C00000"/>
                </a:solidFill>
              </a:rPr>
            </a:br>
            <a:r>
              <a:rPr lang="en-US" dirty="0">
                <a:solidFill>
                  <a:srgbClr val="C00000"/>
                </a:solidFill>
              </a:rPr>
              <a:t>Employees whether the Employees have projects or not. </a:t>
            </a:r>
          </a:p>
        </p:txBody>
      </p:sp>
    </p:spTree>
    <p:extLst>
      <p:ext uri="{BB962C8B-B14F-4D97-AF65-F5344CB8AC3E}">
        <p14:creationId xmlns:p14="http://schemas.microsoft.com/office/powerpoint/2010/main" val="5181732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1760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17600"/>
            <a:ext cx="3352800" cy="274320"/>
          </a:xfrm>
        </p:spPr>
        <p:txBody>
          <a:bodyPr/>
          <a:lstStyle/>
          <a:p>
            <a:r>
              <a:rPr lang="en-US"/>
              <a:t>© 2012, Mike Murach &amp; Associates, Inc.</a:t>
            </a:r>
          </a:p>
        </p:txBody>
      </p:sp>
      <p:sp>
        <p:nvSpPr>
          <p:cNvPr id="7" name="Title 6"/>
          <p:cNvSpPr>
            <a:spLocks noGrp="1"/>
          </p:cNvSpPr>
          <p:nvPr>
            <p:ph type="title"/>
          </p:nvPr>
        </p:nvSpPr>
        <p:spPr/>
        <p:txBody>
          <a:bodyPr/>
          <a:lstStyle/>
          <a:p>
            <a:r>
              <a:rPr lang="en-US" dirty="0"/>
              <a:t>USING Example</a:t>
            </a:r>
          </a:p>
        </p:txBody>
      </p:sp>
      <p:graphicFrame>
        <p:nvGraphicFramePr>
          <p:cNvPr id="5" name="Object 4"/>
          <p:cNvGraphicFramePr>
            <a:graphicFrameLocks noChangeAspect="1"/>
          </p:cNvGraphicFramePr>
          <p:nvPr>
            <p:extLst/>
          </p:nvPr>
        </p:nvGraphicFramePr>
        <p:xfrm>
          <a:off x="990600" y="1647675"/>
          <a:ext cx="7313605" cy="4090055"/>
        </p:xfrm>
        <a:graphic>
          <a:graphicData uri="http://schemas.openxmlformats.org/presentationml/2006/ole">
            <mc:AlternateContent xmlns:mc="http://schemas.openxmlformats.org/markup-compatibility/2006">
              <mc:Choice xmlns:v="urn:schemas-microsoft-com:vml" Requires="v">
                <p:oleObj spid="_x0000_s145410" name="Document" r:id="rId3" imgW="7313605" imgH="4090055" progId="Word.Document.12">
                  <p:embed/>
                </p:oleObj>
              </mc:Choice>
              <mc:Fallback>
                <p:oleObj name="Document" r:id="rId3" imgW="7313605" imgH="4090055" progId="Word.Document.12">
                  <p:embed/>
                  <p:pic>
                    <p:nvPicPr>
                      <p:cNvPr id="5" name="Object 4"/>
                      <p:cNvPicPr/>
                      <p:nvPr/>
                    </p:nvPicPr>
                    <p:blipFill>
                      <a:blip r:embed="rId4"/>
                      <a:stretch>
                        <a:fillRect/>
                      </a:stretch>
                    </p:blipFill>
                    <p:spPr>
                      <a:xfrm>
                        <a:off x="990600" y="1647675"/>
                        <a:ext cx="7313605" cy="4090055"/>
                      </a:xfrm>
                      <a:prstGeom prst="rect">
                        <a:avLst/>
                      </a:prstGeom>
                    </p:spPr>
                  </p:pic>
                </p:oleObj>
              </mc:Fallback>
            </mc:AlternateContent>
          </a:graphicData>
        </a:graphic>
      </p:graphicFrame>
      <p:pic>
        <p:nvPicPr>
          <p:cNvPr id="6" name="Picture 5" descr="4-10a"/>
          <p:cNvPicPr/>
          <p:nvPr/>
        </p:nvPicPr>
        <p:blipFill>
          <a:blip r:embed="rId5"/>
          <a:srcRect/>
          <a:stretch>
            <a:fillRect/>
          </a:stretch>
        </p:blipFill>
        <p:spPr bwMode="auto">
          <a:xfrm>
            <a:off x="990600" y="5076675"/>
            <a:ext cx="7373620" cy="1143000"/>
          </a:xfrm>
          <a:prstGeom prst="rect">
            <a:avLst/>
          </a:prstGeom>
          <a:noFill/>
          <a:ln w="9525">
            <a:noFill/>
            <a:miter lim="800000"/>
            <a:headEnd/>
            <a:tailEnd/>
          </a:ln>
        </p:spPr>
      </p:pic>
      <p:graphicFrame>
        <p:nvGraphicFramePr>
          <p:cNvPr id="8" name="Object 7"/>
          <p:cNvGraphicFramePr>
            <a:graphicFrameLocks noChangeAspect="1"/>
          </p:cNvGraphicFramePr>
          <p:nvPr>
            <p:extLst/>
          </p:nvPr>
        </p:nvGraphicFramePr>
        <p:xfrm>
          <a:off x="989860" y="6243488"/>
          <a:ext cx="7248525" cy="433387"/>
        </p:xfrm>
        <a:graphic>
          <a:graphicData uri="http://schemas.openxmlformats.org/presentationml/2006/ole">
            <mc:AlternateContent xmlns:mc="http://schemas.openxmlformats.org/markup-compatibility/2006">
              <mc:Choice xmlns:v="urn:schemas-microsoft-com:vml" Requires="v">
                <p:oleObj spid="_x0000_s145411" name="Document" r:id="rId6" imgW="7247104" imgH="432840" progId="Word.Document.12">
                  <p:embed/>
                </p:oleObj>
              </mc:Choice>
              <mc:Fallback>
                <p:oleObj name="Document" r:id="rId6" imgW="7247104" imgH="432840" progId="Word.Document.12">
                  <p:embed/>
                  <p:pic>
                    <p:nvPicPr>
                      <p:cNvPr id="8" name="Object 7"/>
                      <p:cNvPicPr/>
                      <p:nvPr/>
                    </p:nvPicPr>
                    <p:blipFill>
                      <a:blip r:embed="rId7"/>
                      <a:stretch>
                        <a:fillRect/>
                      </a:stretch>
                    </p:blipFill>
                    <p:spPr>
                      <a:xfrm>
                        <a:off x="989860" y="6243488"/>
                        <a:ext cx="7248525" cy="433387"/>
                      </a:xfrm>
                      <a:prstGeom prst="rect">
                        <a:avLst/>
                      </a:prstGeom>
                    </p:spPr>
                  </p:pic>
                </p:oleObj>
              </mc:Fallback>
            </mc:AlternateContent>
          </a:graphicData>
        </a:graphic>
      </p:graphicFrame>
    </p:spTree>
    <p:extLst>
      <p:ext uri="{BB962C8B-B14F-4D97-AF65-F5344CB8AC3E}">
        <p14:creationId xmlns:p14="http://schemas.microsoft.com/office/powerpoint/2010/main" val="2400254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5819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581975"/>
            <a:ext cx="3352800" cy="274320"/>
          </a:xfrm>
        </p:spPr>
        <p:txBody>
          <a:bodyPr/>
          <a:lstStyle/>
          <a:p>
            <a:r>
              <a:rPr lang="en-US"/>
              <a:t>© 2012, Mike Murach &amp; Associates, Inc.</a:t>
            </a:r>
          </a:p>
        </p:txBody>
      </p:sp>
      <p:sp>
        <p:nvSpPr>
          <p:cNvPr id="7" name="Title 6"/>
          <p:cNvSpPr>
            <a:spLocks noGrp="1"/>
          </p:cNvSpPr>
          <p:nvPr>
            <p:ph type="title"/>
          </p:nvPr>
        </p:nvSpPr>
        <p:spPr/>
        <p:txBody>
          <a:bodyPr/>
          <a:lstStyle/>
          <a:p>
            <a:r>
              <a:rPr lang="en-US" dirty="0"/>
              <a:t>USING with Three Tables</a:t>
            </a:r>
          </a:p>
        </p:txBody>
      </p:sp>
      <p:graphicFrame>
        <p:nvGraphicFramePr>
          <p:cNvPr id="5" name="Object 4"/>
          <p:cNvGraphicFramePr>
            <a:graphicFrameLocks noChangeAspect="1"/>
          </p:cNvGraphicFramePr>
          <p:nvPr>
            <p:extLst/>
          </p:nvPr>
        </p:nvGraphicFramePr>
        <p:xfrm>
          <a:off x="990600" y="1825800"/>
          <a:ext cx="7313605" cy="1997393"/>
        </p:xfrm>
        <a:graphic>
          <a:graphicData uri="http://schemas.openxmlformats.org/presentationml/2006/ole">
            <mc:AlternateContent xmlns:mc="http://schemas.openxmlformats.org/markup-compatibility/2006">
              <mc:Choice xmlns:v="urn:schemas-microsoft-com:vml" Requires="v">
                <p:oleObj spid="_x0000_s146434" name="Document" r:id="rId3" imgW="7313605" imgH="1997393" progId="Word.Document.12">
                  <p:embed/>
                </p:oleObj>
              </mc:Choice>
              <mc:Fallback>
                <p:oleObj name="Document" r:id="rId3" imgW="7313605" imgH="1997393" progId="Word.Document.12">
                  <p:embed/>
                  <p:pic>
                    <p:nvPicPr>
                      <p:cNvPr id="5" name="Object 4"/>
                      <p:cNvPicPr/>
                      <p:nvPr/>
                    </p:nvPicPr>
                    <p:blipFill>
                      <a:blip r:embed="rId4"/>
                      <a:stretch>
                        <a:fillRect/>
                      </a:stretch>
                    </p:blipFill>
                    <p:spPr>
                      <a:xfrm>
                        <a:off x="990600" y="1825800"/>
                        <a:ext cx="7313605" cy="1997393"/>
                      </a:xfrm>
                      <a:prstGeom prst="rect">
                        <a:avLst/>
                      </a:prstGeom>
                    </p:spPr>
                  </p:pic>
                </p:oleObj>
              </mc:Fallback>
            </mc:AlternateContent>
          </a:graphicData>
        </a:graphic>
      </p:graphicFrame>
      <p:pic>
        <p:nvPicPr>
          <p:cNvPr id="6" name="Picture 5" descr="4-10b.png"/>
          <p:cNvPicPr/>
          <p:nvPr/>
        </p:nvPicPr>
        <p:blipFill>
          <a:blip r:embed="rId5"/>
          <a:srcRect/>
          <a:stretch>
            <a:fillRect/>
          </a:stretch>
        </p:blipFill>
        <p:spPr bwMode="auto">
          <a:xfrm>
            <a:off x="1028700" y="3502200"/>
            <a:ext cx="7086600" cy="1727200"/>
          </a:xfrm>
          <a:prstGeom prst="rect">
            <a:avLst/>
          </a:prstGeom>
          <a:noFill/>
          <a:ln w="9525">
            <a:noFill/>
            <a:miter lim="800000"/>
            <a:headEnd/>
            <a:tailEnd/>
          </a:ln>
        </p:spPr>
      </p:pic>
      <p:graphicFrame>
        <p:nvGraphicFramePr>
          <p:cNvPr id="8" name="Object 7"/>
          <p:cNvGraphicFramePr>
            <a:graphicFrameLocks noChangeAspect="1"/>
          </p:cNvGraphicFramePr>
          <p:nvPr>
            <p:extLst/>
          </p:nvPr>
        </p:nvGraphicFramePr>
        <p:xfrm>
          <a:off x="993189" y="5284178"/>
          <a:ext cx="7313605" cy="504022"/>
        </p:xfrm>
        <a:graphic>
          <a:graphicData uri="http://schemas.openxmlformats.org/presentationml/2006/ole">
            <mc:AlternateContent xmlns:mc="http://schemas.openxmlformats.org/markup-compatibility/2006">
              <mc:Choice xmlns:v="urn:schemas-microsoft-com:vml" Requires="v">
                <p:oleObj spid="_x0000_s146435" name="Document" r:id="rId6" imgW="7313605" imgH="504022" progId="Word.Document.12">
                  <p:embed/>
                </p:oleObj>
              </mc:Choice>
              <mc:Fallback>
                <p:oleObj name="Document" r:id="rId6" imgW="7313605" imgH="504022" progId="Word.Document.12">
                  <p:embed/>
                  <p:pic>
                    <p:nvPicPr>
                      <p:cNvPr id="8" name="Object 7"/>
                      <p:cNvPicPr/>
                      <p:nvPr/>
                    </p:nvPicPr>
                    <p:blipFill>
                      <a:blip r:embed="rId7"/>
                      <a:stretch>
                        <a:fillRect/>
                      </a:stretch>
                    </p:blipFill>
                    <p:spPr>
                      <a:xfrm>
                        <a:off x="993189" y="5284178"/>
                        <a:ext cx="7313605" cy="504022"/>
                      </a:xfrm>
                      <a:prstGeom prst="rect">
                        <a:avLst/>
                      </a:prstGeom>
                    </p:spPr>
                  </p:pic>
                </p:oleObj>
              </mc:Fallback>
            </mc:AlternateContent>
          </a:graphicData>
        </a:graphic>
      </p:graphicFrame>
    </p:spTree>
    <p:extLst>
      <p:ext uri="{BB962C8B-B14F-4D97-AF65-F5344CB8AC3E}">
        <p14:creationId xmlns:p14="http://schemas.microsoft.com/office/powerpoint/2010/main" val="7918464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6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997" y="1716881"/>
            <a:ext cx="4518633" cy="5060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4742242" y="355847"/>
            <a:ext cx="4097548" cy="1054394"/>
          </a:xfrm>
        </p:spPr>
        <p:txBody>
          <a:bodyPr/>
          <a:lstStyle/>
          <a:p>
            <a:r>
              <a:rPr lang="en-US" sz="2800" dirty="0" err="1"/>
              <a:t>AdventureWorks</a:t>
            </a:r>
            <a:r>
              <a:rPr lang="en-US" sz="2800" dirty="0"/>
              <a:t> 2005</a:t>
            </a:r>
            <a:br>
              <a:rPr lang="en-US" sz="2800" dirty="0"/>
            </a:br>
            <a:r>
              <a:rPr lang="en-US" sz="2800" dirty="0"/>
              <a:t>Partial Model</a:t>
            </a:r>
          </a:p>
        </p:txBody>
      </p:sp>
      <p:pic>
        <p:nvPicPr>
          <p:cNvPr id="381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1"/>
            <a:ext cx="4476997" cy="68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25138" y="900440"/>
            <a:ext cx="426720" cy="261610"/>
          </a:xfrm>
          <a:prstGeom prst="rect">
            <a:avLst/>
          </a:prstGeom>
          <a:noFill/>
        </p:spPr>
        <p:txBody>
          <a:bodyPr wrap="none" rtlCol="0">
            <a:spAutoFit/>
          </a:bodyPr>
          <a:lstStyle/>
          <a:p>
            <a:r>
              <a:rPr lang="en-US" sz="1100" dirty="0"/>
              <a:t>FK1</a:t>
            </a:r>
          </a:p>
        </p:txBody>
      </p:sp>
      <p:sp>
        <p:nvSpPr>
          <p:cNvPr id="9" name="TextBox 8"/>
          <p:cNvSpPr txBox="1"/>
          <p:nvPr/>
        </p:nvSpPr>
        <p:spPr>
          <a:xfrm>
            <a:off x="2025138" y="2205365"/>
            <a:ext cx="426720" cy="261610"/>
          </a:xfrm>
          <a:prstGeom prst="rect">
            <a:avLst/>
          </a:prstGeom>
          <a:noFill/>
        </p:spPr>
        <p:txBody>
          <a:bodyPr wrap="none" rtlCol="0">
            <a:spAutoFit/>
          </a:bodyPr>
          <a:lstStyle/>
          <a:p>
            <a:r>
              <a:rPr lang="en-US" sz="1100" dirty="0"/>
              <a:t>FK2</a:t>
            </a:r>
          </a:p>
        </p:txBody>
      </p:sp>
      <p:sp>
        <p:nvSpPr>
          <p:cNvPr id="11" name="TextBox 10"/>
          <p:cNvSpPr txBox="1"/>
          <p:nvPr/>
        </p:nvSpPr>
        <p:spPr>
          <a:xfrm>
            <a:off x="567813" y="2195840"/>
            <a:ext cx="426720" cy="261610"/>
          </a:xfrm>
          <a:prstGeom prst="rect">
            <a:avLst/>
          </a:prstGeom>
          <a:noFill/>
        </p:spPr>
        <p:txBody>
          <a:bodyPr wrap="none" rtlCol="0">
            <a:spAutoFit/>
          </a:bodyPr>
          <a:lstStyle/>
          <a:p>
            <a:r>
              <a:rPr lang="en-US" sz="1100" dirty="0"/>
              <a:t>FK3</a:t>
            </a:r>
          </a:p>
        </p:txBody>
      </p:sp>
      <p:sp>
        <p:nvSpPr>
          <p:cNvPr id="12" name="TextBox 11"/>
          <p:cNvSpPr txBox="1"/>
          <p:nvPr/>
        </p:nvSpPr>
        <p:spPr>
          <a:xfrm>
            <a:off x="2520438" y="3298965"/>
            <a:ext cx="426720" cy="261610"/>
          </a:xfrm>
          <a:prstGeom prst="rect">
            <a:avLst/>
          </a:prstGeom>
          <a:noFill/>
        </p:spPr>
        <p:txBody>
          <a:bodyPr wrap="none" rtlCol="0">
            <a:spAutoFit/>
          </a:bodyPr>
          <a:lstStyle/>
          <a:p>
            <a:r>
              <a:rPr lang="en-US" sz="1100" dirty="0"/>
              <a:t>FK1</a:t>
            </a:r>
          </a:p>
        </p:txBody>
      </p:sp>
      <p:sp>
        <p:nvSpPr>
          <p:cNvPr id="13" name="TextBox 12"/>
          <p:cNvSpPr txBox="1"/>
          <p:nvPr/>
        </p:nvSpPr>
        <p:spPr>
          <a:xfrm>
            <a:off x="4606413" y="2590800"/>
            <a:ext cx="426720" cy="261610"/>
          </a:xfrm>
          <a:prstGeom prst="rect">
            <a:avLst/>
          </a:prstGeom>
          <a:noFill/>
        </p:spPr>
        <p:txBody>
          <a:bodyPr wrap="none" rtlCol="0">
            <a:spAutoFit/>
          </a:bodyPr>
          <a:lstStyle/>
          <a:p>
            <a:r>
              <a:rPr lang="en-US" sz="1100" dirty="0"/>
              <a:t>FK2</a:t>
            </a:r>
          </a:p>
        </p:txBody>
      </p:sp>
      <p:sp>
        <p:nvSpPr>
          <p:cNvPr id="14" name="TextBox 13"/>
          <p:cNvSpPr txBox="1"/>
          <p:nvPr/>
        </p:nvSpPr>
        <p:spPr>
          <a:xfrm>
            <a:off x="2025138" y="3999625"/>
            <a:ext cx="426720" cy="261610"/>
          </a:xfrm>
          <a:prstGeom prst="rect">
            <a:avLst/>
          </a:prstGeom>
          <a:noFill/>
        </p:spPr>
        <p:txBody>
          <a:bodyPr wrap="none" rtlCol="0">
            <a:spAutoFit/>
          </a:bodyPr>
          <a:lstStyle/>
          <a:p>
            <a:r>
              <a:rPr lang="en-US" sz="1100" dirty="0"/>
              <a:t>FK1</a:t>
            </a:r>
          </a:p>
        </p:txBody>
      </p:sp>
      <p:sp>
        <p:nvSpPr>
          <p:cNvPr id="15" name="TextBox 14"/>
          <p:cNvSpPr txBox="1"/>
          <p:nvPr/>
        </p:nvSpPr>
        <p:spPr>
          <a:xfrm>
            <a:off x="2025138" y="5466475"/>
            <a:ext cx="426720" cy="261610"/>
          </a:xfrm>
          <a:prstGeom prst="rect">
            <a:avLst/>
          </a:prstGeom>
          <a:noFill/>
        </p:spPr>
        <p:txBody>
          <a:bodyPr wrap="none" rtlCol="0">
            <a:spAutoFit/>
          </a:bodyPr>
          <a:lstStyle/>
          <a:p>
            <a:r>
              <a:rPr lang="en-US" sz="1100" dirty="0"/>
              <a:t>FK1</a:t>
            </a:r>
          </a:p>
        </p:txBody>
      </p:sp>
      <p:sp>
        <p:nvSpPr>
          <p:cNvPr id="16" name="TextBox 15"/>
          <p:cNvSpPr txBox="1"/>
          <p:nvPr/>
        </p:nvSpPr>
        <p:spPr>
          <a:xfrm>
            <a:off x="3482463" y="5066425"/>
            <a:ext cx="426720" cy="261610"/>
          </a:xfrm>
          <a:prstGeom prst="rect">
            <a:avLst/>
          </a:prstGeom>
          <a:noFill/>
        </p:spPr>
        <p:txBody>
          <a:bodyPr wrap="none" rtlCol="0">
            <a:spAutoFit/>
          </a:bodyPr>
          <a:lstStyle/>
          <a:p>
            <a:r>
              <a:rPr lang="en-US" sz="1100" dirty="0"/>
              <a:t>FK1</a:t>
            </a:r>
          </a:p>
        </p:txBody>
      </p:sp>
      <p:sp>
        <p:nvSpPr>
          <p:cNvPr id="18" name="TextBox 17"/>
          <p:cNvSpPr txBox="1"/>
          <p:nvPr/>
        </p:nvSpPr>
        <p:spPr>
          <a:xfrm>
            <a:off x="7244838" y="6218590"/>
            <a:ext cx="426720" cy="261610"/>
          </a:xfrm>
          <a:prstGeom prst="rect">
            <a:avLst/>
          </a:prstGeom>
          <a:noFill/>
        </p:spPr>
        <p:txBody>
          <a:bodyPr wrap="none" rtlCol="0">
            <a:spAutoFit/>
          </a:bodyPr>
          <a:lstStyle/>
          <a:p>
            <a:r>
              <a:rPr lang="en-US" sz="1100" dirty="0"/>
              <a:t>FK2</a:t>
            </a:r>
          </a:p>
        </p:txBody>
      </p:sp>
      <p:sp>
        <p:nvSpPr>
          <p:cNvPr id="19" name="TextBox 18"/>
          <p:cNvSpPr txBox="1"/>
          <p:nvPr/>
        </p:nvSpPr>
        <p:spPr>
          <a:xfrm>
            <a:off x="5587488" y="6218590"/>
            <a:ext cx="426720" cy="261610"/>
          </a:xfrm>
          <a:prstGeom prst="rect">
            <a:avLst/>
          </a:prstGeom>
          <a:noFill/>
        </p:spPr>
        <p:txBody>
          <a:bodyPr wrap="none" rtlCol="0">
            <a:spAutoFit/>
          </a:bodyPr>
          <a:lstStyle/>
          <a:p>
            <a:r>
              <a:rPr lang="en-US" sz="1100" dirty="0"/>
              <a:t>FK1</a:t>
            </a:r>
          </a:p>
        </p:txBody>
      </p:sp>
      <p:sp>
        <p:nvSpPr>
          <p:cNvPr id="21" name="TextBox 20"/>
          <p:cNvSpPr txBox="1"/>
          <p:nvPr/>
        </p:nvSpPr>
        <p:spPr>
          <a:xfrm>
            <a:off x="8102088" y="2733675"/>
            <a:ext cx="737702" cy="261610"/>
          </a:xfrm>
          <a:prstGeom prst="rect">
            <a:avLst/>
          </a:prstGeom>
          <a:noFill/>
        </p:spPr>
        <p:txBody>
          <a:bodyPr wrap="none" rtlCol="0">
            <a:spAutoFit/>
          </a:bodyPr>
          <a:lstStyle/>
          <a:p>
            <a:r>
              <a:rPr lang="en-US" sz="1100" dirty="0"/>
              <a:t>FK1, FK2</a:t>
            </a:r>
          </a:p>
        </p:txBody>
      </p:sp>
      <p:sp>
        <p:nvSpPr>
          <p:cNvPr id="22" name="TextBox 21"/>
          <p:cNvSpPr txBox="1"/>
          <p:nvPr/>
        </p:nvSpPr>
        <p:spPr>
          <a:xfrm>
            <a:off x="8178288" y="4331110"/>
            <a:ext cx="426720" cy="261610"/>
          </a:xfrm>
          <a:prstGeom prst="rect">
            <a:avLst/>
          </a:prstGeom>
          <a:noFill/>
        </p:spPr>
        <p:txBody>
          <a:bodyPr wrap="none" rtlCol="0">
            <a:spAutoFit/>
          </a:bodyPr>
          <a:lstStyle/>
          <a:p>
            <a:r>
              <a:rPr lang="en-US" sz="1100" dirty="0"/>
              <a:t>FK1</a:t>
            </a:r>
          </a:p>
        </p:txBody>
      </p:sp>
      <p:sp>
        <p:nvSpPr>
          <p:cNvPr id="6" name="Rectangle 5"/>
          <p:cNvSpPr/>
          <p:nvPr/>
        </p:nvSpPr>
        <p:spPr>
          <a:xfrm>
            <a:off x="4476997" y="114300"/>
            <a:ext cx="129416" cy="145732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94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Natural Join</a:t>
            </a:r>
          </a:p>
        </p:txBody>
      </p:sp>
    </p:spTree>
    <p:extLst>
      <p:ext uri="{BB962C8B-B14F-4D97-AF65-F5344CB8AC3E}">
        <p14:creationId xmlns:p14="http://schemas.microsoft.com/office/powerpoint/2010/main" val="35474944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The NATURAL [LEFT] JOIN of two tables is defined to be semantically equivalent to an INNER JOIN or a LEFT JOIN with a USING clause that names all columns that exist in both tables.</a:t>
            </a:r>
          </a:p>
          <a:p>
            <a:r>
              <a:rPr lang="en-US" dirty="0"/>
              <a:t>A natural join is a type of join where the join predicate arises </a:t>
            </a:r>
            <a:r>
              <a:rPr lang="en-US" dirty="0">
                <a:solidFill>
                  <a:srgbClr val="C00000"/>
                </a:solidFill>
              </a:rPr>
              <a:t>implicitly</a:t>
            </a:r>
            <a:r>
              <a:rPr lang="en-US" dirty="0"/>
              <a:t> by comparing </a:t>
            </a:r>
            <a:r>
              <a:rPr lang="en-US" u="sng" dirty="0">
                <a:solidFill>
                  <a:srgbClr val="C00000"/>
                </a:solidFill>
              </a:rPr>
              <a:t>all columns </a:t>
            </a:r>
            <a:r>
              <a:rPr lang="en-US" dirty="0"/>
              <a:t>in both tables that have the </a:t>
            </a:r>
            <a:r>
              <a:rPr lang="en-US" u="sng" dirty="0">
                <a:solidFill>
                  <a:srgbClr val="C00000"/>
                </a:solidFill>
              </a:rPr>
              <a:t>same column-names </a:t>
            </a:r>
            <a:r>
              <a:rPr lang="en-US" dirty="0"/>
              <a:t>in the joined tables. The resulting joined table contains only one column for each pair of equally named columns.</a:t>
            </a:r>
          </a:p>
          <a:p>
            <a:r>
              <a:rPr lang="en-US" dirty="0"/>
              <a:t>Most experts agree that NATURAL JOINs are dangerous and therefore strongly discourage their use</a:t>
            </a:r>
          </a:p>
          <a:p>
            <a:pPr lvl="1"/>
            <a:r>
              <a:rPr lang="en-US" dirty="0"/>
              <a:t>Inadvertently add a new column, named the </a:t>
            </a:r>
            <a:br>
              <a:rPr lang="en-US" dirty="0"/>
            </a:br>
            <a:r>
              <a:rPr lang="en-US" dirty="0"/>
              <a:t>same as another column in the other table. </a:t>
            </a:r>
          </a:p>
          <a:p>
            <a:pPr lvl="1"/>
            <a:r>
              <a:rPr lang="en-US" dirty="0"/>
              <a:t>Example, adding "DATE_MODIFIED" column to </a:t>
            </a:r>
            <a:br>
              <a:rPr lang="en-US" dirty="0"/>
            </a:br>
            <a:r>
              <a:rPr lang="en-US" dirty="0"/>
              <a:t>two tables.</a:t>
            </a:r>
            <a:br>
              <a:rPr lang="en-US" dirty="0"/>
            </a:br>
            <a:endParaRPr lang="en-US" dirty="0"/>
          </a:p>
        </p:txBody>
      </p:sp>
      <p:sp>
        <p:nvSpPr>
          <p:cNvPr id="2" name="Title 1"/>
          <p:cNvSpPr>
            <a:spLocks noGrp="1"/>
          </p:cNvSpPr>
          <p:nvPr>
            <p:ph type="title"/>
          </p:nvPr>
        </p:nvSpPr>
        <p:spPr/>
        <p:txBody>
          <a:bodyPr/>
          <a:lstStyle/>
          <a:p>
            <a:r>
              <a:rPr lang="en-US" dirty="0"/>
              <a:t>NATURAL JOIN</a:t>
            </a:r>
          </a:p>
        </p:txBody>
      </p:sp>
      <p:pic>
        <p:nvPicPr>
          <p:cNvPr id="384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03" y="4652034"/>
            <a:ext cx="23812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6812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5322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53225"/>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NATURAL JOIN Example</a:t>
            </a:r>
          </a:p>
        </p:txBody>
      </p:sp>
      <p:graphicFrame>
        <p:nvGraphicFramePr>
          <p:cNvPr id="5" name="Object 4"/>
          <p:cNvGraphicFramePr>
            <a:graphicFrameLocks noChangeAspect="1"/>
          </p:cNvGraphicFramePr>
          <p:nvPr>
            <p:extLst/>
          </p:nvPr>
        </p:nvGraphicFramePr>
        <p:xfrm>
          <a:off x="985838" y="1662113"/>
          <a:ext cx="7302500" cy="3551237"/>
        </p:xfrm>
        <a:graphic>
          <a:graphicData uri="http://schemas.openxmlformats.org/presentationml/2006/ole">
            <mc:AlternateContent xmlns:mc="http://schemas.openxmlformats.org/markup-compatibility/2006">
              <mc:Choice xmlns:v="urn:schemas-microsoft-com:vml" Requires="v">
                <p:oleObj spid="_x0000_s147458" name="Document" r:id="rId3" imgW="7317974" imgH="3561120" progId="Word.Document.12">
                  <p:embed/>
                </p:oleObj>
              </mc:Choice>
              <mc:Fallback>
                <p:oleObj name="Document" r:id="rId3" imgW="7317974" imgH="3561120" progId="Word.Document.12">
                  <p:embed/>
                  <p:pic>
                    <p:nvPicPr>
                      <p:cNvPr id="5" name="Object 4"/>
                      <p:cNvPicPr/>
                      <p:nvPr/>
                    </p:nvPicPr>
                    <p:blipFill>
                      <a:blip r:embed="rId4"/>
                      <a:stretch>
                        <a:fillRect/>
                      </a:stretch>
                    </p:blipFill>
                    <p:spPr>
                      <a:xfrm>
                        <a:off x="985838" y="1662113"/>
                        <a:ext cx="7302500" cy="3551237"/>
                      </a:xfrm>
                      <a:prstGeom prst="rect">
                        <a:avLst/>
                      </a:prstGeom>
                    </p:spPr>
                  </p:pic>
                </p:oleObj>
              </mc:Fallback>
            </mc:AlternateContent>
          </a:graphicData>
        </a:graphic>
      </p:graphicFrame>
      <p:pic>
        <p:nvPicPr>
          <p:cNvPr id="6" name="Picture 5" descr="4-11a"/>
          <p:cNvPicPr/>
          <p:nvPr/>
        </p:nvPicPr>
        <p:blipFill>
          <a:blip r:embed="rId5"/>
          <a:srcRect/>
          <a:stretch>
            <a:fillRect/>
          </a:stretch>
        </p:blipFill>
        <p:spPr bwMode="auto">
          <a:xfrm>
            <a:off x="1007616" y="4936150"/>
            <a:ext cx="7310755" cy="11049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88490" y="6090927"/>
          <a:ext cx="7313605" cy="445423"/>
        </p:xfrm>
        <a:graphic>
          <a:graphicData uri="http://schemas.openxmlformats.org/presentationml/2006/ole">
            <mc:AlternateContent xmlns:mc="http://schemas.openxmlformats.org/markup-compatibility/2006">
              <mc:Choice xmlns:v="urn:schemas-microsoft-com:vml" Requires="v">
                <p:oleObj spid="_x0000_s147459" name="Document" r:id="rId6" imgW="7313605" imgH="445423" progId="Word.Document.12">
                  <p:embed/>
                </p:oleObj>
              </mc:Choice>
              <mc:Fallback>
                <p:oleObj name="Document" r:id="rId6" imgW="7313605" imgH="445423" progId="Word.Document.12">
                  <p:embed/>
                  <p:pic>
                    <p:nvPicPr>
                      <p:cNvPr id="7" name="Object 6"/>
                      <p:cNvPicPr/>
                      <p:nvPr/>
                    </p:nvPicPr>
                    <p:blipFill>
                      <a:blip r:embed="rId7"/>
                      <a:stretch>
                        <a:fillRect/>
                      </a:stretch>
                    </p:blipFill>
                    <p:spPr>
                      <a:xfrm>
                        <a:off x="988490" y="6090927"/>
                        <a:ext cx="7313605" cy="445423"/>
                      </a:xfrm>
                      <a:prstGeom prst="rect">
                        <a:avLst/>
                      </a:prstGeom>
                    </p:spPr>
                  </p:pic>
                </p:oleObj>
              </mc:Fallback>
            </mc:AlternateContent>
          </a:graphicData>
        </a:graphic>
      </p:graphicFrame>
    </p:spTree>
    <p:extLst>
      <p:ext uri="{BB962C8B-B14F-4D97-AF65-F5344CB8AC3E}">
        <p14:creationId xmlns:p14="http://schemas.microsoft.com/office/powerpoint/2010/main" val="18941980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Cross Join</a:t>
            </a:r>
          </a:p>
        </p:txBody>
      </p:sp>
    </p:spTree>
    <p:extLst>
      <p:ext uri="{BB962C8B-B14F-4D97-AF65-F5344CB8AC3E}">
        <p14:creationId xmlns:p14="http://schemas.microsoft.com/office/powerpoint/2010/main" val="53263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SELECT Syntactical </a:t>
            </a:r>
            <a:br>
              <a:rPr lang="en-US" dirty="0"/>
            </a:br>
            <a:r>
              <a:rPr lang="en-US" dirty="0"/>
              <a:t>Elements</a:t>
            </a:r>
          </a:p>
        </p:txBody>
      </p:sp>
      <p:graphicFrame>
        <p:nvGraphicFramePr>
          <p:cNvPr id="5" name="Object 4"/>
          <p:cNvGraphicFramePr>
            <a:graphicFrameLocks noChangeAspect="1"/>
          </p:cNvGraphicFramePr>
          <p:nvPr>
            <p:extLst/>
          </p:nvPr>
        </p:nvGraphicFramePr>
        <p:xfrm>
          <a:off x="990600" y="1778300"/>
          <a:ext cx="7361413" cy="4527569"/>
        </p:xfrm>
        <a:graphic>
          <a:graphicData uri="http://schemas.openxmlformats.org/presentationml/2006/ole">
            <mc:AlternateContent xmlns:mc="http://schemas.openxmlformats.org/markup-compatibility/2006">
              <mc:Choice xmlns:v="urn:schemas-microsoft-com:vml" Requires="v">
                <p:oleObj spid="_x0000_s82964" name="Document" r:id="rId3" imgW="7359518" imgH="4519952" progId="Word.Document.12">
                  <p:embed/>
                </p:oleObj>
              </mc:Choice>
              <mc:Fallback>
                <p:oleObj name="Document" r:id="rId3" imgW="7359518" imgH="4519952" progId="Word.Document.12">
                  <p:embed/>
                  <p:pic>
                    <p:nvPicPr>
                      <p:cNvPr id="5" name="Object 4"/>
                      <p:cNvPicPr>
                        <a:picLocks noChangeAspect="1" noChangeArrowheads="1"/>
                      </p:cNvPicPr>
                      <p:nvPr/>
                    </p:nvPicPr>
                    <p:blipFill>
                      <a:blip r:embed="rId4"/>
                      <a:srcRect/>
                      <a:stretch>
                        <a:fillRect/>
                      </a:stretch>
                    </p:blipFill>
                    <p:spPr bwMode="auto">
                      <a:xfrm>
                        <a:off x="990600" y="1778300"/>
                        <a:ext cx="7361413" cy="45275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802562" y="4040540"/>
            <a:ext cx="6341438" cy="2080057"/>
          </a:xfrm>
          <a:prstGeom prst="rect">
            <a:avLst/>
          </a:prstGeom>
          <a:noFill/>
        </p:spPr>
        <p:txBody>
          <a:bodyPr wrap="square" rtlCol="0">
            <a:spAutoFit/>
          </a:bodyPr>
          <a:lstStyle/>
          <a:p>
            <a:pPr>
              <a:lnSpc>
                <a:spcPts val="31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What columns do you want?</a:t>
            </a:r>
          </a:p>
          <a:p>
            <a:pPr>
              <a:lnSpc>
                <a:spcPts val="31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 From which tables?</a:t>
            </a:r>
          </a:p>
          <a:p>
            <a:pPr>
              <a:lnSpc>
                <a:spcPts val="31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What are your conditions? (What rows do you want?)</a:t>
            </a:r>
          </a:p>
          <a:p>
            <a:pPr>
              <a:lnSpc>
                <a:spcPts val="31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In what order?</a:t>
            </a:r>
          </a:p>
          <a:p>
            <a:pPr>
              <a:lnSpc>
                <a:spcPts val="31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How many results?</a:t>
            </a:r>
          </a:p>
        </p:txBody>
      </p:sp>
    </p:spTree>
    <p:extLst>
      <p:ext uri="{BB962C8B-B14F-4D97-AF65-F5344CB8AC3E}">
        <p14:creationId xmlns:p14="http://schemas.microsoft.com/office/powerpoint/2010/main" val="3127341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CROSS JOIN returns the Cartesian product of rows from tables in the join. In other words, it will produce rows which combine each row from the first table with each row from the second table.</a:t>
            </a:r>
          </a:p>
          <a:p>
            <a:endParaRPr lang="en-US" dirty="0"/>
          </a:p>
          <a:p>
            <a:r>
              <a:rPr lang="en-US" dirty="0"/>
              <a:t>Example of an explicit cross join:</a:t>
            </a:r>
          </a:p>
          <a:p>
            <a:pPr marL="868680" lvl="3" indent="0">
              <a:buNone/>
            </a:pPr>
            <a:r>
              <a:rPr lang="en-US" sz="2000" dirty="0">
                <a:latin typeface="Consolas" pitchFamily="49" charset="0"/>
                <a:cs typeface="Consolas" pitchFamily="49" charset="0"/>
              </a:rPr>
              <a:t>SELECT *</a:t>
            </a:r>
            <a:br>
              <a:rPr lang="en-US" sz="2000" dirty="0">
                <a:latin typeface="Consolas" pitchFamily="49" charset="0"/>
                <a:cs typeface="Consolas" pitchFamily="49" charset="0"/>
              </a:rPr>
            </a:br>
            <a:r>
              <a:rPr lang="en-US" sz="2000" dirty="0">
                <a:latin typeface="Consolas" pitchFamily="49" charset="0"/>
                <a:cs typeface="Consolas" pitchFamily="49" charset="0"/>
              </a:rPr>
              <a:t>FROM   employee</a:t>
            </a:r>
            <a:br>
              <a:rPr lang="en-US" sz="2000" dirty="0">
                <a:latin typeface="Consolas" pitchFamily="49" charset="0"/>
                <a:cs typeface="Consolas" pitchFamily="49" charset="0"/>
              </a:rPr>
            </a:br>
            <a:r>
              <a:rPr lang="en-US" sz="2000" dirty="0">
                <a:latin typeface="Consolas" pitchFamily="49" charset="0"/>
                <a:cs typeface="Consolas" pitchFamily="49" charset="0"/>
              </a:rPr>
              <a:t>       CROSS JOIN department;</a:t>
            </a:r>
          </a:p>
          <a:p>
            <a:endParaRPr lang="en-US" dirty="0"/>
          </a:p>
          <a:p>
            <a:r>
              <a:rPr lang="en-US" dirty="0"/>
              <a:t>Example of an implicit cross join:</a:t>
            </a:r>
          </a:p>
          <a:p>
            <a:pPr marL="914400" lvl="3" indent="0">
              <a:buNone/>
            </a:pPr>
            <a:r>
              <a:rPr lang="en-US" sz="2000" dirty="0">
                <a:latin typeface="Consolas" pitchFamily="49" charset="0"/>
                <a:cs typeface="Consolas" pitchFamily="49" charset="0"/>
              </a:rPr>
              <a:t>SELECT *</a:t>
            </a:r>
            <a:br>
              <a:rPr lang="en-US" sz="2000" dirty="0">
                <a:latin typeface="Consolas" pitchFamily="49" charset="0"/>
                <a:cs typeface="Consolas" pitchFamily="49" charset="0"/>
              </a:rPr>
            </a:br>
            <a:r>
              <a:rPr lang="en-US" sz="2000" dirty="0">
                <a:latin typeface="Consolas" pitchFamily="49" charset="0"/>
                <a:cs typeface="Consolas" pitchFamily="49" charset="0"/>
              </a:rPr>
              <a:t>FROM employee, department;</a:t>
            </a:r>
          </a:p>
        </p:txBody>
      </p:sp>
      <p:sp>
        <p:nvSpPr>
          <p:cNvPr id="2" name="Title 1"/>
          <p:cNvSpPr>
            <a:spLocks noGrp="1"/>
          </p:cNvSpPr>
          <p:nvPr>
            <p:ph type="title"/>
          </p:nvPr>
        </p:nvSpPr>
        <p:spPr/>
        <p:txBody>
          <a:bodyPr/>
          <a:lstStyle/>
          <a:p>
            <a:r>
              <a:rPr lang="en-US" dirty="0"/>
              <a:t>CROSS JOIN</a:t>
            </a:r>
          </a:p>
        </p:txBody>
      </p:sp>
      <p:sp>
        <p:nvSpPr>
          <p:cNvPr id="4" name="TextBox 3"/>
          <p:cNvSpPr txBox="1"/>
          <p:nvPr/>
        </p:nvSpPr>
        <p:spPr>
          <a:xfrm>
            <a:off x="6234544" y="3645725"/>
            <a:ext cx="2244438" cy="1477328"/>
          </a:xfrm>
          <a:prstGeom prst="rect">
            <a:avLst/>
          </a:prstGeom>
          <a:noFill/>
        </p:spPr>
        <p:txBody>
          <a:bodyPr wrap="square" rtlCol="0">
            <a:spAutoFit/>
          </a:bodyPr>
          <a:lstStyle/>
          <a:p>
            <a:pPr algn="ctr"/>
            <a:r>
              <a:rPr lang="en-US" dirty="0">
                <a:solidFill>
                  <a:srgbClr val="C00000"/>
                </a:solidFill>
              </a:rPr>
              <a:t>Often by Cartesian Products are by mistake, but sometimes they </a:t>
            </a:r>
            <a:br>
              <a:rPr lang="en-US" dirty="0">
                <a:solidFill>
                  <a:srgbClr val="C00000"/>
                </a:solidFill>
              </a:rPr>
            </a:br>
            <a:r>
              <a:rPr lang="en-US" dirty="0">
                <a:solidFill>
                  <a:srgbClr val="C00000"/>
                </a:solidFill>
              </a:rPr>
              <a:t>are useful.</a:t>
            </a:r>
          </a:p>
        </p:txBody>
      </p:sp>
    </p:spTree>
    <p:extLst>
      <p:ext uri="{BB962C8B-B14F-4D97-AF65-F5344CB8AC3E}">
        <p14:creationId xmlns:p14="http://schemas.microsoft.com/office/powerpoint/2010/main" val="42368543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Pre-populating a Join table</a:t>
            </a:r>
          </a:p>
          <a:p>
            <a:pPr marL="320040" lvl="1" indent="0">
              <a:buNone/>
            </a:pPr>
            <a:r>
              <a:rPr lang="en-US" b="1" dirty="0">
                <a:solidFill>
                  <a:srgbClr val="377AFF"/>
                </a:solidFill>
                <a:latin typeface="Consolas" pitchFamily="49" charset="0"/>
                <a:cs typeface="Consolas" pitchFamily="49" charset="0"/>
              </a:rPr>
              <a:t>insert</a:t>
            </a:r>
            <a:r>
              <a:rPr lang="en-US" dirty="0">
                <a:solidFill>
                  <a:srgbClr val="377AFF"/>
                </a:solidFill>
                <a:latin typeface="Consolas" pitchFamily="49" charset="0"/>
                <a:cs typeface="Consolas" pitchFamily="49" charset="0"/>
              </a:rPr>
              <a:t> </a:t>
            </a:r>
            <a:r>
              <a:rPr lang="en-US" b="1" dirty="0">
                <a:solidFill>
                  <a:srgbClr val="377AFF"/>
                </a:solidFill>
                <a:latin typeface="Consolas" pitchFamily="49" charset="0"/>
                <a:cs typeface="Consolas" pitchFamily="49" charset="0"/>
              </a:rPr>
              <a:t>into</a:t>
            </a:r>
            <a:r>
              <a:rPr lang="en-US" dirty="0">
                <a:latin typeface="Consolas" pitchFamily="49" charset="0"/>
                <a:cs typeface="Consolas" pitchFamily="49" charset="0"/>
              </a:rPr>
              <a:t> Sales (</a:t>
            </a:r>
            <a:r>
              <a:rPr lang="en-US" dirty="0" err="1">
                <a:latin typeface="Consolas" pitchFamily="49" charset="0"/>
                <a:cs typeface="Consolas" pitchFamily="49" charset="0"/>
              </a:rPr>
              <a:t>StoreID</a:t>
            </a:r>
            <a:r>
              <a:rPr lang="en-US" dirty="0">
                <a:latin typeface="Consolas" pitchFamily="49" charset="0"/>
                <a:cs typeface="Consolas" pitchFamily="49" charset="0"/>
              </a:rPr>
              <a:t>, </a:t>
            </a:r>
            <a:r>
              <a:rPr lang="en-US" dirty="0" err="1">
                <a:latin typeface="Consolas" pitchFamily="49" charset="0"/>
                <a:cs typeface="Consolas" pitchFamily="49" charset="0"/>
              </a:rPr>
              <a:t>ProductID</a:t>
            </a:r>
            <a:r>
              <a:rPr lang="en-US" dirty="0">
                <a:latin typeface="Consolas" pitchFamily="49" charset="0"/>
                <a:cs typeface="Consolas" pitchFamily="49" charset="0"/>
              </a:rPr>
              <a:t>)</a:t>
            </a:r>
            <a:br>
              <a:rPr lang="en-US" dirty="0">
                <a:latin typeface="Consolas" pitchFamily="49" charset="0"/>
                <a:cs typeface="Consolas" pitchFamily="49" charset="0"/>
              </a:rPr>
            </a:br>
            <a:r>
              <a:rPr lang="en-US" b="1" dirty="0">
                <a:solidFill>
                  <a:srgbClr val="377AFF"/>
                </a:solidFill>
                <a:latin typeface="Consolas" pitchFamily="49" charset="0"/>
                <a:cs typeface="Consolas" pitchFamily="49" charset="0"/>
              </a:rPr>
              <a:t>select</a:t>
            </a:r>
            <a:r>
              <a:rPr lang="en-US" dirty="0">
                <a:latin typeface="Consolas" pitchFamily="49" charset="0"/>
                <a:cs typeface="Consolas" pitchFamily="49" charset="0"/>
              </a:rPr>
              <a:t> </a:t>
            </a:r>
            <a:r>
              <a:rPr lang="en-US" dirty="0" err="1">
                <a:latin typeface="Consolas" pitchFamily="49" charset="0"/>
                <a:cs typeface="Consolas" pitchFamily="49" charset="0"/>
              </a:rPr>
              <a:t>StoreID</a:t>
            </a:r>
            <a:r>
              <a:rPr lang="en-US" dirty="0">
                <a:latin typeface="Consolas" pitchFamily="49" charset="0"/>
                <a:cs typeface="Consolas" pitchFamily="49" charset="0"/>
              </a:rPr>
              <a:t>, </a:t>
            </a:r>
            <a:r>
              <a:rPr lang="en-US" dirty="0" err="1">
                <a:latin typeface="Consolas" pitchFamily="49" charset="0"/>
                <a:cs typeface="Consolas" pitchFamily="49" charset="0"/>
              </a:rPr>
              <a:t>ProductID</a:t>
            </a:r>
            <a:r>
              <a:rPr lang="en-US" dirty="0">
                <a:latin typeface="Consolas" pitchFamily="49" charset="0"/>
                <a:cs typeface="Consolas" pitchFamily="49" charset="0"/>
              </a:rPr>
              <a:t> </a:t>
            </a:r>
            <a:r>
              <a:rPr lang="en-US" b="1" dirty="0">
                <a:solidFill>
                  <a:srgbClr val="377AFF"/>
                </a:solidFill>
                <a:latin typeface="Consolas" pitchFamily="49" charset="0"/>
                <a:cs typeface="Consolas" pitchFamily="49" charset="0"/>
              </a:rPr>
              <a:t>from</a:t>
            </a:r>
            <a:r>
              <a:rPr lang="en-US" dirty="0">
                <a:latin typeface="Consolas" pitchFamily="49" charset="0"/>
                <a:cs typeface="Consolas" pitchFamily="49" charset="0"/>
              </a:rPr>
              <a:t> Store </a:t>
            </a:r>
            <a:r>
              <a:rPr lang="en-US" b="1" dirty="0">
                <a:solidFill>
                  <a:srgbClr val="377AFF"/>
                </a:solidFill>
                <a:latin typeface="Consolas" pitchFamily="49" charset="0"/>
                <a:cs typeface="Consolas" pitchFamily="49" charset="0"/>
              </a:rPr>
              <a:t>cross join </a:t>
            </a:r>
            <a:r>
              <a:rPr lang="en-US" dirty="0">
                <a:latin typeface="Consolas" pitchFamily="49" charset="0"/>
                <a:cs typeface="Consolas" pitchFamily="49" charset="0"/>
              </a:rPr>
              <a:t>Product </a:t>
            </a:r>
          </a:p>
          <a:p>
            <a:endParaRPr lang="en-US" dirty="0"/>
          </a:p>
        </p:txBody>
      </p:sp>
      <p:sp>
        <p:nvSpPr>
          <p:cNvPr id="3" name="Title 2"/>
          <p:cNvSpPr>
            <a:spLocks noGrp="1"/>
          </p:cNvSpPr>
          <p:nvPr>
            <p:ph type="title"/>
          </p:nvPr>
        </p:nvSpPr>
        <p:spPr/>
        <p:txBody>
          <a:bodyPr/>
          <a:lstStyle/>
          <a:p>
            <a:r>
              <a:rPr lang="en-US" dirty="0"/>
              <a:t>Good Use of a CROSS Join</a:t>
            </a:r>
          </a:p>
        </p:txBody>
      </p:sp>
      <p:grpSp>
        <p:nvGrpSpPr>
          <p:cNvPr id="4" name="Group 3"/>
          <p:cNvGrpSpPr/>
          <p:nvPr/>
        </p:nvGrpSpPr>
        <p:grpSpPr>
          <a:xfrm>
            <a:off x="1244688" y="3003436"/>
            <a:ext cx="6640513" cy="3646729"/>
            <a:chOff x="2322490" y="2829405"/>
            <a:chExt cx="6640513" cy="3646729"/>
          </a:xfrm>
        </p:grpSpPr>
        <p:pic>
          <p:nvPicPr>
            <p:cNvPr id="385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3913"/>
            <a:stretch/>
          </p:blipFill>
          <p:spPr bwMode="auto">
            <a:xfrm>
              <a:off x="2322490" y="4409725"/>
              <a:ext cx="6640513"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6396"/>
            <a:stretch/>
          </p:blipFill>
          <p:spPr bwMode="auto">
            <a:xfrm>
              <a:off x="2322490" y="5569403"/>
              <a:ext cx="6627813" cy="906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5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28821"/>
            <a:stretch/>
          </p:blipFill>
          <p:spPr bwMode="auto">
            <a:xfrm>
              <a:off x="2322490" y="3211701"/>
              <a:ext cx="6627813" cy="70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322490" y="2829405"/>
              <a:ext cx="2418605" cy="461665"/>
            </a:xfrm>
            <a:prstGeom prst="rect">
              <a:avLst/>
            </a:prstGeom>
            <a:noFill/>
          </p:spPr>
          <p:txBody>
            <a:bodyPr wrap="square" rtlCol="0">
              <a:spAutoFit/>
            </a:bodyPr>
            <a:lstStyle/>
            <a:p>
              <a:r>
                <a:rPr lang="en-US" sz="2400" dirty="0">
                  <a:solidFill>
                    <a:srgbClr val="2A00FF"/>
                  </a:solidFill>
                </a:rPr>
                <a:t>Store Table</a:t>
              </a:r>
            </a:p>
          </p:txBody>
        </p:sp>
        <p:sp>
          <p:nvSpPr>
            <p:cNvPr id="8" name="TextBox 7"/>
            <p:cNvSpPr txBox="1"/>
            <p:nvPr/>
          </p:nvSpPr>
          <p:spPr>
            <a:xfrm>
              <a:off x="2322490" y="4015554"/>
              <a:ext cx="2418605" cy="461665"/>
            </a:xfrm>
            <a:prstGeom prst="rect">
              <a:avLst/>
            </a:prstGeom>
            <a:noFill/>
          </p:spPr>
          <p:txBody>
            <a:bodyPr wrap="square" rtlCol="0">
              <a:spAutoFit/>
            </a:bodyPr>
            <a:lstStyle/>
            <a:p>
              <a:r>
                <a:rPr lang="en-US" sz="2400" dirty="0">
                  <a:solidFill>
                    <a:srgbClr val="2A00FF"/>
                  </a:solidFill>
                </a:rPr>
                <a:t>Product Table</a:t>
              </a:r>
            </a:p>
          </p:txBody>
        </p:sp>
        <p:sp>
          <p:nvSpPr>
            <p:cNvPr id="9" name="TextBox 8"/>
            <p:cNvSpPr txBox="1"/>
            <p:nvPr/>
          </p:nvSpPr>
          <p:spPr>
            <a:xfrm>
              <a:off x="2322490" y="5175231"/>
              <a:ext cx="2418605" cy="461665"/>
            </a:xfrm>
            <a:prstGeom prst="rect">
              <a:avLst/>
            </a:prstGeom>
            <a:noFill/>
          </p:spPr>
          <p:txBody>
            <a:bodyPr wrap="square" rtlCol="0">
              <a:spAutoFit/>
            </a:bodyPr>
            <a:lstStyle/>
            <a:p>
              <a:r>
                <a:rPr lang="en-US" sz="2400" dirty="0">
                  <a:solidFill>
                    <a:srgbClr val="2A00FF"/>
                  </a:solidFill>
                </a:rPr>
                <a:t>Sales Table</a:t>
              </a:r>
            </a:p>
          </p:txBody>
        </p:sp>
      </p:grpSp>
    </p:spTree>
    <p:extLst>
      <p:ext uri="{BB962C8B-B14F-4D97-AF65-F5344CB8AC3E}">
        <p14:creationId xmlns:p14="http://schemas.microsoft.com/office/powerpoint/2010/main" val="2514123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59385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593850"/>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CROSS JOIN</a:t>
            </a:r>
          </a:p>
        </p:txBody>
      </p:sp>
      <p:graphicFrame>
        <p:nvGraphicFramePr>
          <p:cNvPr id="5" name="Object 4"/>
          <p:cNvGraphicFramePr>
            <a:graphicFrameLocks noChangeAspect="1"/>
          </p:cNvGraphicFramePr>
          <p:nvPr>
            <p:extLst/>
          </p:nvPr>
        </p:nvGraphicFramePr>
        <p:xfrm>
          <a:off x="990600" y="1837675"/>
          <a:ext cx="7313605" cy="2672538"/>
        </p:xfrm>
        <a:graphic>
          <a:graphicData uri="http://schemas.openxmlformats.org/presentationml/2006/ole">
            <mc:AlternateContent xmlns:mc="http://schemas.openxmlformats.org/markup-compatibility/2006">
              <mc:Choice xmlns:v="urn:schemas-microsoft-com:vml" Requires="v">
                <p:oleObj spid="_x0000_s148482" name="Document" r:id="rId3" imgW="7313605" imgH="2672538" progId="Word.Document.12">
                  <p:embed/>
                </p:oleObj>
              </mc:Choice>
              <mc:Fallback>
                <p:oleObj name="Document" r:id="rId3" imgW="7313605" imgH="2672538" progId="Word.Document.12">
                  <p:embed/>
                  <p:pic>
                    <p:nvPicPr>
                      <p:cNvPr id="5" name="Object 4"/>
                      <p:cNvPicPr/>
                      <p:nvPr/>
                    </p:nvPicPr>
                    <p:blipFill>
                      <a:blip r:embed="rId4"/>
                      <a:stretch>
                        <a:fillRect/>
                      </a:stretch>
                    </p:blipFill>
                    <p:spPr>
                      <a:xfrm>
                        <a:off x="990600" y="1837675"/>
                        <a:ext cx="7313605" cy="2672538"/>
                      </a:xfrm>
                      <a:prstGeom prst="rect">
                        <a:avLst/>
                      </a:prstGeom>
                    </p:spPr>
                  </p:pic>
                </p:oleObj>
              </mc:Fallback>
            </mc:AlternateContent>
          </a:graphicData>
        </a:graphic>
      </p:graphicFrame>
      <p:pic>
        <p:nvPicPr>
          <p:cNvPr id="6" name="Picture 5" descr="4-12a"/>
          <p:cNvPicPr/>
          <p:nvPr/>
        </p:nvPicPr>
        <p:blipFill>
          <a:blip r:embed="rId5"/>
          <a:srcRect/>
          <a:stretch>
            <a:fillRect/>
          </a:stretch>
        </p:blipFill>
        <p:spPr bwMode="auto">
          <a:xfrm>
            <a:off x="990600" y="4324970"/>
            <a:ext cx="7194550" cy="1322705"/>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63612" y="5719112"/>
          <a:ext cx="7248525" cy="461963"/>
        </p:xfrm>
        <a:graphic>
          <a:graphicData uri="http://schemas.openxmlformats.org/presentationml/2006/ole">
            <mc:AlternateContent xmlns:mc="http://schemas.openxmlformats.org/markup-compatibility/2006">
              <mc:Choice xmlns:v="urn:schemas-microsoft-com:vml" Requires="v">
                <p:oleObj spid="_x0000_s148483" name="Document" r:id="rId6" imgW="7247104" imgH="461241" progId="Word.Document.12">
                  <p:embed/>
                </p:oleObj>
              </mc:Choice>
              <mc:Fallback>
                <p:oleObj name="Document" r:id="rId6" imgW="7247104" imgH="461241" progId="Word.Document.12">
                  <p:embed/>
                  <p:pic>
                    <p:nvPicPr>
                      <p:cNvPr id="7" name="Object 6"/>
                      <p:cNvPicPr/>
                      <p:nvPr/>
                    </p:nvPicPr>
                    <p:blipFill>
                      <a:blip r:embed="rId7"/>
                      <a:stretch>
                        <a:fillRect/>
                      </a:stretch>
                    </p:blipFill>
                    <p:spPr>
                      <a:xfrm>
                        <a:off x="963612" y="5719112"/>
                        <a:ext cx="7248525" cy="461963"/>
                      </a:xfrm>
                      <a:prstGeom prst="rect">
                        <a:avLst/>
                      </a:prstGeom>
                    </p:spPr>
                  </p:pic>
                </p:oleObj>
              </mc:Fallback>
            </mc:AlternateContent>
          </a:graphicData>
        </a:graphic>
      </p:graphicFrame>
      <p:grpSp>
        <p:nvGrpSpPr>
          <p:cNvPr id="9" name="Group 8"/>
          <p:cNvGrpSpPr/>
          <p:nvPr/>
        </p:nvGrpSpPr>
        <p:grpSpPr>
          <a:xfrm>
            <a:off x="7881701" y="283168"/>
            <a:ext cx="1038233" cy="1116670"/>
            <a:chOff x="7936293" y="283168"/>
            <a:chExt cx="1038233" cy="1116670"/>
          </a:xfrm>
        </p:grpSpPr>
        <p:pic>
          <p:nvPicPr>
            <p:cNvPr id="1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887" y="283168"/>
              <a:ext cx="9334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936293" y="1030506"/>
              <a:ext cx="1038233" cy="369332"/>
            </a:xfrm>
            <a:prstGeom prst="rect">
              <a:avLst/>
            </a:prstGeom>
            <a:noFill/>
          </p:spPr>
          <p:txBody>
            <a:bodyPr wrap="none" rtlCol="0">
              <a:spAutoFit/>
            </a:bodyPr>
            <a:lstStyle/>
            <a:p>
              <a:pPr algn="ctr"/>
              <a:r>
                <a:rPr lang="en-US" dirty="0">
                  <a:solidFill>
                    <a:schemeClr val="bg1"/>
                  </a:solidFill>
                </a:rPr>
                <a:t>140-141</a:t>
              </a:r>
            </a:p>
          </p:txBody>
        </p:sp>
      </p:grpSp>
    </p:spTree>
    <p:extLst>
      <p:ext uri="{BB962C8B-B14F-4D97-AF65-F5344CB8AC3E}">
        <p14:creationId xmlns:p14="http://schemas.microsoft.com/office/powerpoint/2010/main" val="1011814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94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29475"/>
            <a:ext cx="3352800" cy="274320"/>
          </a:xfrm>
        </p:spPr>
        <p:txBody>
          <a:bodyPr/>
          <a:lstStyle/>
          <a:p>
            <a:r>
              <a:rPr lang="en-US"/>
              <a:t>© 2012, Mike Murach &amp; Associates, Inc.</a:t>
            </a:r>
          </a:p>
        </p:txBody>
      </p:sp>
      <p:sp>
        <p:nvSpPr>
          <p:cNvPr id="8" name="Title 7"/>
          <p:cNvSpPr>
            <a:spLocks noGrp="1"/>
          </p:cNvSpPr>
          <p:nvPr>
            <p:ph type="title"/>
          </p:nvPr>
        </p:nvSpPr>
        <p:spPr>
          <a:xfrm>
            <a:off x="381000" y="355847"/>
            <a:ext cx="7494127" cy="1054394"/>
          </a:xfrm>
        </p:spPr>
        <p:txBody>
          <a:bodyPr/>
          <a:lstStyle/>
          <a:p>
            <a:r>
              <a:rPr lang="en-US" dirty="0"/>
              <a:t>Without a JOIN clause or</a:t>
            </a:r>
            <a:br>
              <a:rPr lang="en-US" dirty="0"/>
            </a:br>
            <a:r>
              <a:rPr lang="en-US" dirty="0"/>
              <a:t>a join statement in where clause…</a:t>
            </a:r>
          </a:p>
        </p:txBody>
      </p:sp>
      <p:graphicFrame>
        <p:nvGraphicFramePr>
          <p:cNvPr id="5" name="Object 4"/>
          <p:cNvGraphicFramePr>
            <a:graphicFrameLocks noChangeAspect="1"/>
          </p:cNvGraphicFramePr>
          <p:nvPr>
            <p:extLst/>
          </p:nvPr>
        </p:nvGraphicFramePr>
        <p:xfrm>
          <a:off x="990600" y="1873300"/>
          <a:ext cx="7313605" cy="2824967"/>
        </p:xfrm>
        <a:graphic>
          <a:graphicData uri="http://schemas.openxmlformats.org/presentationml/2006/ole">
            <mc:AlternateContent xmlns:mc="http://schemas.openxmlformats.org/markup-compatibility/2006">
              <mc:Choice xmlns:v="urn:schemas-microsoft-com:vml" Requires="v">
                <p:oleObj spid="_x0000_s149506" name="Document" r:id="rId3" imgW="7313605" imgH="2824967" progId="Word.Document.12">
                  <p:embed/>
                </p:oleObj>
              </mc:Choice>
              <mc:Fallback>
                <p:oleObj name="Document" r:id="rId3" imgW="7313605" imgH="2824967" progId="Word.Document.12">
                  <p:embed/>
                  <p:pic>
                    <p:nvPicPr>
                      <p:cNvPr id="5" name="Object 4"/>
                      <p:cNvPicPr/>
                      <p:nvPr/>
                    </p:nvPicPr>
                    <p:blipFill>
                      <a:blip r:embed="rId4"/>
                      <a:stretch>
                        <a:fillRect/>
                      </a:stretch>
                    </p:blipFill>
                    <p:spPr>
                      <a:xfrm>
                        <a:off x="990600" y="1873300"/>
                        <a:ext cx="7313605" cy="2824967"/>
                      </a:xfrm>
                      <a:prstGeom prst="rect">
                        <a:avLst/>
                      </a:prstGeom>
                    </p:spPr>
                  </p:pic>
                </p:oleObj>
              </mc:Fallback>
            </mc:AlternateContent>
          </a:graphicData>
        </a:graphic>
      </p:graphicFrame>
      <p:pic>
        <p:nvPicPr>
          <p:cNvPr id="6" name="Picture 5" descr="4-12b"/>
          <p:cNvPicPr/>
          <p:nvPr/>
        </p:nvPicPr>
        <p:blipFill>
          <a:blip r:embed="rId5"/>
          <a:srcRect/>
          <a:stretch>
            <a:fillRect/>
          </a:stretch>
        </p:blipFill>
        <p:spPr bwMode="auto">
          <a:xfrm>
            <a:off x="990600" y="4362500"/>
            <a:ext cx="7182485" cy="13208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78023" y="5722040"/>
          <a:ext cx="7313605" cy="418460"/>
        </p:xfrm>
        <a:graphic>
          <a:graphicData uri="http://schemas.openxmlformats.org/presentationml/2006/ole">
            <mc:AlternateContent xmlns:mc="http://schemas.openxmlformats.org/markup-compatibility/2006">
              <mc:Choice xmlns:v="urn:schemas-microsoft-com:vml" Requires="v">
                <p:oleObj spid="_x0000_s149507" name="Document" r:id="rId6" imgW="7313605" imgH="418460" progId="Word.Document.12">
                  <p:embed/>
                </p:oleObj>
              </mc:Choice>
              <mc:Fallback>
                <p:oleObj name="Document" r:id="rId6" imgW="7313605" imgH="418460" progId="Word.Document.12">
                  <p:embed/>
                  <p:pic>
                    <p:nvPicPr>
                      <p:cNvPr id="7" name="Object 6"/>
                      <p:cNvPicPr/>
                      <p:nvPr/>
                    </p:nvPicPr>
                    <p:blipFill>
                      <a:blip r:embed="rId7"/>
                      <a:stretch>
                        <a:fillRect/>
                      </a:stretch>
                    </p:blipFill>
                    <p:spPr>
                      <a:xfrm>
                        <a:off x="978023" y="5722040"/>
                        <a:ext cx="7313605" cy="418460"/>
                      </a:xfrm>
                      <a:prstGeom prst="rect">
                        <a:avLst/>
                      </a:prstGeom>
                    </p:spPr>
                  </p:pic>
                </p:oleObj>
              </mc:Fallback>
            </mc:AlternateContent>
          </a:graphicData>
        </a:graphic>
      </p:graphicFrame>
    </p:spTree>
    <p:extLst>
      <p:ext uri="{BB962C8B-B14F-4D97-AF65-F5344CB8AC3E}">
        <p14:creationId xmlns:p14="http://schemas.microsoft.com/office/powerpoint/2010/main" val="31712249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4548" y="1719072"/>
            <a:ext cx="4444409" cy="4407408"/>
          </a:xfrm>
        </p:spPr>
        <p:txBody>
          <a:bodyPr/>
          <a:lstStyle/>
          <a:p>
            <a:r>
              <a:rPr lang="en-US" sz="2000" dirty="0"/>
              <a:t>There are 31 students, but we only have complete grades for event 3.</a:t>
            </a:r>
          </a:p>
          <a:p>
            <a:r>
              <a:rPr lang="en-US" sz="2000" dirty="0"/>
              <a:t>How would we get all student grades (including NULLs) for event 6?</a:t>
            </a:r>
          </a:p>
        </p:txBody>
      </p:sp>
      <p:sp>
        <p:nvSpPr>
          <p:cNvPr id="5" name="Content Placeholder 4"/>
          <p:cNvSpPr>
            <a:spLocks noGrp="1"/>
          </p:cNvSpPr>
          <p:nvPr>
            <p:ph sz="half" idx="2"/>
          </p:nvPr>
        </p:nvSpPr>
        <p:spPr>
          <a:xfrm>
            <a:off x="4859078" y="1719072"/>
            <a:ext cx="3827721" cy="4407408"/>
          </a:xfrm>
        </p:spPr>
        <p:txBody>
          <a:bodyPr>
            <a:normAutofit/>
          </a:bodyPr>
          <a:lstStyle/>
          <a:p>
            <a:r>
              <a:rPr lang="en-US" sz="2000" dirty="0"/>
              <a:t>Can we take the student table and LEFT JOIN it with the </a:t>
            </a:r>
            <a:r>
              <a:rPr lang="en-US" sz="2000" dirty="0" err="1"/>
              <a:t>grade_event</a:t>
            </a:r>
            <a:r>
              <a:rPr lang="en-US" sz="2000" dirty="0"/>
              <a:t> table?</a:t>
            </a:r>
            <a:br>
              <a:rPr lang="en-US" sz="2000" dirty="0"/>
            </a:br>
            <a:endParaRPr lang="en-US" sz="2000" dirty="0"/>
          </a:p>
        </p:txBody>
      </p:sp>
      <p:sp>
        <p:nvSpPr>
          <p:cNvPr id="2" name="Title 1"/>
          <p:cNvSpPr>
            <a:spLocks noGrp="1"/>
          </p:cNvSpPr>
          <p:nvPr>
            <p:ph type="title"/>
          </p:nvPr>
        </p:nvSpPr>
        <p:spPr/>
        <p:txBody>
          <a:bodyPr/>
          <a:lstStyle/>
          <a:p>
            <a:r>
              <a:rPr lang="en-US" dirty="0"/>
              <a:t>Let's Consider the </a:t>
            </a:r>
            <a:br>
              <a:rPr lang="en-US" dirty="0"/>
            </a:br>
            <a:r>
              <a:rPr lang="en-US" dirty="0"/>
              <a:t>Student Grade Problem  </a:t>
            </a:r>
            <a:r>
              <a:rPr lang="en-US" sz="2400" dirty="0"/>
              <a:t>(1)</a:t>
            </a:r>
          </a:p>
        </p:txBody>
      </p:sp>
      <p:pic>
        <p:nvPicPr>
          <p:cNvPr id="382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49" y="3444949"/>
            <a:ext cx="4101001" cy="2057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40253" y="5619088"/>
            <a:ext cx="4005297" cy="954107"/>
          </a:xfrm>
          <a:prstGeom prst="rect">
            <a:avLst/>
          </a:prstGeom>
        </p:spPr>
        <p:txBody>
          <a:bodyPr wrap="square">
            <a:spAutoFit/>
          </a:bodyPr>
          <a:lstStyle/>
          <a:p>
            <a:r>
              <a:rPr lang="en-US" sz="1400" dirty="0">
                <a:latin typeface="Consolas" pitchFamily="49" charset="0"/>
                <a:cs typeface="Consolas" pitchFamily="49" charset="0"/>
              </a:rPr>
              <a:t>SELECT </a:t>
            </a:r>
            <a:r>
              <a:rPr lang="en-US" sz="1400" dirty="0" err="1">
                <a:latin typeface="Consolas" pitchFamily="49" charset="0"/>
                <a:cs typeface="Consolas" pitchFamily="49" charset="0"/>
              </a:rPr>
              <a:t>event_id</a:t>
            </a:r>
            <a:r>
              <a:rPr lang="en-US" sz="1400" dirty="0">
                <a:latin typeface="Consolas" pitchFamily="49" charset="0"/>
                <a:cs typeface="Consolas" pitchFamily="49" charset="0"/>
              </a:rPr>
              <a:t>, date, category, </a:t>
            </a:r>
            <a:br>
              <a:rPr lang="en-US" sz="1400" dirty="0">
                <a:latin typeface="Consolas" pitchFamily="49" charset="0"/>
                <a:cs typeface="Consolas" pitchFamily="49" charset="0"/>
              </a:rPr>
            </a:br>
            <a:r>
              <a:rPr lang="en-US" sz="1400" dirty="0">
                <a:latin typeface="Consolas" pitchFamily="49" charset="0"/>
                <a:cs typeface="Consolas" pitchFamily="49" charset="0"/>
              </a:rPr>
              <a:t>       count(*) as 'Number of Grades'</a:t>
            </a:r>
          </a:p>
          <a:p>
            <a:r>
              <a:rPr lang="en-US" sz="1400" dirty="0">
                <a:latin typeface="Consolas" pitchFamily="49" charset="0"/>
                <a:cs typeface="Consolas" pitchFamily="49" charset="0"/>
              </a:rPr>
              <a:t>FROM   score NATURAL JOIN </a:t>
            </a:r>
            <a:r>
              <a:rPr lang="en-US" sz="1400" dirty="0" err="1">
                <a:latin typeface="Consolas" pitchFamily="49" charset="0"/>
                <a:cs typeface="Consolas" pitchFamily="49" charset="0"/>
              </a:rPr>
              <a:t>grade_event</a:t>
            </a: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a:latin typeface="Consolas" pitchFamily="49" charset="0"/>
                <a:cs typeface="Consolas" pitchFamily="49" charset="0"/>
              </a:rPr>
              <a:t>GROUP BY </a:t>
            </a:r>
            <a:r>
              <a:rPr lang="en-US" sz="1400" dirty="0" err="1">
                <a:latin typeface="Consolas" pitchFamily="49" charset="0"/>
                <a:cs typeface="Consolas" pitchFamily="49" charset="0"/>
              </a:rPr>
              <a:t>event_id</a:t>
            </a:r>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30981918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4549" y="1719072"/>
            <a:ext cx="4508204" cy="4407408"/>
          </a:xfrm>
        </p:spPr>
        <p:txBody>
          <a:bodyPr>
            <a:normAutofit lnSpcReduction="10000"/>
          </a:bodyPr>
          <a:lstStyle/>
          <a:p>
            <a:r>
              <a:rPr lang="en-US" sz="2000" dirty="0"/>
              <a:t>There are 31 students, but we only have complete grades for event 3.</a:t>
            </a:r>
          </a:p>
          <a:p>
            <a:r>
              <a:rPr lang="en-US" sz="2000" dirty="0"/>
              <a:t>How would we get all student grades (including NULLs) for event 6?</a:t>
            </a:r>
          </a:p>
        </p:txBody>
      </p:sp>
      <p:sp>
        <p:nvSpPr>
          <p:cNvPr id="5" name="Content Placeholder 4"/>
          <p:cNvSpPr>
            <a:spLocks noGrp="1"/>
          </p:cNvSpPr>
          <p:nvPr>
            <p:ph sz="half" idx="2"/>
          </p:nvPr>
        </p:nvSpPr>
        <p:spPr>
          <a:xfrm>
            <a:off x="4850227" y="1719072"/>
            <a:ext cx="4038600" cy="4407408"/>
          </a:xfrm>
        </p:spPr>
        <p:txBody>
          <a:bodyPr>
            <a:normAutofit lnSpcReduction="10000"/>
          </a:bodyPr>
          <a:lstStyle/>
          <a:p>
            <a:r>
              <a:rPr lang="en-US" sz="2000" dirty="0"/>
              <a:t>Can we take the student table and LEFT JOIN it with the </a:t>
            </a:r>
            <a:r>
              <a:rPr lang="en-US" sz="2000" dirty="0" err="1"/>
              <a:t>grade_event</a:t>
            </a:r>
            <a:r>
              <a:rPr lang="en-US" sz="2000" dirty="0"/>
              <a:t> table?</a:t>
            </a:r>
            <a:br>
              <a:rPr lang="en-US" sz="2000" dirty="0"/>
            </a:br>
            <a:endParaRPr lang="en-US" sz="2000" dirty="0"/>
          </a:p>
          <a:p>
            <a:pPr marL="288925" indent="0">
              <a:buNone/>
            </a:pPr>
            <a:r>
              <a:rPr lang="en-US" sz="2000" dirty="0">
                <a:solidFill>
                  <a:srgbClr val="C00000"/>
                </a:solidFill>
              </a:rPr>
              <a:t>No.  This technique would force all rows of student to be retrieved even if a student id could not be matched in the </a:t>
            </a:r>
            <a:r>
              <a:rPr lang="en-US" sz="2000" dirty="0" err="1">
                <a:solidFill>
                  <a:srgbClr val="C00000"/>
                </a:solidFill>
              </a:rPr>
              <a:t>grade_event</a:t>
            </a:r>
            <a:r>
              <a:rPr lang="en-US" sz="2000" dirty="0">
                <a:solidFill>
                  <a:srgbClr val="C00000"/>
                </a:solidFill>
              </a:rPr>
              <a:t> table.</a:t>
            </a:r>
            <a:br>
              <a:rPr lang="en-US" sz="2000" dirty="0">
                <a:solidFill>
                  <a:srgbClr val="C00000"/>
                </a:solidFill>
              </a:rPr>
            </a:br>
            <a:r>
              <a:rPr lang="en-US" sz="2000" dirty="0">
                <a:solidFill>
                  <a:srgbClr val="C00000"/>
                </a:solidFill>
              </a:rPr>
              <a:t/>
            </a:r>
            <a:br>
              <a:rPr lang="en-US" sz="2000" dirty="0">
                <a:solidFill>
                  <a:srgbClr val="C00000"/>
                </a:solidFill>
              </a:rPr>
            </a:br>
            <a:r>
              <a:rPr lang="en-US" sz="2000" dirty="0">
                <a:solidFill>
                  <a:srgbClr val="C00000"/>
                </a:solidFill>
              </a:rPr>
              <a:t>Since every student has taken at least one test or quiz, a LEFT JOIN would return the same results as an INNER JOIN.</a:t>
            </a:r>
          </a:p>
        </p:txBody>
      </p:sp>
      <p:sp>
        <p:nvSpPr>
          <p:cNvPr id="2" name="Title 1"/>
          <p:cNvSpPr>
            <a:spLocks noGrp="1"/>
          </p:cNvSpPr>
          <p:nvPr>
            <p:ph type="title"/>
          </p:nvPr>
        </p:nvSpPr>
        <p:spPr/>
        <p:txBody>
          <a:bodyPr/>
          <a:lstStyle/>
          <a:p>
            <a:r>
              <a:rPr lang="en-US" dirty="0"/>
              <a:t>Let's Consider the </a:t>
            </a:r>
            <a:br>
              <a:rPr lang="en-US" dirty="0"/>
            </a:br>
            <a:r>
              <a:rPr lang="en-US" dirty="0"/>
              <a:t>Student Grade Problem  </a:t>
            </a:r>
            <a:r>
              <a:rPr lang="en-US" sz="2400" dirty="0"/>
              <a:t>(1)</a:t>
            </a:r>
          </a:p>
        </p:txBody>
      </p:sp>
      <p:pic>
        <p:nvPicPr>
          <p:cNvPr id="382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49" y="3444949"/>
            <a:ext cx="4101001" cy="2057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40253" y="5619088"/>
            <a:ext cx="4005297" cy="954107"/>
          </a:xfrm>
          <a:prstGeom prst="rect">
            <a:avLst/>
          </a:prstGeom>
        </p:spPr>
        <p:txBody>
          <a:bodyPr wrap="square">
            <a:spAutoFit/>
          </a:bodyPr>
          <a:lstStyle/>
          <a:p>
            <a:r>
              <a:rPr lang="en-US" sz="1400" dirty="0">
                <a:latin typeface="Consolas" pitchFamily="49" charset="0"/>
                <a:cs typeface="Consolas" pitchFamily="49" charset="0"/>
              </a:rPr>
              <a:t>SELECT </a:t>
            </a:r>
            <a:r>
              <a:rPr lang="en-US" sz="1400" dirty="0" err="1">
                <a:latin typeface="Consolas" pitchFamily="49" charset="0"/>
                <a:cs typeface="Consolas" pitchFamily="49" charset="0"/>
              </a:rPr>
              <a:t>event_id</a:t>
            </a:r>
            <a:r>
              <a:rPr lang="en-US" sz="1400" dirty="0">
                <a:latin typeface="Consolas" pitchFamily="49" charset="0"/>
                <a:cs typeface="Consolas" pitchFamily="49" charset="0"/>
              </a:rPr>
              <a:t>, date, category, </a:t>
            </a:r>
            <a:br>
              <a:rPr lang="en-US" sz="1400" dirty="0">
                <a:latin typeface="Consolas" pitchFamily="49" charset="0"/>
                <a:cs typeface="Consolas" pitchFamily="49" charset="0"/>
              </a:rPr>
            </a:br>
            <a:r>
              <a:rPr lang="en-US" sz="1400" dirty="0">
                <a:latin typeface="Consolas" pitchFamily="49" charset="0"/>
                <a:cs typeface="Consolas" pitchFamily="49" charset="0"/>
              </a:rPr>
              <a:t>       count(*) as 'Number of Grades'</a:t>
            </a:r>
          </a:p>
          <a:p>
            <a:r>
              <a:rPr lang="en-US" sz="1400" dirty="0">
                <a:latin typeface="Consolas" pitchFamily="49" charset="0"/>
                <a:cs typeface="Consolas" pitchFamily="49" charset="0"/>
              </a:rPr>
              <a:t>FROM   score NATURAL JOIN </a:t>
            </a:r>
            <a:r>
              <a:rPr lang="en-US" sz="1400" dirty="0" err="1">
                <a:latin typeface="Consolas" pitchFamily="49" charset="0"/>
                <a:cs typeface="Consolas" pitchFamily="49" charset="0"/>
              </a:rPr>
              <a:t>grade_event</a:t>
            </a:r>
            <a:r>
              <a:rPr lang="en-US" sz="1400" dirty="0">
                <a:latin typeface="Consolas" pitchFamily="49" charset="0"/>
                <a:cs typeface="Consolas" pitchFamily="49" charset="0"/>
              </a:rPr>
              <a:t/>
            </a:r>
            <a:br>
              <a:rPr lang="en-US" sz="1400" dirty="0">
                <a:latin typeface="Consolas" pitchFamily="49" charset="0"/>
                <a:cs typeface="Consolas" pitchFamily="49" charset="0"/>
              </a:rPr>
            </a:br>
            <a:r>
              <a:rPr lang="en-US" sz="1400" dirty="0">
                <a:latin typeface="Consolas" pitchFamily="49" charset="0"/>
                <a:cs typeface="Consolas" pitchFamily="49" charset="0"/>
              </a:rPr>
              <a:t>GROUP BY </a:t>
            </a:r>
            <a:r>
              <a:rPr lang="en-US" sz="1400" dirty="0" err="1">
                <a:latin typeface="Consolas" pitchFamily="49" charset="0"/>
                <a:cs typeface="Consolas" pitchFamily="49" charset="0"/>
              </a:rPr>
              <a:t>event_id</a:t>
            </a:r>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5813722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680098" y="4412511"/>
            <a:ext cx="2007781" cy="2075475"/>
          </a:xfrm>
        </p:spPr>
        <p:txBody>
          <a:bodyPr>
            <a:normAutofit fontScale="92500"/>
          </a:bodyPr>
          <a:lstStyle/>
          <a:p>
            <a:r>
              <a:rPr lang="en-US" sz="1800" dirty="0"/>
              <a:t>What if we had a table that looked like this?</a:t>
            </a:r>
          </a:p>
          <a:p>
            <a:r>
              <a:rPr lang="en-US" sz="1800" dirty="0"/>
              <a:t>We could use OUTER JOIN to force this row to match.</a:t>
            </a:r>
          </a:p>
          <a:p>
            <a:endParaRPr lang="en-US" sz="1800" dirty="0"/>
          </a:p>
        </p:txBody>
      </p:sp>
      <p:sp>
        <p:nvSpPr>
          <p:cNvPr id="14" name="Content Placeholder 6"/>
          <p:cNvSpPr>
            <a:spLocks noGrp="1"/>
          </p:cNvSpPr>
          <p:nvPr>
            <p:ph sz="half" idx="2"/>
          </p:nvPr>
        </p:nvSpPr>
        <p:spPr>
          <a:xfrm>
            <a:off x="5275153" y="3819747"/>
            <a:ext cx="3549428" cy="380114"/>
          </a:xfrm>
          <a:solidFill>
            <a:srgbClr val="F8F8F8"/>
          </a:solidFill>
        </p:spPr>
        <p:txBody>
          <a:bodyPr>
            <a:normAutofit lnSpcReduction="10000"/>
          </a:bodyPr>
          <a:lstStyle/>
          <a:p>
            <a:pPr marL="45720" indent="0">
              <a:buNone/>
            </a:pPr>
            <a:r>
              <a:rPr lang="en-US" sz="2000" dirty="0"/>
              <a:t>etc…</a:t>
            </a:r>
          </a:p>
          <a:p>
            <a:pPr marL="45720" indent="0">
              <a:buNone/>
            </a:pPr>
            <a:endParaRPr lang="en-US" sz="2000" dirty="0"/>
          </a:p>
        </p:txBody>
      </p:sp>
      <p:sp>
        <p:nvSpPr>
          <p:cNvPr id="2" name="Title 1"/>
          <p:cNvSpPr>
            <a:spLocks noGrp="1"/>
          </p:cNvSpPr>
          <p:nvPr>
            <p:ph type="title"/>
          </p:nvPr>
        </p:nvSpPr>
        <p:spPr/>
        <p:txBody>
          <a:bodyPr/>
          <a:lstStyle/>
          <a:p>
            <a:r>
              <a:rPr lang="en-US" dirty="0"/>
              <a:t>Let's Consider the </a:t>
            </a:r>
            <a:br>
              <a:rPr lang="en-US" dirty="0"/>
            </a:br>
            <a:r>
              <a:rPr lang="en-US" dirty="0"/>
              <a:t>Student Grade Problem  </a:t>
            </a:r>
            <a:r>
              <a:rPr lang="en-US" sz="2400" dirty="0"/>
              <a:t>(2)</a:t>
            </a:r>
          </a:p>
        </p:txBody>
      </p:sp>
      <p:graphicFrame>
        <p:nvGraphicFramePr>
          <p:cNvPr id="9" name="Content Placeholder 5"/>
          <p:cNvGraphicFramePr>
            <a:graphicFrameLocks/>
          </p:cNvGraphicFramePr>
          <p:nvPr>
            <p:extLst/>
          </p:nvPr>
        </p:nvGraphicFramePr>
        <p:xfrm>
          <a:off x="198853" y="1722249"/>
          <a:ext cx="2108413" cy="4809181"/>
        </p:xfrm>
        <a:graphic>
          <a:graphicData uri="http://schemas.openxmlformats.org/drawingml/2006/table">
            <a:tbl>
              <a:tblPr/>
              <a:tblGrid>
                <a:gridCol w="1172748">
                  <a:extLst>
                    <a:ext uri="{9D8B030D-6E8A-4147-A177-3AD203B41FA5}">
                      <a16:colId xmlns:a16="http://schemas.microsoft.com/office/drawing/2014/main" val="20000"/>
                    </a:ext>
                  </a:extLst>
                </a:gridCol>
                <a:gridCol w="935665">
                  <a:extLst>
                    <a:ext uri="{9D8B030D-6E8A-4147-A177-3AD203B41FA5}">
                      <a16:colId xmlns:a16="http://schemas.microsoft.com/office/drawing/2014/main" val="20001"/>
                    </a:ext>
                  </a:extLst>
                </a:gridCol>
              </a:tblGrid>
              <a:tr h="282893">
                <a:tc>
                  <a:txBody>
                    <a:bodyPr/>
                    <a:lstStyle/>
                    <a:p>
                      <a:pPr algn="ctr" fontAlgn="b"/>
                      <a:r>
                        <a:rPr lang="en-US" sz="1800" b="1" i="0" u="none" strike="noStrike" dirty="0" err="1">
                          <a:solidFill>
                            <a:schemeClr val="bg1"/>
                          </a:solidFill>
                          <a:effectLst/>
                          <a:latin typeface="Calibri"/>
                        </a:rPr>
                        <a:t>student_id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b"/>
                      <a:r>
                        <a:rPr lang="en-US" sz="1800" b="1" i="0" u="none" strike="noStrike" dirty="0">
                          <a:solidFill>
                            <a:schemeClr val="bg1"/>
                          </a:solidFill>
                          <a:effectLst/>
                          <a:latin typeface="Calibri"/>
                        </a:rPr>
                        <a:t>name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82893">
                <a:tc>
                  <a:txBody>
                    <a:bodyPr/>
                    <a:lstStyle/>
                    <a:p>
                      <a:pPr algn="ctr" fontAlgn="b"/>
                      <a:r>
                        <a:rPr lang="en-US" sz="1800" b="0" i="0" u="none" strike="noStrike" dirty="0">
                          <a:solidFill>
                            <a:srgbClr val="000000"/>
                          </a:solidFill>
                          <a:effectLst/>
                          <a:latin typeface="Calibri"/>
                        </a:rPr>
                        <a:t>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F6B3"/>
                    </a:solidFill>
                  </a:tcPr>
                </a:tc>
                <a:tc>
                  <a:txBody>
                    <a:bodyPr/>
                    <a:lstStyle/>
                    <a:p>
                      <a:pPr algn="l" fontAlgn="b"/>
                      <a:r>
                        <a:rPr lang="en-US" sz="1800" b="0" i="0" u="none" strike="noStrike" dirty="0">
                          <a:solidFill>
                            <a:srgbClr val="000000"/>
                          </a:solidFill>
                          <a:effectLst/>
                          <a:latin typeface="Calibri"/>
                        </a:rPr>
                        <a:t>Megan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F6B3"/>
                    </a:solidFill>
                  </a:tcPr>
                </a:tc>
                <a:extLst>
                  <a:ext uri="{0D108BD9-81ED-4DB2-BD59-A6C34878D82A}">
                    <a16:rowId xmlns:a16="http://schemas.microsoft.com/office/drawing/2014/main" val="10001"/>
                  </a:ext>
                </a:extLst>
              </a:tr>
              <a:tr h="282893">
                <a:tc>
                  <a:txBody>
                    <a:bodyPr/>
                    <a:lstStyle/>
                    <a:p>
                      <a:pPr algn="ctr" fontAlgn="b"/>
                      <a:r>
                        <a:rPr lang="en-US" sz="1800" b="0" i="0" u="none" strike="noStrike" dirty="0">
                          <a:solidFill>
                            <a:srgbClr val="000000"/>
                          </a:solidFill>
                          <a:effectLst/>
                          <a:latin typeface="Calibri"/>
                        </a:rPr>
                        <a:t>2</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Joseph</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r h="282893">
                <a:tc>
                  <a:txBody>
                    <a:bodyPr/>
                    <a:lstStyle/>
                    <a:p>
                      <a:pPr algn="ctr" fontAlgn="b"/>
                      <a:r>
                        <a:rPr lang="en-US" sz="1800" b="0" i="0" u="none" strike="noStrike" dirty="0">
                          <a:solidFill>
                            <a:srgbClr val="000000"/>
                          </a:solidFill>
                          <a:effectLst/>
                          <a:latin typeface="Calibri"/>
                        </a:rPr>
                        <a:t>3</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Kyle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3"/>
                  </a:ext>
                </a:extLst>
              </a:tr>
              <a:tr h="282893">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Katie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4"/>
                  </a:ext>
                </a:extLst>
              </a:tr>
              <a:tr h="282893">
                <a:tc>
                  <a:txBody>
                    <a:bodyPr/>
                    <a:lstStyle/>
                    <a:p>
                      <a:pPr algn="ctr" fontAlgn="b"/>
                      <a:r>
                        <a:rPr lang="en-US" sz="1800" b="0" i="0" u="none" strike="noStrike" dirty="0">
                          <a:solidFill>
                            <a:srgbClr val="000000"/>
                          </a:solidFill>
                          <a:effectLst/>
                          <a:latin typeface="Calibri"/>
                        </a:rPr>
                        <a:t>5</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Abby</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5"/>
                  </a:ext>
                </a:extLst>
              </a:tr>
              <a:tr h="282893">
                <a:tc>
                  <a:txBody>
                    <a:bodyPr/>
                    <a:lstStyle/>
                    <a:p>
                      <a:pPr algn="ctr" fontAlgn="b"/>
                      <a:r>
                        <a:rPr lang="en-US" sz="1800" b="0" i="0" u="none" strike="noStrike" dirty="0">
                          <a:solidFill>
                            <a:srgbClr val="000000"/>
                          </a:solidFill>
                          <a:effectLst/>
                          <a:latin typeface="Calibri"/>
                        </a:rPr>
                        <a:t>6</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Nathan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6"/>
                  </a:ext>
                </a:extLst>
              </a:tr>
              <a:tr h="282893">
                <a:tc>
                  <a:txBody>
                    <a:bodyPr/>
                    <a:lstStyle/>
                    <a:p>
                      <a:pPr algn="ctr" fontAlgn="b"/>
                      <a:r>
                        <a:rPr lang="en-US" sz="1800" b="0" i="0" u="none" strike="noStrike" dirty="0">
                          <a:solidFill>
                            <a:srgbClr val="000000"/>
                          </a:solidFill>
                          <a:effectLst/>
                          <a:latin typeface="Calibri"/>
                        </a:rPr>
                        <a:t>7</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err="1">
                          <a:solidFill>
                            <a:srgbClr val="000000"/>
                          </a:solidFill>
                          <a:effectLst/>
                          <a:latin typeface="Calibri"/>
                        </a:rPr>
                        <a:t>Liesl</a:t>
                      </a:r>
                      <a:endParaRPr lang="en-US" sz="1800" b="0" i="0" u="none" strike="noStrike" dirty="0">
                        <a:solidFill>
                          <a:srgbClr val="000000"/>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7"/>
                  </a:ext>
                </a:extLst>
              </a:tr>
              <a:tr h="282893">
                <a:tc>
                  <a:txBody>
                    <a:bodyPr/>
                    <a:lstStyle/>
                    <a:p>
                      <a:pPr algn="ctr" fontAlgn="b"/>
                      <a:r>
                        <a:rPr lang="en-US" sz="1800" b="0" i="0" u="none" strike="noStrike" dirty="0">
                          <a:solidFill>
                            <a:srgbClr val="000000"/>
                          </a:solidFill>
                          <a:effectLst/>
                          <a:latin typeface="Calibri"/>
                        </a:rPr>
                        <a:t>8</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Ian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8"/>
                  </a:ext>
                </a:extLst>
              </a:tr>
              <a:tr h="282893">
                <a:tc>
                  <a:txBody>
                    <a:bodyPr/>
                    <a:lstStyle/>
                    <a:p>
                      <a:pPr algn="ctr" fontAlgn="b"/>
                      <a:r>
                        <a:rPr lang="en-US" sz="1800" b="0" i="0" u="none" strike="noStrike">
                          <a:solidFill>
                            <a:srgbClr val="000000"/>
                          </a:solidFill>
                          <a:effectLst/>
                          <a:latin typeface="Calibri"/>
                        </a:rPr>
                        <a:t>9</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Colin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9"/>
                  </a:ext>
                </a:extLst>
              </a:tr>
              <a:tr h="282893">
                <a:tc>
                  <a:txBody>
                    <a:bodyPr/>
                    <a:lstStyle/>
                    <a:p>
                      <a:pPr algn="ctr" fontAlgn="b"/>
                      <a:r>
                        <a:rPr lang="en-US" sz="1800" b="0" i="0" u="none" strike="noStrike" dirty="0">
                          <a:solidFill>
                            <a:srgbClr val="000000"/>
                          </a:solidFill>
                          <a:effectLst/>
                          <a:latin typeface="Calibri"/>
                        </a:rPr>
                        <a:t>10</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Peter</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0"/>
                  </a:ext>
                </a:extLst>
              </a:tr>
              <a:tr h="282893">
                <a:tc>
                  <a:txBody>
                    <a:bodyPr/>
                    <a:lstStyle/>
                    <a:p>
                      <a:pPr algn="ctr" fontAlgn="b"/>
                      <a:r>
                        <a:rPr lang="en-US" sz="1800" b="0" i="0" u="none" strike="noStrike" dirty="0">
                          <a:solidFill>
                            <a:srgbClr val="000000"/>
                          </a:solidFill>
                          <a:effectLst/>
                          <a:latin typeface="Calibri"/>
                        </a:rPr>
                        <a:t>11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Michael</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1"/>
                  </a:ext>
                </a:extLst>
              </a:tr>
              <a:tr h="282893">
                <a:tc>
                  <a:txBody>
                    <a:bodyPr/>
                    <a:lstStyle/>
                    <a:p>
                      <a:pPr algn="ctr" fontAlgn="b"/>
                      <a:r>
                        <a:rPr lang="en-US" sz="1800" b="0" i="0" u="none" strike="noStrike">
                          <a:solidFill>
                            <a:srgbClr val="000000"/>
                          </a:solidFill>
                          <a:effectLst/>
                          <a:latin typeface="Calibri"/>
                        </a:rPr>
                        <a:t>12</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Thomas</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2"/>
                  </a:ext>
                </a:extLst>
              </a:tr>
              <a:tr h="282893">
                <a:tc>
                  <a:txBody>
                    <a:bodyPr/>
                    <a:lstStyle/>
                    <a:p>
                      <a:pPr algn="ctr" fontAlgn="b"/>
                      <a:r>
                        <a:rPr lang="en-US" sz="1800" b="0" i="0" u="none" strike="noStrike" dirty="0">
                          <a:solidFill>
                            <a:srgbClr val="000000"/>
                          </a:solidFill>
                          <a:effectLst/>
                          <a:latin typeface="Calibri"/>
                        </a:rPr>
                        <a:t>13</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err="1">
                          <a:solidFill>
                            <a:srgbClr val="000000"/>
                          </a:solidFill>
                          <a:effectLst/>
                          <a:latin typeface="Calibri"/>
                        </a:rPr>
                        <a:t>Devri</a:t>
                      </a:r>
                      <a:endParaRPr lang="en-US" sz="1800" b="0" i="0" u="none" strike="noStrike" dirty="0">
                        <a:solidFill>
                          <a:srgbClr val="000000"/>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3"/>
                  </a:ext>
                </a:extLst>
              </a:tr>
              <a:tr h="282893">
                <a:tc>
                  <a:txBody>
                    <a:bodyPr/>
                    <a:lstStyle/>
                    <a:p>
                      <a:pPr algn="ctr" fontAlgn="b"/>
                      <a:r>
                        <a:rPr lang="en-US" sz="1800" b="0" i="0" u="none" strike="noStrike">
                          <a:solidFill>
                            <a:srgbClr val="000000"/>
                          </a:solidFill>
                          <a:effectLst/>
                          <a:latin typeface="Calibri"/>
                        </a:rPr>
                        <a:t>14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Ben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4"/>
                  </a:ext>
                </a:extLst>
              </a:tr>
              <a:tr h="282893">
                <a:tc>
                  <a:txBody>
                    <a:bodyPr/>
                    <a:lstStyle/>
                    <a:p>
                      <a:pPr algn="ctr" fontAlgn="b"/>
                      <a:r>
                        <a:rPr lang="en-US" sz="1800" b="0" i="0" u="none" strike="noStrike">
                          <a:solidFill>
                            <a:srgbClr val="000000"/>
                          </a:solidFill>
                          <a:effectLst/>
                          <a:latin typeface="Calibri"/>
                        </a:rPr>
                        <a:t>15</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Aubrey</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5"/>
                  </a:ext>
                </a:extLst>
              </a:tr>
              <a:tr h="282893">
                <a:tc>
                  <a:txBody>
                    <a:bodyPr/>
                    <a:lstStyle/>
                    <a:p>
                      <a:pPr algn="ctr" fontAlgn="b"/>
                      <a:r>
                        <a:rPr lang="en-US" sz="1800" b="0" i="0" u="none" strike="noStrike" dirty="0">
                          <a:solidFill>
                            <a:srgbClr val="000000"/>
                          </a:solidFill>
                          <a:effectLst/>
                          <a:latin typeface="Calibri"/>
                        </a:rPr>
                        <a:t>16</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Rebecca</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6"/>
                  </a:ext>
                </a:extLst>
              </a:tr>
            </a:tbl>
          </a:graphicData>
        </a:graphic>
      </p:graphicFrame>
      <p:graphicFrame>
        <p:nvGraphicFramePr>
          <p:cNvPr id="10" name="Content Placeholder 5"/>
          <p:cNvGraphicFramePr>
            <a:graphicFrameLocks/>
          </p:cNvGraphicFramePr>
          <p:nvPr>
            <p:extLst/>
          </p:nvPr>
        </p:nvGraphicFramePr>
        <p:xfrm>
          <a:off x="2445872" y="1725794"/>
          <a:ext cx="2108413" cy="4526288"/>
        </p:xfrm>
        <a:graphic>
          <a:graphicData uri="http://schemas.openxmlformats.org/drawingml/2006/table">
            <a:tbl>
              <a:tblPr/>
              <a:tblGrid>
                <a:gridCol w="1172748">
                  <a:extLst>
                    <a:ext uri="{9D8B030D-6E8A-4147-A177-3AD203B41FA5}">
                      <a16:colId xmlns:a16="http://schemas.microsoft.com/office/drawing/2014/main" val="20000"/>
                    </a:ext>
                  </a:extLst>
                </a:gridCol>
                <a:gridCol w="935665">
                  <a:extLst>
                    <a:ext uri="{9D8B030D-6E8A-4147-A177-3AD203B41FA5}">
                      <a16:colId xmlns:a16="http://schemas.microsoft.com/office/drawing/2014/main" val="20001"/>
                    </a:ext>
                  </a:extLst>
                </a:gridCol>
              </a:tblGrid>
              <a:tr h="282893">
                <a:tc>
                  <a:txBody>
                    <a:bodyPr/>
                    <a:lstStyle/>
                    <a:p>
                      <a:pPr algn="ctr" fontAlgn="b"/>
                      <a:r>
                        <a:rPr lang="en-US" sz="1800" b="1" i="0" u="none" strike="noStrike" dirty="0" err="1">
                          <a:solidFill>
                            <a:schemeClr val="bg1"/>
                          </a:solidFill>
                          <a:effectLst/>
                          <a:latin typeface="Calibri"/>
                        </a:rPr>
                        <a:t>student_id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b"/>
                      <a:r>
                        <a:rPr lang="en-US" sz="1800" b="1" i="0" u="none" strike="noStrike" dirty="0">
                          <a:solidFill>
                            <a:schemeClr val="bg1"/>
                          </a:solidFill>
                          <a:effectLst/>
                          <a:latin typeface="Calibri"/>
                        </a:rPr>
                        <a:t>name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82893">
                <a:tc>
                  <a:txBody>
                    <a:bodyPr/>
                    <a:lstStyle/>
                    <a:p>
                      <a:pPr algn="ctr" fontAlgn="b"/>
                      <a:r>
                        <a:rPr lang="en-US" sz="1800" b="0" i="0" u="none" strike="noStrike" dirty="0">
                          <a:solidFill>
                            <a:srgbClr val="000000"/>
                          </a:solidFill>
                          <a:effectLst/>
                          <a:latin typeface="Calibri"/>
                        </a:rPr>
                        <a:t>17</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Will</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282893">
                <a:tc>
                  <a:txBody>
                    <a:bodyPr/>
                    <a:lstStyle/>
                    <a:p>
                      <a:pPr algn="ctr" fontAlgn="b"/>
                      <a:r>
                        <a:rPr lang="en-US" sz="1800" b="0" i="0" u="none" strike="noStrike" dirty="0">
                          <a:solidFill>
                            <a:srgbClr val="000000"/>
                          </a:solidFill>
                          <a:effectLst/>
                          <a:latin typeface="Calibri"/>
                        </a:rPr>
                        <a:t>18</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Max</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r h="282893">
                <a:tc>
                  <a:txBody>
                    <a:bodyPr/>
                    <a:lstStyle/>
                    <a:p>
                      <a:pPr algn="ctr" fontAlgn="b"/>
                      <a:r>
                        <a:rPr lang="en-US" sz="1800" b="0" i="0" u="none" strike="noStrike" dirty="0">
                          <a:solidFill>
                            <a:srgbClr val="000000"/>
                          </a:solidFill>
                          <a:effectLst/>
                          <a:latin typeface="Calibri"/>
                        </a:rPr>
                        <a:t>19</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err="1">
                          <a:solidFill>
                            <a:srgbClr val="000000"/>
                          </a:solidFill>
                          <a:effectLst/>
                          <a:latin typeface="Calibri"/>
                        </a:rPr>
                        <a:t>Rianne</a:t>
                      </a:r>
                      <a:endParaRPr lang="en-US" sz="1800" b="0" i="0" u="none" strike="noStrike" dirty="0">
                        <a:solidFill>
                          <a:srgbClr val="000000"/>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3"/>
                  </a:ext>
                </a:extLst>
              </a:tr>
              <a:tr h="282893">
                <a:tc>
                  <a:txBody>
                    <a:bodyPr/>
                    <a:lstStyle/>
                    <a:p>
                      <a:pPr algn="ctr" fontAlgn="b"/>
                      <a:r>
                        <a:rPr lang="en-US" sz="1800" b="0" i="0" u="none" strike="noStrike" dirty="0">
                          <a:solidFill>
                            <a:srgbClr val="000000"/>
                          </a:solidFill>
                          <a:effectLst/>
                          <a:latin typeface="Calibri"/>
                        </a:rPr>
                        <a:t>20</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Avery</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4"/>
                  </a:ext>
                </a:extLst>
              </a:tr>
              <a:tr h="282893">
                <a:tc>
                  <a:txBody>
                    <a:bodyPr/>
                    <a:lstStyle/>
                    <a:p>
                      <a:pPr algn="ctr" fontAlgn="b"/>
                      <a:r>
                        <a:rPr lang="en-US" sz="1800" b="0" i="0" u="none" strike="noStrike" dirty="0">
                          <a:solidFill>
                            <a:srgbClr val="000000"/>
                          </a:solidFill>
                          <a:effectLst/>
                          <a:latin typeface="Calibri"/>
                        </a:rPr>
                        <a:t>21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Lauren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5"/>
                  </a:ext>
                </a:extLst>
              </a:tr>
              <a:tr h="282893">
                <a:tc>
                  <a:txBody>
                    <a:bodyPr/>
                    <a:lstStyle/>
                    <a:p>
                      <a:pPr algn="ctr" fontAlgn="b"/>
                      <a:r>
                        <a:rPr lang="en-US" sz="1800" b="0" i="0" u="none" strike="noStrike" dirty="0">
                          <a:solidFill>
                            <a:srgbClr val="000000"/>
                          </a:solidFill>
                          <a:effectLst/>
                          <a:latin typeface="Calibri"/>
                        </a:rPr>
                        <a:t>22</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a:solidFill>
                            <a:srgbClr val="000000"/>
                          </a:solidFill>
                          <a:effectLst/>
                          <a:latin typeface="Calibri"/>
                        </a:rPr>
                        <a:t>Becca</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6"/>
                  </a:ext>
                </a:extLst>
              </a:tr>
              <a:tr h="282893">
                <a:tc>
                  <a:txBody>
                    <a:bodyPr/>
                    <a:lstStyle/>
                    <a:p>
                      <a:pPr algn="ctr" fontAlgn="b"/>
                      <a:r>
                        <a:rPr lang="en-US" sz="1800" b="0" i="0" u="none" strike="noStrike" dirty="0">
                          <a:solidFill>
                            <a:srgbClr val="000000"/>
                          </a:solidFill>
                          <a:effectLst/>
                          <a:latin typeface="Calibri"/>
                        </a:rPr>
                        <a:t>23</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a:solidFill>
                            <a:srgbClr val="000000"/>
                          </a:solidFill>
                          <a:effectLst/>
                          <a:latin typeface="Calibri"/>
                        </a:rPr>
                        <a:t>Gregory</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7"/>
                  </a:ext>
                </a:extLst>
              </a:tr>
              <a:tr h="282893">
                <a:tc>
                  <a:txBody>
                    <a:bodyPr/>
                    <a:lstStyle/>
                    <a:p>
                      <a:pPr algn="ctr" fontAlgn="b"/>
                      <a:r>
                        <a:rPr lang="en-US" sz="1800" b="0" i="0" u="none" strike="noStrike" dirty="0">
                          <a:solidFill>
                            <a:srgbClr val="000000"/>
                          </a:solidFill>
                          <a:effectLst/>
                          <a:latin typeface="Calibri"/>
                        </a:rPr>
                        <a:t>24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Sarah</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8"/>
                  </a:ext>
                </a:extLst>
              </a:tr>
              <a:tr h="282893">
                <a:tc>
                  <a:txBody>
                    <a:bodyPr/>
                    <a:lstStyle/>
                    <a:p>
                      <a:pPr algn="ctr" fontAlgn="b"/>
                      <a:r>
                        <a:rPr lang="en-US" sz="1800" b="0" i="0" u="none" strike="noStrike">
                          <a:solidFill>
                            <a:srgbClr val="000000"/>
                          </a:solidFill>
                          <a:effectLst/>
                          <a:latin typeface="Calibri"/>
                        </a:rPr>
                        <a:t>25</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Robbie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9"/>
                  </a:ext>
                </a:extLst>
              </a:tr>
              <a:tr h="282893">
                <a:tc>
                  <a:txBody>
                    <a:bodyPr/>
                    <a:lstStyle/>
                    <a:p>
                      <a:pPr algn="ctr" fontAlgn="b"/>
                      <a:r>
                        <a:rPr lang="en-US" sz="1800" b="0" i="0" u="none" strike="noStrike">
                          <a:solidFill>
                            <a:srgbClr val="000000"/>
                          </a:solidFill>
                          <a:effectLst/>
                          <a:latin typeface="Calibri"/>
                        </a:rPr>
                        <a:t>26</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Keaton</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0"/>
                  </a:ext>
                </a:extLst>
              </a:tr>
              <a:tr h="282893">
                <a:tc>
                  <a:txBody>
                    <a:bodyPr/>
                    <a:lstStyle/>
                    <a:p>
                      <a:pPr algn="ctr" fontAlgn="b"/>
                      <a:r>
                        <a:rPr lang="en-US" sz="1800" b="0" i="0" u="none" strike="noStrike">
                          <a:solidFill>
                            <a:srgbClr val="000000"/>
                          </a:solidFill>
                          <a:effectLst/>
                          <a:latin typeface="Calibri"/>
                        </a:rPr>
                        <a:t>27</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Carter</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1"/>
                  </a:ext>
                </a:extLst>
              </a:tr>
              <a:tr h="282893">
                <a:tc>
                  <a:txBody>
                    <a:bodyPr/>
                    <a:lstStyle/>
                    <a:p>
                      <a:pPr algn="ctr" fontAlgn="b"/>
                      <a:r>
                        <a:rPr lang="en-US" sz="1800" b="0" i="0" u="none" strike="noStrike">
                          <a:solidFill>
                            <a:srgbClr val="000000"/>
                          </a:solidFill>
                          <a:effectLst/>
                          <a:latin typeface="Calibri"/>
                        </a:rPr>
                        <a:t>28</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Teddy</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2"/>
                  </a:ext>
                </a:extLst>
              </a:tr>
              <a:tr h="282893">
                <a:tc>
                  <a:txBody>
                    <a:bodyPr/>
                    <a:lstStyle/>
                    <a:p>
                      <a:pPr algn="ctr" fontAlgn="b"/>
                      <a:r>
                        <a:rPr lang="en-US" sz="1800" b="0" i="0" u="none" strike="noStrike">
                          <a:solidFill>
                            <a:srgbClr val="000000"/>
                          </a:solidFill>
                          <a:effectLst/>
                          <a:latin typeface="Calibri"/>
                        </a:rPr>
                        <a:t>29</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Gabrielle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3"/>
                  </a:ext>
                </a:extLst>
              </a:tr>
              <a:tr h="282893">
                <a:tc>
                  <a:txBody>
                    <a:bodyPr/>
                    <a:lstStyle/>
                    <a:p>
                      <a:pPr algn="ctr" fontAlgn="b"/>
                      <a:r>
                        <a:rPr lang="en-US" sz="1800" b="0" i="0" u="none" strike="noStrike">
                          <a:solidFill>
                            <a:srgbClr val="000000"/>
                          </a:solidFill>
                          <a:effectLst/>
                          <a:latin typeface="Calibri"/>
                        </a:rPr>
                        <a:t>30</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Grace</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4"/>
                  </a:ext>
                </a:extLst>
              </a:tr>
              <a:tr h="282893">
                <a:tc>
                  <a:txBody>
                    <a:bodyPr/>
                    <a:lstStyle/>
                    <a:p>
                      <a:pPr algn="ctr" fontAlgn="b"/>
                      <a:r>
                        <a:rPr lang="en-US" sz="1800" b="0" i="0" u="none" strike="noStrike" dirty="0">
                          <a:solidFill>
                            <a:srgbClr val="000000"/>
                          </a:solidFill>
                          <a:effectLst/>
                          <a:latin typeface="Calibri"/>
                        </a:rPr>
                        <a:t>31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l" fontAlgn="b"/>
                      <a:r>
                        <a:rPr lang="en-US" sz="1800" b="0" i="0" u="none" strike="noStrike" dirty="0">
                          <a:solidFill>
                            <a:srgbClr val="000000"/>
                          </a:solidFill>
                          <a:effectLst/>
                          <a:latin typeface="Calibri"/>
                        </a:rPr>
                        <a:t>Emily</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15"/>
                  </a:ext>
                </a:extLst>
              </a:tr>
            </a:tbl>
          </a:graphicData>
        </a:graphic>
      </p:graphicFrame>
      <p:pic>
        <p:nvPicPr>
          <p:cNvPr id="38502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b="55127"/>
          <a:stretch/>
        </p:blipFill>
        <p:spPr bwMode="auto">
          <a:xfrm>
            <a:off x="5275153" y="1674628"/>
            <a:ext cx="3549428" cy="2163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Table 10"/>
          <p:cNvGraphicFramePr>
            <a:graphicFrameLocks noGrp="1"/>
          </p:cNvGraphicFramePr>
          <p:nvPr>
            <p:extLst/>
          </p:nvPr>
        </p:nvGraphicFramePr>
        <p:xfrm>
          <a:off x="6866861" y="4398668"/>
          <a:ext cx="2108413" cy="1980251"/>
        </p:xfrm>
        <a:graphic>
          <a:graphicData uri="http://schemas.openxmlformats.org/drawingml/2006/table">
            <a:tbl>
              <a:tblPr/>
              <a:tblGrid>
                <a:gridCol w="1172748">
                  <a:extLst>
                    <a:ext uri="{9D8B030D-6E8A-4147-A177-3AD203B41FA5}">
                      <a16:colId xmlns:a16="http://schemas.microsoft.com/office/drawing/2014/main" val="20000"/>
                    </a:ext>
                  </a:extLst>
                </a:gridCol>
                <a:gridCol w="935665">
                  <a:extLst>
                    <a:ext uri="{9D8B030D-6E8A-4147-A177-3AD203B41FA5}">
                      <a16:colId xmlns:a16="http://schemas.microsoft.com/office/drawing/2014/main" val="20001"/>
                    </a:ext>
                  </a:extLst>
                </a:gridCol>
              </a:tblGrid>
              <a:tr h="282893">
                <a:tc>
                  <a:txBody>
                    <a:bodyPr/>
                    <a:lstStyle/>
                    <a:p>
                      <a:pPr algn="ctr" fontAlgn="b"/>
                      <a:r>
                        <a:rPr lang="en-US" sz="1800" b="1" i="0" u="none" strike="noStrike" dirty="0" err="1">
                          <a:solidFill>
                            <a:schemeClr val="bg1"/>
                          </a:solidFill>
                          <a:effectLst/>
                          <a:latin typeface="Calibri"/>
                        </a:rPr>
                        <a:t>student_id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b"/>
                      <a:r>
                        <a:rPr lang="en-US" sz="1800" b="1" i="0" u="none" strike="noStrike" dirty="0" err="1">
                          <a:solidFill>
                            <a:schemeClr val="bg1"/>
                          </a:solidFill>
                          <a:effectLst/>
                          <a:latin typeface="Calibri"/>
                        </a:rPr>
                        <a:t>event_id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82893">
                <a:tc>
                  <a:txBody>
                    <a:bodyPr/>
                    <a:lstStyle/>
                    <a:p>
                      <a:pPr algn="ctr" fontAlgn="b"/>
                      <a:r>
                        <a:rPr lang="en-US" sz="1800" b="0" i="0" u="none" strike="noStrike" dirty="0">
                          <a:solidFill>
                            <a:srgbClr val="000000"/>
                          </a:solidFill>
                          <a:effectLst/>
                          <a:latin typeface="Calibri"/>
                        </a:rPr>
                        <a:t>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282893">
                <a:tc>
                  <a:txBody>
                    <a:bodyPr/>
                    <a:lstStyle/>
                    <a:p>
                      <a:pPr algn="ctr" fontAlgn="b"/>
                      <a:r>
                        <a:rPr lang="en-US" sz="1800" b="0" i="0" u="none" strike="noStrike" dirty="0">
                          <a:solidFill>
                            <a:srgbClr val="000000"/>
                          </a:solidFill>
                          <a:effectLst/>
                          <a:latin typeface="Calibri"/>
                        </a:rPr>
                        <a:t>2</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r h="282893">
                <a:tc>
                  <a:txBody>
                    <a:bodyPr/>
                    <a:lstStyle/>
                    <a:p>
                      <a:pPr algn="ctr" fontAlgn="b"/>
                      <a:r>
                        <a:rPr lang="en-US" sz="1800" b="0" i="0" u="none" strike="noStrike" dirty="0">
                          <a:solidFill>
                            <a:srgbClr val="000000"/>
                          </a:solidFill>
                          <a:effectLst/>
                          <a:latin typeface="Calibri"/>
                        </a:rPr>
                        <a:t>3</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3"/>
                  </a:ext>
                </a:extLst>
              </a:tr>
              <a:tr h="282893">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4"/>
                  </a:ext>
                </a:extLst>
              </a:tr>
              <a:tr h="282893">
                <a:tc>
                  <a:txBody>
                    <a:bodyPr/>
                    <a:lstStyle/>
                    <a:p>
                      <a:pPr algn="ctr" fontAlgn="b"/>
                      <a:r>
                        <a:rPr lang="en-US" sz="1800" b="0" i="0" u="none" strike="noStrike" dirty="0">
                          <a:solidFill>
                            <a:srgbClr val="000000"/>
                          </a:solidFill>
                          <a:effectLst/>
                          <a:latin typeface="Calibri"/>
                        </a:rPr>
                        <a:t>5</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5"/>
                  </a:ext>
                </a:extLst>
              </a:tr>
              <a:tr h="282893">
                <a:tc>
                  <a:txBody>
                    <a:bodyPr/>
                    <a:lstStyle/>
                    <a:p>
                      <a:pPr algn="ctr" fontAlgn="b"/>
                      <a:r>
                        <a:rPr lang="en-US" sz="1800" b="0" i="0" u="none" strike="noStrike" dirty="0">
                          <a:solidFill>
                            <a:srgbClr val="000000"/>
                          </a:solidFill>
                          <a:effectLst/>
                          <a:latin typeface="Calibri"/>
                        </a:rPr>
                        <a:t>6</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6"/>
                  </a:ext>
                </a:extLst>
              </a:tr>
            </a:tbl>
          </a:graphicData>
        </a:graphic>
      </p:graphicFrame>
      <p:sp>
        <p:nvSpPr>
          <p:cNvPr id="13" name="Rectangle 12"/>
          <p:cNvSpPr/>
          <p:nvPr/>
        </p:nvSpPr>
        <p:spPr>
          <a:xfrm>
            <a:off x="6889898" y="4699591"/>
            <a:ext cx="2083981" cy="276446"/>
          </a:xfrm>
          <a:prstGeom prst="rect">
            <a:avLst/>
          </a:prstGeom>
          <a:noFill/>
          <a:ln w="28575">
            <a:solidFill>
              <a:srgbClr val="2A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453020" y="4819556"/>
            <a:ext cx="362450" cy="1510507"/>
          </a:xfrm>
          <a:custGeom>
            <a:avLst/>
            <a:gdLst>
              <a:gd name="connsiteX0" fmla="*/ 22208 w 362450"/>
              <a:gd name="connsiteY0" fmla="*/ 1496184 h 1510507"/>
              <a:gd name="connsiteX1" fmla="*/ 128533 w 362450"/>
              <a:gd name="connsiteY1" fmla="*/ 1496184 h 1510507"/>
              <a:gd name="connsiteX2" fmla="*/ 224227 w 362450"/>
              <a:gd name="connsiteY2" fmla="*/ 1347328 h 1510507"/>
              <a:gd name="connsiteX3" fmla="*/ 224227 w 362450"/>
              <a:gd name="connsiteY3" fmla="*/ 847597 h 1510507"/>
              <a:gd name="connsiteX4" fmla="*/ 22208 w 362450"/>
              <a:gd name="connsiteY4" fmla="*/ 241542 h 1510507"/>
              <a:gd name="connsiteX5" fmla="*/ 43473 w 362450"/>
              <a:gd name="connsiteY5" fmla="*/ 28891 h 1510507"/>
              <a:gd name="connsiteX6" fmla="*/ 362450 w 362450"/>
              <a:gd name="connsiteY6" fmla="*/ 7625 h 15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450" h="1510507">
                <a:moveTo>
                  <a:pt x="22208" y="1496184"/>
                </a:moveTo>
                <a:cubicBezTo>
                  <a:pt x="58535" y="1508588"/>
                  <a:pt x="94863" y="1520993"/>
                  <a:pt x="128533" y="1496184"/>
                </a:cubicBezTo>
                <a:cubicBezTo>
                  <a:pt x="162203" y="1471375"/>
                  <a:pt x="208278" y="1455426"/>
                  <a:pt x="224227" y="1347328"/>
                </a:cubicBezTo>
                <a:cubicBezTo>
                  <a:pt x="240176" y="1239230"/>
                  <a:pt x="257897" y="1031895"/>
                  <a:pt x="224227" y="847597"/>
                </a:cubicBezTo>
                <a:cubicBezTo>
                  <a:pt x="190557" y="663299"/>
                  <a:pt x="52334" y="377993"/>
                  <a:pt x="22208" y="241542"/>
                </a:cubicBezTo>
                <a:cubicBezTo>
                  <a:pt x="-7918" y="105091"/>
                  <a:pt x="-13234" y="67877"/>
                  <a:pt x="43473" y="28891"/>
                </a:cubicBezTo>
                <a:cubicBezTo>
                  <a:pt x="100180" y="-10095"/>
                  <a:pt x="231315" y="-1235"/>
                  <a:pt x="362450" y="7625"/>
                </a:cubicBezTo>
              </a:path>
            </a:pathLst>
          </a:custGeom>
          <a:noFill/>
          <a:ln w="28575">
            <a:solidFill>
              <a:srgbClr val="2A00FF"/>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002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sz="half" idx="1"/>
          </p:nvPr>
        </p:nvSpPr>
        <p:spPr>
          <a:xfrm>
            <a:off x="244548" y="1719072"/>
            <a:ext cx="4444409" cy="4407408"/>
          </a:xfrm>
        </p:spPr>
        <p:txBody>
          <a:bodyPr>
            <a:normAutofit fontScale="92500"/>
          </a:bodyPr>
          <a:lstStyle/>
          <a:p>
            <a:r>
              <a:rPr lang="en-US" sz="2000" dirty="0"/>
              <a:t>But we CAN get a table that associates every student with </a:t>
            </a:r>
            <a:br>
              <a:rPr lang="en-US" sz="2000" dirty="0"/>
            </a:br>
            <a:r>
              <a:rPr lang="en-US" sz="2000" dirty="0"/>
              <a:t>every grading event!</a:t>
            </a:r>
          </a:p>
          <a:p>
            <a:r>
              <a:rPr lang="en-US" sz="2000" dirty="0"/>
              <a:t>How?</a:t>
            </a:r>
          </a:p>
          <a:p>
            <a:pPr marL="45720" indent="0">
              <a:buNone/>
            </a:pPr>
            <a:r>
              <a:rPr lang="en-US" sz="2000" dirty="0">
                <a:solidFill>
                  <a:srgbClr val="C00000"/>
                </a:solidFill>
              </a:rPr>
              <a:t>	CROSS JOIN student and</a:t>
            </a:r>
            <a:br>
              <a:rPr lang="en-US" sz="2000" dirty="0">
                <a:solidFill>
                  <a:srgbClr val="C00000"/>
                </a:solidFill>
              </a:rPr>
            </a:br>
            <a:r>
              <a:rPr lang="en-US" sz="2000" dirty="0">
                <a:solidFill>
                  <a:srgbClr val="C00000"/>
                </a:solidFill>
              </a:rPr>
              <a:t>                                    </a:t>
            </a:r>
            <a:r>
              <a:rPr lang="en-US" sz="2000" dirty="0" err="1">
                <a:solidFill>
                  <a:srgbClr val="C00000"/>
                </a:solidFill>
              </a:rPr>
              <a:t>grade_event</a:t>
            </a:r>
            <a:r>
              <a:rPr lang="en-US" sz="2000" dirty="0">
                <a:solidFill>
                  <a:srgbClr val="C00000"/>
                </a:solidFill>
              </a:rPr>
              <a:t>.</a:t>
            </a:r>
          </a:p>
          <a:p>
            <a:r>
              <a:rPr lang="en-US" sz="2000" dirty="0">
                <a:solidFill>
                  <a:schemeClr val="tx1"/>
                </a:solidFill>
              </a:rPr>
              <a:t>What is the SQL?</a:t>
            </a:r>
          </a:p>
        </p:txBody>
      </p:sp>
      <p:sp>
        <p:nvSpPr>
          <p:cNvPr id="7" name="Content Placeholder 6"/>
          <p:cNvSpPr>
            <a:spLocks noGrp="1"/>
          </p:cNvSpPr>
          <p:nvPr>
            <p:ph sz="half" idx="2"/>
          </p:nvPr>
        </p:nvSpPr>
        <p:spPr>
          <a:xfrm>
            <a:off x="4680098" y="4412511"/>
            <a:ext cx="2007781" cy="2075475"/>
          </a:xfrm>
        </p:spPr>
        <p:txBody>
          <a:bodyPr>
            <a:normAutofit fontScale="92500"/>
          </a:bodyPr>
          <a:lstStyle/>
          <a:p>
            <a:r>
              <a:rPr lang="en-US" sz="1800" dirty="0"/>
              <a:t>What if we had a table that looked like this?</a:t>
            </a:r>
          </a:p>
          <a:p>
            <a:r>
              <a:rPr lang="en-US" sz="1800" dirty="0"/>
              <a:t>We could use OUTER JOIN to force this row to match.</a:t>
            </a:r>
          </a:p>
          <a:p>
            <a:endParaRPr lang="en-US" sz="1800" dirty="0"/>
          </a:p>
        </p:txBody>
      </p:sp>
      <p:sp>
        <p:nvSpPr>
          <p:cNvPr id="2" name="Title 1"/>
          <p:cNvSpPr>
            <a:spLocks noGrp="1"/>
          </p:cNvSpPr>
          <p:nvPr>
            <p:ph type="title"/>
          </p:nvPr>
        </p:nvSpPr>
        <p:spPr/>
        <p:txBody>
          <a:bodyPr/>
          <a:lstStyle/>
          <a:p>
            <a:r>
              <a:rPr lang="en-US" dirty="0"/>
              <a:t>Let's Consider the </a:t>
            </a:r>
            <a:br>
              <a:rPr lang="en-US" dirty="0"/>
            </a:br>
            <a:r>
              <a:rPr lang="en-US" dirty="0"/>
              <a:t>Student Grade Problem  </a:t>
            </a:r>
            <a:r>
              <a:rPr lang="en-US" sz="2400" dirty="0"/>
              <a:t>(3)</a:t>
            </a:r>
          </a:p>
        </p:txBody>
      </p:sp>
      <p:sp>
        <p:nvSpPr>
          <p:cNvPr id="14" name="Content Placeholder 6"/>
          <p:cNvSpPr>
            <a:spLocks noGrp="1"/>
          </p:cNvSpPr>
          <p:nvPr>
            <p:ph sz="half" idx="4294967295"/>
          </p:nvPr>
        </p:nvSpPr>
        <p:spPr>
          <a:xfrm>
            <a:off x="5594350" y="3819525"/>
            <a:ext cx="3549650" cy="381000"/>
          </a:xfrm>
          <a:solidFill>
            <a:srgbClr val="F8F8F8"/>
          </a:solidFill>
        </p:spPr>
        <p:txBody>
          <a:bodyPr>
            <a:normAutofit lnSpcReduction="10000"/>
          </a:bodyPr>
          <a:lstStyle/>
          <a:p>
            <a:pPr marL="45720" indent="0">
              <a:buNone/>
            </a:pPr>
            <a:r>
              <a:rPr lang="en-US" sz="2000" dirty="0"/>
              <a:t>etc…</a:t>
            </a:r>
          </a:p>
          <a:p>
            <a:pPr marL="45720" indent="0">
              <a:buNone/>
            </a:pPr>
            <a:endParaRPr lang="en-US" sz="2000" dirty="0"/>
          </a:p>
        </p:txBody>
      </p:sp>
      <p:pic>
        <p:nvPicPr>
          <p:cNvPr id="38502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b="55127"/>
          <a:stretch/>
        </p:blipFill>
        <p:spPr bwMode="auto">
          <a:xfrm>
            <a:off x="5275153" y="1674628"/>
            <a:ext cx="3549428" cy="2163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Table 10"/>
          <p:cNvGraphicFramePr>
            <a:graphicFrameLocks noGrp="1"/>
          </p:cNvGraphicFramePr>
          <p:nvPr>
            <p:extLst/>
          </p:nvPr>
        </p:nvGraphicFramePr>
        <p:xfrm>
          <a:off x="6866861" y="4398668"/>
          <a:ext cx="2108413" cy="1980251"/>
        </p:xfrm>
        <a:graphic>
          <a:graphicData uri="http://schemas.openxmlformats.org/drawingml/2006/table">
            <a:tbl>
              <a:tblPr/>
              <a:tblGrid>
                <a:gridCol w="1172748">
                  <a:extLst>
                    <a:ext uri="{9D8B030D-6E8A-4147-A177-3AD203B41FA5}">
                      <a16:colId xmlns:a16="http://schemas.microsoft.com/office/drawing/2014/main" val="20000"/>
                    </a:ext>
                  </a:extLst>
                </a:gridCol>
                <a:gridCol w="935665">
                  <a:extLst>
                    <a:ext uri="{9D8B030D-6E8A-4147-A177-3AD203B41FA5}">
                      <a16:colId xmlns:a16="http://schemas.microsoft.com/office/drawing/2014/main" val="20001"/>
                    </a:ext>
                  </a:extLst>
                </a:gridCol>
              </a:tblGrid>
              <a:tr h="282893">
                <a:tc>
                  <a:txBody>
                    <a:bodyPr/>
                    <a:lstStyle/>
                    <a:p>
                      <a:pPr algn="ctr" fontAlgn="b"/>
                      <a:r>
                        <a:rPr lang="en-US" sz="1800" b="1" i="0" u="none" strike="noStrike" dirty="0" err="1">
                          <a:solidFill>
                            <a:schemeClr val="bg1"/>
                          </a:solidFill>
                          <a:effectLst/>
                          <a:latin typeface="Calibri"/>
                        </a:rPr>
                        <a:t>student_id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b"/>
                      <a:r>
                        <a:rPr lang="en-US" sz="1800" b="1" i="0" u="none" strike="noStrike" dirty="0" err="1">
                          <a:solidFill>
                            <a:schemeClr val="bg1"/>
                          </a:solidFill>
                          <a:effectLst/>
                          <a:latin typeface="Calibri"/>
                        </a:rPr>
                        <a:t>event_id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82893">
                <a:tc>
                  <a:txBody>
                    <a:bodyPr/>
                    <a:lstStyle/>
                    <a:p>
                      <a:pPr algn="ctr" fontAlgn="b"/>
                      <a:r>
                        <a:rPr lang="en-US" sz="1800" b="0" i="0" u="none" strike="noStrike" dirty="0">
                          <a:solidFill>
                            <a:srgbClr val="000000"/>
                          </a:solidFill>
                          <a:effectLst/>
                          <a:latin typeface="Calibri"/>
                        </a:rPr>
                        <a:t>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282893">
                <a:tc>
                  <a:txBody>
                    <a:bodyPr/>
                    <a:lstStyle/>
                    <a:p>
                      <a:pPr algn="ctr" fontAlgn="b"/>
                      <a:r>
                        <a:rPr lang="en-US" sz="1800" b="0" i="0" u="none" strike="noStrike" dirty="0">
                          <a:solidFill>
                            <a:srgbClr val="000000"/>
                          </a:solidFill>
                          <a:effectLst/>
                          <a:latin typeface="Calibri"/>
                        </a:rPr>
                        <a:t>2</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r h="282893">
                <a:tc>
                  <a:txBody>
                    <a:bodyPr/>
                    <a:lstStyle/>
                    <a:p>
                      <a:pPr algn="ctr" fontAlgn="b"/>
                      <a:r>
                        <a:rPr lang="en-US" sz="1800" b="0" i="0" u="none" strike="noStrike" dirty="0">
                          <a:solidFill>
                            <a:srgbClr val="000000"/>
                          </a:solidFill>
                          <a:effectLst/>
                          <a:latin typeface="Calibri"/>
                        </a:rPr>
                        <a:t>3</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3"/>
                  </a:ext>
                </a:extLst>
              </a:tr>
              <a:tr h="282893">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4"/>
                  </a:ext>
                </a:extLst>
              </a:tr>
              <a:tr h="282893">
                <a:tc>
                  <a:txBody>
                    <a:bodyPr/>
                    <a:lstStyle/>
                    <a:p>
                      <a:pPr algn="ctr" fontAlgn="b"/>
                      <a:r>
                        <a:rPr lang="en-US" sz="1800" b="0" i="0" u="none" strike="noStrike" dirty="0">
                          <a:solidFill>
                            <a:srgbClr val="000000"/>
                          </a:solidFill>
                          <a:effectLst/>
                          <a:latin typeface="Calibri"/>
                        </a:rPr>
                        <a:t>5</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5"/>
                  </a:ext>
                </a:extLst>
              </a:tr>
              <a:tr h="282893">
                <a:tc>
                  <a:txBody>
                    <a:bodyPr/>
                    <a:lstStyle/>
                    <a:p>
                      <a:pPr algn="ctr" fontAlgn="b"/>
                      <a:r>
                        <a:rPr lang="en-US" sz="1800" b="0" i="0" u="none" strike="noStrike" dirty="0">
                          <a:solidFill>
                            <a:srgbClr val="000000"/>
                          </a:solidFill>
                          <a:effectLst/>
                          <a:latin typeface="Calibri"/>
                        </a:rPr>
                        <a:t>6</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6"/>
                  </a:ext>
                </a:extLst>
              </a:tr>
            </a:tbl>
          </a:graphicData>
        </a:graphic>
      </p:graphicFrame>
      <p:sp>
        <p:nvSpPr>
          <p:cNvPr id="13" name="Rectangle 12"/>
          <p:cNvSpPr/>
          <p:nvPr/>
        </p:nvSpPr>
        <p:spPr>
          <a:xfrm>
            <a:off x="6889898" y="4699591"/>
            <a:ext cx="2083981" cy="276446"/>
          </a:xfrm>
          <a:prstGeom prst="rect">
            <a:avLst/>
          </a:prstGeom>
          <a:noFill/>
          <a:ln w="28575">
            <a:solidFill>
              <a:srgbClr val="2A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453020" y="4819556"/>
            <a:ext cx="362450" cy="1510507"/>
          </a:xfrm>
          <a:custGeom>
            <a:avLst/>
            <a:gdLst>
              <a:gd name="connsiteX0" fmla="*/ 22208 w 362450"/>
              <a:gd name="connsiteY0" fmla="*/ 1496184 h 1510507"/>
              <a:gd name="connsiteX1" fmla="*/ 128533 w 362450"/>
              <a:gd name="connsiteY1" fmla="*/ 1496184 h 1510507"/>
              <a:gd name="connsiteX2" fmla="*/ 224227 w 362450"/>
              <a:gd name="connsiteY2" fmla="*/ 1347328 h 1510507"/>
              <a:gd name="connsiteX3" fmla="*/ 224227 w 362450"/>
              <a:gd name="connsiteY3" fmla="*/ 847597 h 1510507"/>
              <a:gd name="connsiteX4" fmla="*/ 22208 w 362450"/>
              <a:gd name="connsiteY4" fmla="*/ 241542 h 1510507"/>
              <a:gd name="connsiteX5" fmla="*/ 43473 w 362450"/>
              <a:gd name="connsiteY5" fmla="*/ 28891 h 1510507"/>
              <a:gd name="connsiteX6" fmla="*/ 362450 w 362450"/>
              <a:gd name="connsiteY6" fmla="*/ 7625 h 15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450" h="1510507">
                <a:moveTo>
                  <a:pt x="22208" y="1496184"/>
                </a:moveTo>
                <a:cubicBezTo>
                  <a:pt x="58535" y="1508588"/>
                  <a:pt x="94863" y="1520993"/>
                  <a:pt x="128533" y="1496184"/>
                </a:cubicBezTo>
                <a:cubicBezTo>
                  <a:pt x="162203" y="1471375"/>
                  <a:pt x="208278" y="1455426"/>
                  <a:pt x="224227" y="1347328"/>
                </a:cubicBezTo>
                <a:cubicBezTo>
                  <a:pt x="240176" y="1239230"/>
                  <a:pt x="257897" y="1031895"/>
                  <a:pt x="224227" y="847597"/>
                </a:cubicBezTo>
                <a:cubicBezTo>
                  <a:pt x="190557" y="663299"/>
                  <a:pt x="52334" y="377993"/>
                  <a:pt x="22208" y="241542"/>
                </a:cubicBezTo>
                <a:cubicBezTo>
                  <a:pt x="-7918" y="105091"/>
                  <a:pt x="-13234" y="67877"/>
                  <a:pt x="43473" y="28891"/>
                </a:cubicBezTo>
                <a:cubicBezTo>
                  <a:pt x="100180" y="-10095"/>
                  <a:pt x="231315" y="-1235"/>
                  <a:pt x="362450" y="7625"/>
                </a:cubicBezTo>
              </a:path>
            </a:pathLst>
          </a:custGeom>
          <a:noFill/>
          <a:ln w="28575">
            <a:solidFill>
              <a:srgbClr val="2A00FF"/>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75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sz="half" idx="1"/>
          </p:nvPr>
        </p:nvSpPr>
        <p:spPr>
          <a:xfrm>
            <a:off x="255183" y="1719072"/>
            <a:ext cx="4283149" cy="4407408"/>
          </a:xfrm>
        </p:spPr>
        <p:txBody>
          <a:bodyPr>
            <a:normAutofit lnSpcReduction="10000"/>
          </a:bodyPr>
          <a:lstStyle/>
          <a:p>
            <a:r>
              <a:rPr lang="en-US" sz="2000" dirty="0"/>
              <a:t>But we CAN get a table that associates every student with every grading event!</a:t>
            </a:r>
          </a:p>
          <a:p>
            <a:r>
              <a:rPr lang="en-US" sz="2000" dirty="0"/>
              <a:t>How?</a:t>
            </a:r>
          </a:p>
          <a:p>
            <a:pPr marL="45720" indent="0">
              <a:buNone/>
            </a:pPr>
            <a:r>
              <a:rPr lang="en-US" sz="2000" dirty="0">
                <a:solidFill>
                  <a:srgbClr val="C00000"/>
                </a:solidFill>
              </a:rPr>
              <a:t>	CROSS JOIN student and</a:t>
            </a:r>
            <a:br>
              <a:rPr lang="en-US" sz="2000" dirty="0">
                <a:solidFill>
                  <a:srgbClr val="C00000"/>
                </a:solidFill>
              </a:rPr>
            </a:br>
            <a:r>
              <a:rPr lang="en-US" sz="2000" dirty="0">
                <a:solidFill>
                  <a:srgbClr val="C00000"/>
                </a:solidFill>
              </a:rPr>
              <a:t>                                    </a:t>
            </a:r>
            <a:r>
              <a:rPr lang="en-US" sz="2000" dirty="0" err="1">
                <a:solidFill>
                  <a:srgbClr val="C00000"/>
                </a:solidFill>
              </a:rPr>
              <a:t>grade_event</a:t>
            </a:r>
            <a:r>
              <a:rPr lang="en-US" sz="2000" dirty="0">
                <a:solidFill>
                  <a:srgbClr val="C00000"/>
                </a:solidFill>
              </a:rPr>
              <a:t>.</a:t>
            </a:r>
          </a:p>
        </p:txBody>
      </p:sp>
      <p:sp>
        <p:nvSpPr>
          <p:cNvPr id="14" name="Content Placeholder 6"/>
          <p:cNvSpPr>
            <a:spLocks noGrp="1"/>
          </p:cNvSpPr>
          <p:nvPr>
            <p:ph sz="half" idx="2"/>
          </p:nvPr>
        </p:nvSpPr>
        <p:spPr>
          <a:xfrm>
            <a:off x="5284375" y="3817088"/>
            <a:ext cx="3540206" cy="372112"/>
          </a:xfrm>
          <a:solidFill>
            <a:srgbClr val="F8F8F8"/>
          </a:solidFill>
        </p:spPr>
        <p:txBody>
          <a:bodyPr>
            <a:normAutofit lnSpcReduction="10000"/>
          </a:bodyPr>
          <a:lstStyle/>
          <a:p>
            <a:pPr marL="45720" indent="0">
              <a:buNone/>
            </a:pPr>
            <a:r>
              <a:rPr lang="en-US" sz="2000" dirty="0"/>
              <a:t>etc…</a:t>
            </a:r>
          </a:p>
          <a:p>
            <a:pPr marL="45720" indent="0">
              <a:buNone/>
            </a:pPr>
            <a:endParaRPr lang="en-US" sz="2000" dirty="0"/>
          </a:p>
        </p:txBody>
      </p:sp>
      <p:sp>
        <p:nvSpPr>
          <p:cNvPr id="2" name="Title 1"/>
          <p:cNvSpPr>
            <a:spLocks noGrp="1"/>
          </p:cNvSpPr>
          <p:nvPr>
            <p:ph type="title"/>
          </p:nvPr>
        </p:nvSpPr>
        <p:spPr/>
        <p:txBody>
          <a:bodyPr/>
          <a:lstStyle/>
          <a:p>
            <a:r>
              <a:rPr lang="en-US" dirty="0"/>
              <a:t>Let's Consider the </a:t>
            </a:r>
            <a:br>
              <a:rPr lang="en-US" dirty="0"/>
            </a:br>
            <a:r>
              <a:rPr lang="en-US" dirty="0"/>
              <a:t>Student Grade Problem  </a:t>
            </a:r>
            <a:r>
              <a:rPr lang="en-US" sz="2400" dirty="0"/>
              <a:t>(4)</a:t>
            </a:r>
          </a:p>
        </p:txBody>
      </p:sp>
      <p:sp>
        <p:nvSpPr>
          <p:cNvPr id="7" name="Content Placeholder 6"/>
          <p:cNvSpPr>
            <a:spLocks noGrp="1"/>
          </p:cNvSpPr>
          <p:nvPr>
            <p:ph sz="half" idx="4294967295"/>
          </p:nvPr>
        </p:nvSpPr>
        <p:spPr>
          <a:xfrm>
            <a:off x="7165975" y="4413250"/>
            <a:ext cx="1978025" cy="2074863"/>
          </a:xfrm>
        </p:spPr>
        <p:txBody>
          <a:bodyPr>
            <a:normAutofit fontScale="92500"/>
          </a:bodyPr>
          <a:lstStyle/>
          <a:p>
            <a:pPr>
              <a:buClr>
                <a:schemeClr val="accent4"/>
              </a:buClr>
            </a:pPr>
            <a:r>
              <a:rPr lang="en-US" sz="1800" spc="0" dirty="0"/>
              <a:t>What if we had a table that looked like this?</a:t>
            </a:r>
          </a:p>
          <a:p>
            <a:pPr>
              <a:buClr>
                <a:schemeClr val="accent4"/>
              </a:buClr>
            </a:pPr>
            <a:r>
              <a:rPr lang="en-US" sz="1800" spc="0" dirty="0"/>
              <a:t>We could use OUTER JOIN to force this row to match.</a:t>
            </a:r>
          </a:p>
          <a:p>
            <a:pPr>
              <a:buClr>
                <a:schemeClr val="accent4"/>
              </a:buClr>
            </a:pPr>
            <a:endParaRPr lang="en-US" sz="1800" spc="0" dirty="0"/>
          </a:p>
        </p:txBody>
      </p:sp>
      <p:pic>
        <p:nvPicPr>
          <p:cNvPr id="385025"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b="55127"/>
          <a:stretch/>
        </p:blipFill>
        <p:spPr bwMode="auto">
          <a:xfrm>
            <a:off x="5275153" y="1674628"/>
            <a:ext cx="3549428" cy="2163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Table 10"/>
          <p:cNvGraphicFramePr>
            <a:graphicFrameLocks noGrp="1"/>
          </p:cNvGraphicFramePr>
          <p:nvPr>
            <p:extLst/>
          </p:nvPr>
        </p:nvGraphicFramePr>
        <p:xfrm>
          <a:off x="6866861" y="4398668"/>
          <a:ext cx="2108413" cy="1980251"/>
        </p:xfrm>
        <a:graphic>
          <a:graphicData uri="http://schemas.openxmlformats.org/drawingml/2006/table">
            <a:tbl>
              <a:tblPr/>
              <a:tblGrid>
                <a:gridCol w="1172748">
                  <a:extLst>
                    <a:ext uri="{9D8B030D-6E8A-4147-A177-3AD203B41FA5}">
                      <a16:colId xmlns:a16="http://schemas.microsoft.com/office/drawing/2014/main" val="20000"/>
                    </a:ext>
                  </a:extLst>
                </a:gridCol>
                <a:gridCol w="935665">
                  <a:extLst>
                    <a:ext uri="{9D8B030D-6E8A-4147-A177-3AD203B41FA5}">
                      <a16:colId xmlns:a16="http://schemas.microsoft.com/office/drawing/2014/main" val="20001"/>
                    </a:ext>
                  </a:extLst>
                </a:gridCol>
              </a:tblGrid>
              <a:tr h="282893">
                <a:tc>
                  <a:txBody>
                    <a:bodyPr/>
                    <a:lstStyle/>
                    <a:p>
                      <a:pPr algn="ctr" fontAlgn="b"/>
                      <a:r>
                        <a:rPr lang="en-US" sz="1800" b="1" i="0" u="none" strike="noStrike" dirty="0" err="1">
                          <a:solidFill>
                            <a:schemeClr val="bg1"/>
                          </a:solidFill>
                          <a:effectLst/>
                          <a:latin typeface="Calibri"/>
                        </a:rPr>
                        <a:t>student_id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b"/>
                      <a:r>
                        <a:rPr lang="en-US" sz="1800" b="1" i="0" u="none" strike="noStrike" dirty="0" err="1">
                          <a:solidFill>
                            <a:schemeClr val="bg1"/>
                          </a:solidFill>
                          <a:effectLst/>
                          <a:latin typeface="Calibri"/>
                        </a:rPr>
                        <a:t>event_id</a:t>
                      </a:r>
                      <a:endParaRPr lang="en-US" sz="1800" b="1" i="0" u="none" strike="noStrike" dirty="0">
                        <a:solidFill>
                          <a:schemeClr val="bg1"/>
                        </a:solidFill>
                        <a:effectLst/>
                        <a:latin typeface="Calibri"/>
                      </a:endParaRP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82893">
                <a:tc>
                  <a:txBody>
                    <a:bodyPr/>
                    <a:lstStyle/>
                    <a:p>
                      <a:pPr algn="ctr" fontAlgn="b"/>
                      <a:r>
                        <a:rPr lang="en-US" sz="1800" b="0" i="0" u="none" strike="noStrike" dirty="0">
                          <a:solidFill>
                            <a:srgbClr val="000000"/>
                          </a:solidFill>
                          <a:effectLst/>
                          <a:latin typeface="Calibri"/>
                        </a:rPr>
                        <a:t>1</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282893">
                <a:tc>
                  <a:txBody>
                    <a:bodyPr/>
                    <a:lstStyle/>
                    <a:p>
                      <a:pPr algn="ctr" fontAlgn="b"/>
                      <a:r>
                        <a:rPr lang="en-US" sz="1800" b="0" i="0" u="none" strike="noStrike" dirty="0">
                          <a:solidFill>
                            <a:srgbClr val="000000"/>
                          </a:solidFill>
                          <a:effectLst/>
                          <a:latin typeface="Calibri"/>
                        </a:rPr>
                        <a:t>2</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r h="282893">
                <a:tc>
                  <a:txBody>
                    <a:bodyPr/>
                    <a:lstStyle/>
                    <a:p>
                      <a:pPr algn="ctr" fontAlgn="b"/>
                      <a:r>
                        <a:rPr lang="en-US" sz="1800" b="0" i="0" u="none" strike="noStrike" dirty="0">
                          <a:solidFill>
                            <a:srgbClr val="000000"/>
                          </a:solidFill>
                          <a:effectLst/>
                          <a:latin typeface="Calibri"/>
                        </a:rPr>
                        <a:t>3</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3"/>
                  </a:ext>
                </a:extLst>
              </a:tr>
              <a:tr h="282893">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4"/>
                  </a:ext>
                </a:extLst>
              </a:tr>
              <a:tr h="282893">
                <a:tc>
                  <a:txBody>
                    <a:bodyPr/>
                    <a:lstStyle/>
                    <a:p>
                      <a:pPr algn="ctr" fontAlgn="b"/>
                      <a:r>
                        <a:rPr lang="en-US" sz="1800" b="0" i="0" u="none" strike="noStrike" dirty="0">
                          <a:solidFill>
                            <a:srgbClr val="000000"/>
                          </a:solidFill>
                          <a:effectLst/>
                          <a:latin typeface="Calibri"/>
                        </a:rPr>
                        <a:t>5</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5"/>
                  </a:ext>
                </a:extLst>
              </a:tr>
              <a:tr h="282893">
                <a:tc>
                  <a:txBody>
                    <a:bodyPr/>
                    <a:lstStyle/>
                    <a:p>
                      <a:pPr algn="ctr" fontAlgn="b"/>
                      <a:r>
                        <a:rPr lang="en-US" sz="1800" b="0" i="0" u="none" strike="noStrike" dirty="0">
                          <a:solidFill>
                            <a:srgbClr val="000000"/>
                          </a:solidFill>
                          <a:effectLst/>
                          <a:latin typeface="Calibri"/>
                        </a:rPr>
                        <a:t>6</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fontAlgn="b"/>
                      <a:r>
                        <a:rPr lang="en-US" sz="1800" b="0" i="0" u="none" strike="noStrike" dirty="0">
                          <a:solidFill>
                            <a:srgbClr val="000000"/>
                          </a:solidFill>
                          <a:effectLst/>
                          <a:latin typeface="Calibri"/>
                        </a:rPr>
                        <a:t>4</a:t>
                      </a:r>
                    </a:p>
                  </a:txBody>
                  <a:tcPr marL="45720" marR="4572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6"/>
                  </a:ext>
                </a:extLst>
              </a:tr>
            </a:tbl>
          </a:graphicData>
        </a:graphic>
      </p:graphicFrame>
      <p:sp>
        <p:nvSpPr>
          <p:cNvPr id="13" name="Rectangle 12"/>
          <p:cNvSpPr/>
          <p:nvPr/>
        </p:nvSpPr>
        <p:spPr>
          <a:xfrm>
            <a:off x="6889898" y="4699591"/>
            <a:ext cx="2083981" cy="276446"/>
          </a:xfrm>
          <a:prstGeom prst="rect">
            <a:avLst/>
          </a:prstGeom>
          <a:noFill/>
          <a:ln w="28575">
            <a:solidFill>
              <a:srgbClr val="2A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51" y="4306163"/>
            <a:ext cx="4572000" cy="2062103"/>
          </a:xfrm>
          <a:prstGeom prst="rect">
            <a:avLst/>
          </a:prstGeom>
        </p:spPr>
        <p:txBody>
          <a:bodyPr>
            <a:spAutoFit/>
          </a:bodyPr>
          <a:lstStyle/>
          <a:p>
            <a:r>
              <a:rPr lang="en-US" sz="1600" dirty="0">
                <a:latin typeface="Consolas" pitchFamily="49" charset="0"/>
                <a:cs typeface="Consolas" pitchFamily="49" charset="0"/>
              </a:rPr>
              <a:t>SELECT </a:t>
            </a:r>
            <a:r>
              <a:rPr lang="en-US" sz="1600" dirty="0" err="1">
                <a:latin typeface="Consolas" pitchFamily="49" charset="0"/>
                <a:cs typeface="Consolas" pitchFamily="49" charset="0"/>
              </a:rPr>
              <a:t>student.student_id</a:t>
            </a:r>
            <a:r>
              <a:rPr lang="en-US" sz="1600" dirty="0">
                <a:latin typeface="Consolas" pitchFamily="49" charset="0"/>
                <a:cs typeface="Consolas" pitchFamily="49" charset="0"/>
              </a:rPr>
              <a:t>,</a:t>
            </a:r>
          </a:p>
          <a:p>
            <a:r>
              <a:rPr lang="en-US" sz="1600" dirty="0">
                <a:latin typeface="Consolas" pitchFamily="49" charset="0"/>
                <a:cs typeface="Consolas" pitchFamily="49" charset="0"/>
              </a:rPr>
              <a:t>       student.name, score </a:t>
            </a:r>
          </a:p>
          <a:p>
            <a:r>
              <a:rPr lang="en-US" sz="1600" dirty="0">
                <a:latin typeface="Consolas" pitchFamily="49" charset="0"/>
                <a:cs typeface="Consolas" pitchFamily="49" charset="0"/>
              </a:rPr>
              <a:t>FROM   student</a:t>
            </a:r>
          </a:p>
          <a:p>
            <a:r>
              <a:rPr lang="en-US" sz="1600" dirty="0">
                <a:latin typeface="Consolas" pitchFamily="49" charset="0"/>
                <a:cs typeface="Consolas" pitchFamily="49" charset="0"/>
              </a:rPr>
              <a:t>       CROSS JOIN </a:t>
            </a:r>
            <a:r>
              <a:rPr lang="en-US" sz="1600" dirty="0" err="1">
                <a:latin typeface="Consolas" pitchFamily="49" charset="0"/>
                <a:cs typeface="Consolas" pitchFamily="49" charset="0"/>
              </a:rPr>
              <a:t>grade_event</a:t>
            </a:r>
            <a:r>
              <a:rPr lang="en-US" sz="1600" dirty="0">
                <a:latin typeface="Consolas" pitchFamily="49" charset="0"/>
                <a:cs typeface="Consolas" pitchFamily="49" charset="0"/>
              </a:rPr>
              <a:t> </a:t>
            </a:r>
          </a:p>
          <a:p>
            <a:r>
              <a:rPr lang="en-US" sz="1600" dirty="0">
                <a:latin typeface="Consolas" pitchFamily="49" charset="0"/>
                <a:cs typeface="Consolas" pitchFamily="49" charset="0"/>
              </a:rPr>
              <a:t>       LEFT JOIN score USING</a:t>
            </a:r>
            <a:br>
              <a:rPr lang="en-US" sz="1600" dirty="0">
                <a:latin typeface="Consolas" pitchFamily="49" charset="0"/>
                <a:cs typeface="Consolas" pitchFamily="49" charset="0"/>
              </a:rPr>
            </a:br>
            <a:r>
              <a:rPr lang="en-US" sz="1600" dirty="0">
                <a:latin typeface="Consolas" pitchFamily="49" charset="0"/>
                <a:cs typeface="Consolas" pitchFamily="49" charset="0"/>
              </a:rPr>
              <a:t>              (</a:t>
            </a:r>
            <a:r>
              <a:rPr lang="en-US" sz="1600" dirty="0" err="1">
                <a:latin typeface="Consolas" pitchFamily="49" charset="0"/>
                <a:cs typeface="Consolas" pitchFamily="49" charset="0"/>
              </a:rPr>
              <a:t>student_id</a:t>
            </a:r>
            <a:r>
              <a:rPr lang="en-US" sz="1600" dirty="0">
                <a:latin typeface="Consolas" pitchFamily="49" charset="0"/>
                <a:cs typeface="Consolas" pitchFamily="49" charset="0"/>
              </a:rPr>
              <a:t>, </a:t>
            </a:r>
            <a:r>
              <a:rPr lang="en-US" sz="1600" dirty="0" err="1">
                <a:latin typeface="Consolas" pitchFamily="49" charset="0"/>
                <a:cs typeface="Consolas" pitchFamily="49" charset="0"/>
              </a:rPr>
              <a:t>event_id</a:t>
            </a:r>
            <a:r>
              <a:rPr lang="en-US" sz="1600" dirty="0">
                <a:latin typeface="Consolas" pitchFamily="49" charset="0"/>
                <a:cs typeface="Consolas" pitchFamily="49" charset="0"/>
              </a:rPr>
              <a:t>) </a:t>
            </a:r>
          </a:p>
          <a:p>
            <a:r>
              <a:rPr lang="en-US" sz="1600" dirty="0">
                <a:latin typeface="Consolas" pitchFamily="49" charset="0"/>
                <a:cs typeface="Consolas" pitchFamily="49" charset="0"/>
              </a:rPr>
              <a:t>WHERE  </a:t>
            </a:r>
            <a:r>
              <a:rPr lang="en-US" sz="1600" dirty="0" err="1">
                <a:latin typeface="Consolas" pitchFamily="49" charset="0"/>
                <a:cs typeface="Consolas" pitchFamily="49" charset="0"/>
              </a:rPr>
              <a:t>grade_event.event_id</a:t>
            </a:r>
            <a:r>
              <a:rPr lang="en-US" sz="1600" dirty="0">
                <a:latin typeface="Consolas" pitchFamily="49" charset="0"/>
                <a:cs typeface="Consolas" pitchFamily="49" charset="0"/>
              </a:rPr>
              <a:t> = 4 </a:t>
            </a:r>
          </a:p>
          <a:p>
            <a:r>
              <a:rPr lang="en-US" sz="1600" dirty="0">
                <a:latin typeface="Consolas" pitchFamily="49" charset="0"/>
                <a:cs typeface="Consolas" pitchFamily="49" charset="0"/>
              </a:rPr>
              <a:t>ORDER BY </a:t>
            </a:r>
            <a:r>
              <a:rPr lang="en-US" sz="1600" dirty="0" err="1">
                <a:latin typeface="Consolas" pitchFamily="49" charset="0"/>
                <a:cs typeface="Consolas" pitchFamily="49" charset="0"/>
              </a:rPr>
              <a:t>student_id</a:t>
            </a:r>
            <a:r>
              <a:rPr lang="en-US" sz="1600" dirty="0">
                <a:latin typeface="Consolas" pitchFamily="49" charset="0"/>
                <a:cs typeface="Consolas" pitchFamily="49" charset="0"/>
              </a:rPr>
              <a:t> </a:t>
            </a:r>
          </a:p>
        </p:txBody>
      </p:sp>
    </p:spTree>
    <p:extLst>
      <p:ext uri="{BB962C8B-B14F-4D97-AF65-F5344CB8AC3E}">
        <p14:creationId xmlns:p14="http://schemas.microsoft.com/office/powerpoint/2010/main" val="2676943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Find the students who have missing test or quiz grades</a:t>
            </a:r>
          </a:p>
        </p:txBody>
      </p:sp>
      <p:sp>
        <p:nvSpPr>
          <p:cNvPr id="4" name="Title 3"/>
          <p:cNvSpPr>
            <a:spLocks noGrp="1"/>
          </p:cNvSpPr>
          <p:nvPr>
            <p:ph type="title"/>
          </p:nvPr>
        </p:nvSpPr>
        <p:spPr/>
        <p:txBody>
          <a:bodyPr/>
          <a:lstStyle/>
          <a:p>
            <a:r>
              <a:rPr lang="en-US" dirty="0"/>
              <a:t>Try This</a:t>
            </a:r>
          </a:p>
        </p:txBody>
      </p:sp>
      <p:pic>
        <p:nvPicPr>
          <p:cNvPr id="389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88" y="2191305"/>
            <a:ext cx="4909141" cy="456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30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SELECT 2 + 2, 'Hello, world', VERSION();</a:t>
            </a:r>
          </a:p>
          <a:p>
            <a:endParaRPr lang="en-US" dirty="0"/>
          </a:p>
        </p:txBody>
      </p:sp>
      <p:sp>
        <p:nvSpPr>
          <p:cNvPr id="2" name="Title 1"/>
          <p:cNvSpPr>
            <a:spLocks noGrp="1"/>
          </p:cNvSpPr>
          <p:nvPr>
            <p:ph type="title"/>
          </p:nvPr>
        </p:nvSpPr>
        <p:spPr/>
        <p:txBody>
          <a:bodyPr/>
          <a:lstStyle/>
          <a:p>
            <a:r>
              <a:rPr lang="en-US" dirty="0"/>
              <a:t>FROM clause is not needed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655" y="2426828"/>
            <a:ext cx="4346370" cy="843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3922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1800" dirty="0">
                <a:latin typeface="Consolas" pitchFamily="49" charset="0"/>
                <a:cs typeface="Consolas" pitchFamily="49" charset="0"/>
              </a:rPr>
              <a:t>SELECT   name, </a:t>
            </a:r>
            <a:r>
              <a:rPr lang="en-US" sz="1800" dirty="0" err="1">
                <a:latin typeface="Consolas" pitchFamily="49" charset="0"/>
                <a:cs typeface="Consolas" pitchFamily="49" charset="0"/>
              </a:rPr>
              <a:t>student_id</a:t>
            </a:r>
            <a:r>
              <a:rPr lang="en-US" sz="1800" dirty="0">
                <a:latin typeface="Consolas" pitchFamily="49" charset="0"/>
                <a:cs typeface="Consolas" pitchFamily="49" charset="0"/>
              </a:rPr>
              <a:t>, date, </a:t>
            </a:r>
            <a:r>
              <a:rPr lang="en-US" sz="1800" dirty="0" err="1">
                <a:latin typeface="Consolas" pitchFamily="49" charset="0"/>
                <a:cs typeface="Consolas" pitchFamily="49" charset="0"/>
              </a:rPr>
              <a:t>event_id</a:t>
            </a:r>
            <a:r>
              <a:rPr lang="en-US" sz="1800" dirty="0">
                <a:latin typeface="Consolas" pitchFamily="49" charset="0"/>
                <a:cs typeface="Consolas" pitchFamily="49" charset="0"/>
              </a:rPr>
              <a:t>, category</a:t>
            </a:r>
            <a:br>
              <a:rPr lang="en-US" sz="1800" dirty="0">
                <a:latin typeface="Consolas" pitchFamily="49" charset="0"/>
                <a:cs typeface="Consolas" pitchFamily="49" charset="0"/>
              </a:rPr>
            </a:br>
            <a:r>
              <a:rPr lang="en-US" sz="1800" dirty="0">
                <a:latin typeface="Consolas" pitchFamily="49" charset="0"/>
                <a:cs typeface="Consolas" pitchFamily="49" charset="0"/>
              </a:rPr>
              <a:t>FROM     student</a:t>
            </a:r>
            <a:br>
              <a:rPr lang="en-US" sz="1800" dirty="0">
                <a:latin typeface="Consolas" pitchFamily="49" charset="0"/>
                <a:cs typeface="Consolas" pitchFamily="49" charset="0"/>
              </a:rPr>
            </a:br>
            <a:r>
              <a:rPr lang="en-US" sz="1800" dirty="0">
                <a:latin typeface="Consolas" pitchFamily="49" charset="0"/>
                <a:cs typeface="Consolas" pitchFamily="49" charset="0"/>
              </a:rPr>
              <a:t>         CROSS JOIN </a:t>
            </a:r>
            <a:r>
              <a:rPr lang="en-US" sz="1800" dirty="0" err="1">
                <a:latin typeface="Consolas" pitchFamily="49" charset="0"/>
                <a:cs typeface="Consolas" pitchFamily="49" charset="0"/>
              </a:rPr>
              <a:t>grade_event</a:t>
            </a:r>
            <a:r>
              <a:rPr lang="en-US" sz="1800" dirty="0">
                <a:latin typeface="Consolas" pitchFamily="49" charset="0"/>
                <a:cs typeface="Consolas" pitchFamily="49" charset="0"/>
              </a:rPr>
              <a:t/>
            </a:r>
            <a:br>
              <a:rPr lang="en-US" sz="1800" dirty="0">
                <a:latin typeface="Consolas" pitchFamily="49" charset="0"/>
                <a:cs typeface="Consolas" pitchFamily="49" charset="0"/>
              </a:rPr>
            </a:br>
            <a:r>
              <a:rPr lang="en-US" sz="1800" dirty="0">
                <a:latin typeface="Consolas" pitchFamily="49" charset="0"/>
                <a:cs typeface="Consolas" pitchFamily="49" charset="0"/>
              </a:rPr>
              <a:t>         LEFT JOIN score USING (</a:t>
            </a:r>
            <a:r>
              <a:rPr lang="en-US" sz="1800" dirty="0" err="1">
                <a:latin typeface="Consolas" pitchFamily="49" charset="0"/>
                <a:cs typeface="Consolas" pitchFamily="49" charset="0"/>
              </a:rPr>
              <a:t>student_id</a:t>
            </a:r>
            <a:r>
              <a:rPr lang="en-US" sz="1800" dirty="0">
                <a:latin typeface="Consolas" pitchFamily="49" charset="0"/>
                <a:cs typeface="Consolas" pitchFamily="49" charset="0"/>
              </a:rPr>
              <a:t>, </a:t>
            </a:r>
            <a:r>
              <a:rPr lang="en-US" sz="1800" dirty="0" err="1">
                <a:latin typeface="Consolas" pitchFamily="49" charset="0"/>
                <a:cs typeface="Consolas" pitchFamily="49" charset="0"/>
              </a:rPr>
              <a:t>event_id</a:t>
            </a:r>
            <a:r>
              <a:rPr lang="en-US" sz="1800" dirty="0">
                <a:latin typeface="Consolas" pitchFamily="49" charset="0"/>
                <a:cs typeface="Consolas" pitchFamily="49" charset="0"/>
              </a:rPr>
              <a:t>)</a:t>
            </a:r>
            <a:br>
              <a:rPr lang="en-US" sz="1800" dirty="0">
                <a:latin typeface="Consolas" pitchFamily="49" charset="0"/>
                <a:cs typeface="Consolas" pitchFamily="49" charset="0"/>
              </a:rPr>
            </a:br>
            <a:r>
              <a:rPr lang="en-US" sz="1800" dirty="0">
                <a:latin typeface="Consolas" pitchFamily="49" charset="0"/>
                <a:cs typeface="Consolas" pitchFamily="49" charset="0"/>
              </a:rPr>
              <a:t>WHERE    score IS NULL </a:t>
            </a:r>
            <a:br>
              <a:rPr lang="en-US" sz="1800" dirty="0">
                <a:latin typeface="Consolas" pitchFamily="49" charset="0"/>
                <a:cs typeface="Consolas" pitchFamily="49" charset="0"/>
              </a:rPr>
            </a:br>
            <a:r>
              <a:rPr lang="en-US" sz="1800" dirty="0">
                <a:latin typeface="Consolas" pitchFamily="49" charset="0"/>
                <a:cs typeface="Consolas" pitchFamily="49" charset="0"/>
              </a:rPr>
              <a:t>ORDER BY </a:t>
            </a:r>
            <a:r>
              <a:rPr lang="en-US" sz="1800" dirty="0" err="1">
                <a:latin typeface="Consolas" pitchFamily="49" charset="0"/>
                <a:cs typeface="Consolas" pitchFamily="49" charset="0"/>
              </a:rPr>
              <a:t>student.student_id</a:t>
            </a:r>
            <a:r>
              <a:rPr lang="en-US" sz="1800" dirty="0">
                <a:latin typeface="Consolas" pitchFamily="49" charset="0"/>
                <a:cs typeface="Consolas" pitchFamily="49" charset="0"/>
              </a:rPr>
              <a:t>, </a:t>
            </a:r>
            <a:r>
              <a:rPr lang="en-US" sz="1800" dirty="0" err="1">
                <a:latin typeface="Consolas" pitchFamily="49" charset="0"/>
                <a:cs typeface="Consolas" pitchFamily="49" charset="0"/>
              </a:rPr>
              <a:t>grade_event.event_id</a:t>
            </a:r>
            <a:r>
              <a:rPr lang="en-US" sz="1800" dirty="0">
                <a:latin typeface="Consolas" pitchFamily="49" charset="0"/>
                <a:cs typeface="Consolas" pitchFamily="49" charset="0"/>
              </a:rPr>
              <a:t>;</a:t>
            </a:r>
          </a:p>
        </p:txBody>
      </p:sp>
      <p:sp>
        <p:nvSpPr>
          <p:cNvPr id="3" name="Title 2"/>
          <p:cNvSpPr>
            <a:spLocks noGrp="1"/>
          </p:cNvSpPr>
          <p:nvPr>
            <p:ph type="title"/>
          </p:nvPr>
        </p:nvSpPr>
        <p:spPr/>
        <p:txBody>
          <a:bodyPr/>
          <a:lstStyle/>
          <a:p>
            <a:r>
              <a:rPr lang="en-US" dirty="0"/>
              <a:t>Solution</a:t>
            </a:r>
          </a:p>
        </p:txBody>
      </p:sp>
      <p:grpSp>
        <p:nvGrpSpPr>
          <p:cNvPr id="7" name="Group 6"/>
          <p:cNvGrpSpPr/>
          <p:nvPr/>
        </p:nvGrpSpPr>
        <p:grpSpPr>
          <a:xfrm>
            <a:off x="350856" y="4002399"/>
            <a:ext cx="5114260" cy="2511793"/>
            <a:chOff x="1977657" y="4137063"/>
            <a:chExt cx="5114260" cy="2511793"/>
          </a:xfrm>
          <a:solidFill>
            <a:schemeClr val="bg2"/>
          </a:solidFill>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7663"/>
            <a:stretch/>
          </p:blipFill>
          <p:spPr bwMode="auto">
            <a:xfrm>
              <a:off x="2083981" y="4137063"/>
              <a:ext cx="4909141" cy="2391328"/>
            </a:xfrm>
            <a:prstGeom prst="rect">
              <a:avLst/>
            </a:prstGeom>
            <a:grpFill/>
            <a:ln w="28575">
              <a:solidFill>
                <a:schemeClr val="accent1">
                  <a:lumMod val="75000"/>
                </a:schemeClr>
              </a:solidFill>
              <a:miter lim="800000"/>
              <a:headEnd/>
              <a:tailEnd/>
            </a:ln>
            <a:extLst/>
          </p:spPr>
        </p:pic>
        <p:sp>
          <p:nvSpPr>
            <p:cNvPr id="5" name="Freeform 4"/>
            <p:cNvSpPr/>
            <p:nvPr/>
          </p:nvSpPr>
          <p:spPr>
            <a:xfrm>
              <a:off x="2062715" y="5998558"/>
              <a:ext cx="4930407" cy="625494"/>
            </a:xfrm>
            <a:custGeom>
              <a:avLst/>
              <a:gdLst>
                <a:gd name="connsiteX0" fmla="*/ 0 w 5939942"/>
                <a:gd name="connsiteY0" fmla="*/ 71294 h 517521"/>
                <a:gd name="connsiteX1" fmla="*/ 0 w 5939942"/>
                <a:gd name="connsiteY1" fmla="*/ 71294 h 517521"/>
                <a:gd name="connsiteX2" fmla="*/ 95097 w 5939942"/>
                <a:gd name="connsiteY2" fmla="*/ 27403 h 517521"/>
                <a:gd name="connsiteX3" fmla="*/ 131673 w 5939942"/>
                <a:gd name="connsiteY3" fmla="*/ 20088 h 517521"/>
                <a:gd name="connsiteX4" fmla="*/ 263347 w 5939942"/>
                <a:gd name="connsiteY4" fmla="*/ 12773 h 517521"/>
                <a:gd name="connsiteX5" fmla="*/ 270662 w 5939942"/>
                <a:gd name="connsiteY5" fmla="*/ 34718 h 517521"/>
                <a:gd name="connsiteX6" fmla="*/ 285293 w 5939942"/>
                <a:gd name="connsiteY6" fmla="*/ 49349 h 517521"/>
                <a:gd name="connsiteX7" fmla="*/ 321869 w 5939942"/>
                <a:gd name="connsiteY7" fmla="*/ 107870 h 517521"/>
                <a:gd name="connsiteX8" fmla="*/ 387705 w 5939942"/>
                <a:gd name="connsiteY8" fmla="*/ 100555 h 517521"/>
                <a:gd name="connsiteX9" fmla="*/ 416966 w 5939942"/>
                <a:gd name="connsiteY9" fmla="*/ 93240 h 517521"/>
                <a:gd name="connsiteX10" fmla="*/ 490118 w 5939942"/>
                <a:gd name="connsiteY10" fmla="*/ 78609 h 517521"/>
                <a:gd name="connsiteX11" fmla="*/ 526694 w 5939942"/>
                <a:gd name="connsiteY11" fmla="*/ 71294 h 517521"/>
                <a:gd name="connsiteX12" fmla="*/ 577901 w 5939942"/>
                <a:gd name="connsiteY12" fmla="*/ 56664 h 517521"/>
                <a:gd name="connsiteX13" fmla="*/ 665683 w 5939942"/>
                <a:gd name="connsiteY13" fmla="*/ 85925 h 517521"/>
                <a:gd name="connsiteX14" fmla="*/ 672998 w 5939942"/>
                <a:gd name="connsiteY14" fmla="*/ 107870 h 517521"/>
                <a:gd name="connsiteX15" fmla="*/ 899769 w 5939942"/>
                <a:gd name="connsiteY15" fmla="*/ 107870 h 517521"/>
                <a:gd name="connsiteX16" fmla="*/ 1243584 w 5939942"/>
                <a:gd name="connsiteY16" fmla="*/ 93240 h 517521"/>
                <a:gd name="connsiteX17" fmla="*/ 1302105 w 5939942"/>
                <a:gd name="connsiteY17" fmla="*/ 78609 h 517521"/>
                <a:gd name="connsiteX18" fmla="*/ 1324051 w 5939942"/>
                <a:gd name="connsiteY18" fmla="*/ 71294 h 517521"/>
                <a:gd name="connsiteX19" fmla="*/ 1382573 w 5939942"/>
                <a:gd name="connsiteY19" fmla="*/ 42033 h 517521"/>
                <a:gd name="connsiteX20" fmla="*/ 1441094 w 5939942"/>
                <a:gd name="connsiteY20" fmla="*/ 34718 h 517521"/>
                <a:gd name="connsiteX21" fmla="*/ 1499616 w 5939942"/>
                <a:gd name="connsiteY21" fmla="*/ 12773 h 517521"/>
                <a:gd name="connsiteX22" fmla="*/ 1506931 w 5939942"/>
                <a:gd name="connsiteY22" fmla="*/ 34718 h 517521"/>
                <a:gd name="connsiteX23" fmla="*/ 1521561 w 5939942"/>
                <a:gd name="connsiteY23" fmla="*/ 49349 h 517521"/>
                <a:gd name="connsiteX24" fmla="*/ 1770278 w 5939942"/>
                <a:gd name="connsiteY24" fmla="*/ 49349 h 517521"/>
                <a:gd name="connsiteX25" fmla="*/ 1784909 w 5939942"/>
                <a:gd name="connsiteY25" fmla="*/ 63979 h 517521"/>
                <a:gd name="connsiteX26" fmla="*/ 1806854 w 5939942"/>
                <a:gd name="connsiteY26" fmla="*/ 71294 h 517521"/>
                <a:gd name="connsiteX27" fmla="*/ 1901952 w 5939942"/>
                <a:gd name="connsiteY27" fmla="*/ 93240 h 517521"/>
                <a:gd name="connsiteX28" fmla="*/ 1923897 w 5939942"/>
                <a:gd name="connsiteY28" fmla="*/ 100555 h 517521"/>
                <a:gd name="connsiteX29" fmla="*/ 2048256 w 5939942"/>
                <a:gd name="connsiteY29" fmla="*/ 115185 h 517521"/>
                <a:gd name="connsiteX30" fmla="*/ 2070201 w 5939942"/>
                <a:gd name="connsiteY30" fmla="*/ 122501 h 517521"/>
                <a:gd name="connsiteX31" fmla="*/ 2157984 w 5939942"/>
                <a:gd name="connsiteY31" fmla="*/ 115185 h 517521"/>
                <a:gd name="connsiteX32" fmla="*/ 2179929 w 5939942"/>
                <a:gd name="connsiteY32" fmla="*/ 107870 h 517521"/>
                <a:gd name="connsiteX33" fmla="*/ 2223821 w 5939942"/>
                <a:gd name="connsiteY33" fmla="*/ 100555 h 517521"/>
                <a:gd name="connsiteX34" fmla="*/ 2289657 w 5939942"/>
                <a:gd name="connsiteY34" fmla="*/ 107870 h 517521"/>
                <a:gd name="connsiteX35" fmla="*/ 2296973 w 5939942"/>
                <a:gd name="connsiteY35" fmla="*/ 129816 h 517521"/>
                <a:gd name="connsiteX36" fmla="*/ 2457907 w 5939942"/>
                <a:gd name="connsiteY36" fmla="*/ 115185 h 517521"/>
                <a:gd name="connsiteX37" fmla="*/ 2706624 w 5939942"/>
                <a:gd name="connsiteY37" fmla="*/ 129816 h 517521"/>
                <a:gd name="connsiteX38" fmla="*/ 2772461 w 5939942"/>
                <a:gd name="connsiteY38" fmla="*/ 122501 h 517521"/>
                <a:gd name="connsiteX39" fmla="*/ 2809037 w 5939942"/>
                <a:gd name="connsiteY39" fmla="*/ 107870 h 517521"/>
                <a:gd name="connsiteX40" fmla="*/ 2838297 w 5939942"/>
                <a:gd name="connsiteY40" fmla="*/ 100555 h 517521"/>
                <a:gd name="connsiteX41" fmla="*/ 2918765 w 5939942"/>
                <a:gd name="connsiteY41" fmla="*/ 85925 h 517521"/>
                <a:gd name="connsiteX42" fmla="*/ 3145536 w 5939942"/>
                <a:gd name="connsiteY42" fmla="*/ 122501 h 517521"/>
                <a:gd name="connsiteX43" fmla="*/ 3152851 w 5939942"/>
                <a:gd name="connsiteY43" fmla="*/ 151761 h 517521"/>
                <a:gd name="connsiteX44" fmla="*/ 3189427 w 5939942"/>
                <a:gd name="connsiteY44" fmla="*/ 144446 h 517521"/>
                <a:gd name="connsiteX45" fmla="*/ 3211373 w 5939942"/>
                <a:gd name="connsiteY45" fmla="*/ 137131 h 517521"/>
                <a:gd name="connsiteX46" fmla="*/ 3240633 w 5939942"/>
                <a:gd name="connsiteY46" fmla="*/ 129816 h 517521"/>
                <a:gd name="connsiteX47" fmla="*/ 3269894 w 5939942"/>
                <a:gd name="connsiteY47" fmla="*/ 115185 h 517521"/>
                <a:gd name="connsiteX48" fmla="*/ 3343046 w 5939942"/>
                <a:gd name="connsiteY48" fmla="*/ 93240 h 517521"/>
                <a:gd name="connsiteX49" fmla="*/ 3423513 w 5939942"/>
                <a:gd name="connsiteY49" fmla="*/ 71294 h 517521"/>
                <a:gd name="connsiteX50" fmla="*/ 3489350 w 5939942"/>
                <a:gd name="connsiteY50" fmla="*/ 93240 h 517521"/>
                <a:gd name="connsiteX51" fmla="*/ 3503981 w 5939942"/>
                <a:gd name="connsiteY51" fmla="*/ 107870 h 517521"/>
                <a:gd name="connsiteX52" fmla="*/ 3547872 w 5939942"/>
                <a:gd name="connsiteY52" fmla="*/ 122501 h 517521"/>
                <a:gd name="connsiteX53" fmla="*/ 3569817 w 5939942"/>
                <a:gd name="connsiteY53" fmla="*/ 129816 h 517521"/>
                <a:gd name="connsiteX54" fmla="*/ 3591763 w 5939942"/>
                <a:gd name="connsiteY54" fmla="*/ 137131 h 517521"/>
                <a:gd name="connsiteX55" fmla="*/ 3672230 w 5939942"/>
                <a:gd name="connsiteY55" fmla="*/ 129816 h 517521"/>
                <a:gd name="connsiteX56" fmla="*/ 3694176 w 5939942"/>
                <a:gd name="connsiteY56" fmla="*/ 122501 h 517521"/>
                <a:gd name="connsiteX57" fmla="*/ 3723437 w 5939942"/>
                <a:gd name="connsiteY57" fmla="*/ 115185 h 517521"/>
                <a:gd name="connsiteX58" fmla="*/ 3767328 w 5939942"/>
                <a:gd name="connsiteY58" fmla="*/ 100555 h 517521"/>
                <a:gd name="connsiteX59" fmla="*/ 3789273 w 5939942"/>
                <a:gd name="connsiteY59" fmla="*/ 93240 h 517521"/>
                <a:gd name="connsiteX60" fmla="*/ 3928262 w 5939942"/>
                <a:gd name="connsiteY60" fmla="*/ 100555 h 517521"/>
                <a:gd name="connsiteX61" fmla="*/ 3950208 w 5939942"/>
                <a:gd name="connsiteY61" fmla="*/ 107870 h 517521"/>
                <a:gd name="connsiteX62" fmla="*/ 3979469 w 5939942"/>
                <a:gd name="connsiteY62" fmla="*/ 115185 h 517521"/>
                <a:gd name="connsiteX63" fmla="*/ 4045305 w 5939942"/>
                <a:gd name="connsiteY63" fmla="*/ 107870 h 517521"/>
                <a:gd name="connsiteX64" fmla="*/ 4089197 w 5939942"/>
                <a:gd name="connsiteY64" fmla="*/ 93240 h 517521"/>
                <a:gd name="connsiteX65" fmla="*/ 4118457 w 5939942"/>
                <a:gd name="connsiteY65" fmla="*/ 107870 h 517521"/>
                <a:gd name="connsiteX66" fmla="*/ 4162349 w 5939942"/>
                <a:gd name="connsiteY66" fmla="*/ 122501 h 517521"/>
                <a:gd name="connsiteX67" fmla="*/ 4235501 w 5939942"/>
                <a:gd name="connsiteY67" fmla="*/ 115185 h 517521"/>
                <a:gd name="connsiteX68" fmla="*/ 4279392 w 5939942"/>
                <a:gd name="connsiteY68" fmla="*/ 107870 h 517521"/>
                <a:gd name="connsiteX69" fmla="*/ 4294022 w 5939942"/>
                <a:gd name="connsiteY69" fmla="*/ 122501 h 517521"/>
                <a:gd name="connsiteX70" fmla="*/ 4315968 w 5939942"/>
                <a:gd name="connsiteY70" fmla="*/ 129816 h 517521"/>
                <a:gd name="connsiteX71" fmla="*/ 4330598 w 5939942"/>
                <a:gd name="connsiteY71" fmla="*/ 151761 h 517521"/>
                <a:gd name="connsiteX72" fmla="*/ 4345229 w 5939942"/>
                <a:gd name="connsiteY72" fmla="*/ 166392 h 517521"/>
                <a:gd name="connsiteX73" fmla="*/ 4403750 w 5939942"/>
                <a:gd name="connsiteY73" fmla="*/ 151761 h 517521"/>
                <a:gd name="connsiteX74" fmla="*/ 4513478 w 5939942"/>
                <a:gd name="connsiteY74" fmla="*/ 137131 h 517521"/>
                <a:gd name="connsiteX75" fmla="*/ 4696358 w 5939942"/>
                <a:gd name="connsiteY75" fmla="*/ 144446 h 517521"/>
                <a:gd name="connsiteX76" fmla="*/ 4762195 w 5939942"/>
                <a:gd name="connsiteY76" fmla="*/ 166392 h 517521"/>
                <a:gd name="connsiteX77" fmla="*/ 4784141 w 5939942"/>
                <a:gd name="connsiteY77" fmla="*/ 173707 h 517521"/>
                <a:gd name="connsiteX78" fmla="*/ 4879238 w 5939942"/>
                <a:gd name="connsiteY78" fmla="*/ 166392 h 517521"/>
                <a:gd name="connsiteX79" fmla="*/ 4945075 w 5939942"/>
                <a:gd name="connsiteY79" fmla="*/ 151761 h 517521"/>
                <a:gd name="connsiteX80" fmla="*/ 4952390 w 5939942"/>
                <a:gd name="connsiteY80" fmla="*/ 129816 h 517521"/>
                <a:gd name="connsiteX81" fmla="*/ 4981651 w 5939942"/>
                <a:gd name="connsiteY81" fmla="*/ 144446 h 517521"/>
                <a:gd name="connsiteX82" fmla="*/ 5003597 w 5939942"/>
                <a:gd name="connsiteY82" fmla="*/ 173707 h 517521"/>
                <a:gd name="connsiteX83" fmla="*/ 5010912 w 5939942"/>
                <a:gd name="connsiteY83" fmla="*/ 202968 h 517521"/>
                <a:gd name="connsiteX84" fmla="*/ 5040173 w 5939942"/>
                <a:gd name="connsiteY84" fmla="*/ 195653 h 517521"/>
                <a:gd name="connsiteX85" fmla="*/ 5076749 w 5939942"/>
                <a:gd name="connsiteY85" fmla="*/ 144446 h 517521"/>
                <a:gd name="connsiteX86" fmla="*/ 5098694 w 5939942"/>
                <a:gd name="connsiteY86" fmla="*/ 122501 h 517521"/>
                <a:gd name="connsiteX87" fmla="*/ 5223053 w 5939942"/>
                <a:gd name="connsiteY87" fmla="*/ 159077 h 517521"/>
                <a:gd name="connsiteX88" fmla="*/ 5340096 w 5939942"/>
                <a:gd name="connsiteY88" fmla="*/ 115185 h 517521"/>
                <a:gd name="connsiteX89" fmla="*/ 5369357 w 5939942"/>
                <a:gd name="connsiteY89" fmla="*/ 107870 h 517521"/>
                <a:gd name="connsiteX90" fmla="*/ 5383987 w 5939942"/>
                <a:gd name="connsiteY90" fmla="*/ 122501 h 517521"/>
                <a:gd name="connsiteX91" fmla="*/ 5435193 w 5939942"/>
                <a:gd name="connsiteY91" fmla="*/ 137131 h 517521"/>
                <a:gd name="connsiteX92" fmla="*/ 5603443 w 5939942"/>
                <a:gd name="connsiteY92" fmla="*/ 144446 h 517521"/>
                <a:gd name="connsiteX93" fmla="*/ 5632704 w 5939942"/>
                <a:gd name="connsiteY93" fmla="*/ 173707 h 517521"/>
                <a:gd name="connsiteX94" fmla="*/ 5830214 w 5939942"/>
                <a:gd name="connsiteY94" fmla="*/ 159077 h 517521"/>
                <a:gd name="connsiteX95" fmla="*/ 5852160 w 5939942"/>
                <a:gd name="connsiteY95" fmla="*/ 151761 h 517521"/>
                <a:gd name="connsiteX96" fmla="*/ 5881421 w 5939942"/>
                <a:gd name="connsiteY96" fmla="*/ 144446 h 517521"/>
                <a:gd name="connsiteX97" fmla="*/ 5939942 w 5939942"/>
                <a:gd name="connsiteY97" fmla="*/ 129816 h 517521"/>
                <a:gd name="connsiteX98" fmla="*/ 5939942 w 5939942"/>
                <a:gd name="connsiteY98" fmla="*/ 517521 h 517521"/>
                <a:gd name="connsiteX99" fmla="*/ 14630 w 5939942"/>
                <a:gd name="connsiteY99" fmla="*/ 510206 h 517521"/>
                <a:gd name="connsiteX100" fmla="*/ 0 w 5939942"/>
                <a:gd name="connsiteY100" fmla="*/ 71294 h 5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939942" h="517521">
                  <a:moveTo>
                    <a:pt x="0" y="71294"/>
                  </a:moveTo>
                  <a:lnTo>
                    <a:pt x="0" y="71294"/>
                  </a:lnTo>
                  <a:cubicBezTo>
                    <a:pt x="23080" y="59754"/>
                    <a:pt x="66681" y="35928"/>
                    <a:pt x="95097" y="27403"/>
                  </a:cubicBezTo>
                  <a:cubicBezTo>
                    <a:pt x="107006" y="23830"/>
                    <a:pt x="119481" y="22526"/>
                    <a:pt x="131673" y="20088"/>
                  </a:cubicBezTo>
                  <a:cubicBezTo>
                    <a:pt x="184163" y="-909"/>
                    <a:pt x="188097" y="-8727"/>
                    <a:pt x="263347" y="12773"/>
                  </a:cubicBezTo>
                  <a:cubicBezTo>
                    <a:pt x="270761" y="14891"/>
                    <a:pt x="266695" y="28106"/>
                    <a:pt x="270662" y="34718"/>
                  </a:cubicBezTo>
                  <a:cubicBezTo>
                    <a:pt x="274211" y="40632"/>
                    <a:pt x="280416" y="44472"/>
                    <a:pt x="285293" y="49349"/>
                  </a:cubicBezTo>
                  <a:cubicBezTo>
                    <a:pt x="302703" y="101581"/>
                    <a:pt x="287091" y="84686"/>
                    <a:pt x="321869" y="107870"/>
                  </a:cubicBezTo>
                  <a:cubicBezTo>
                    <a:pt x="343814" y="105432"/>
                    <a:pt x="365881" y="103912"/>
                    <a:pt x="387705" y="100555"/>
                  </a:cubicBezTo>
                  <a:cubicBezTo>
                    <a:pt x="397642" y="99026"/>
                    <a:pt x="407135" y="95347"/>
                    <a:pt x="416966" y="93240"/>
                  </a:cubicBezTo>
                  <a:cubicBezTo>
                    <a:pt x="441281" y="88030"/>
                    <a:pt x="465734" y="83486"/>
                    <a:pt x="490118" y="78609"/>
                  </a:cubicBezTo>
                  <a:cubicBezTo>
                    <a:pt x="502310" y="76171"/>
                    <a:pt x="514899" y="75226"/>
                    <a:pt x="526694" y="71294"/>
                  </a:cubicBezTo>
                  <a:cubicBezTo>
                    <a:pt x="558178" y="60800"/>
                    <a:pt x="541159" y="65849"/>
                    <a:pt x="577901" y="56664"/>
                  </a:cubicBezTo>
                  <a:cubicBezTo>
                    <a:pt x="639101" y="62784"/>
                    <a:pt x="644887" y="44331"/>
                    <a:pt x="665683" y="85925"/>
                  </a:cubicBezTo>
                  <a:cubicBezTo>
                    <a:pt x="669131" y="92822"/>
                    <a:pt x="670560" y="100555"/>
                    <a:pt x="672998" y="107870"/>
                  </a:cubicBezTo>
                  <a:cubicBezTo>
                    <a:pt x="821553" y="89301"/>
                    <a:pt x="613849" y="111954"/>
                    <a:pt x="899769" y="107870"/>
                  </a:cubicBezTo>
                  <a:cubicBezTo>
                    <a:pt x="1014466" y="106232"/>
                    <a:pt x="1128979" y="98117"/>
                    <a:pt x="1243584" y="93240"/>
                  </a:cubicBezTo>
                  <a:cubicBezTo>
                    <a:pt x="1263091" y="88363"/>
                    <a:pt x="1282706" y="83900"/>
                    <a:pt x="1302105" y="78609"/>
                  </a:cubicBezTo>
                  <a:cubicBezTo>
                    <a:pt x="1309544" y="76580"/>
                    <a:pt x="1317154" y="74742"/>
                    <a:pt x="1324051" y="71294"/>
                  </a:cubicBezTo>
                  <a:cubicBezTo>
                    <a:pt x="1358442" y="54099"/>
                    <a:pt x="1335565" y="52881"/>
                    <a:pt x="1382573" y="42033"/>
                  </a:cubicBezTo>
                  <a:cubicBezTo>
                    <a:pt x="1401728" y="37612"/>
                    <a:pt x="1421587" y="37156"/>
                    <a:pt x="1441094" y="34718"/>
                  </a:cubicBezTo>
                  <a:cubicBezTo>
                    <a:pt x="1448138" y="31196"/>
                    <a:pt x="1488549" y="8346"/>
                    <a:pt x="1499616" y="12773"/>
                  </a:cubicBezTo>
                  <a:cubicBezTo>
                    <a:pt x="1506775" y="15637"/>
                    <a:pt x="1502964" y="28106"/>
                    <a:pt x="1506931" y="34718"/>
                  </a:cubicBezTo>
                  <a:cubicBezTo>
                    <a:pt x="1510479" y="40632"/>
                    <a:pt x="1516684" y="44472"/>
                    <a:pt x="1521561" y="49349"/>
                  </a:cubicBezTo>
                  <a:cubicBezTo>
                    <a:pt x="1571773" y="47166"/>
                    <a:pt x="1703447" y="33926"/>
                    <a:pt x="1770278" y="49349"/>
                  </a:cubicBezTo>
                  <a:cubicBezTo>
                    <a:pt x="1776998" y="50900"/>
                    <a:pt x="1778995" y="60431"/>
                    <a:pt x="1784909" y="63979"/>
                  </a:cubicBezTo>
                  <a:cubicBezTo>
                    <a:pt x="1791521" y="67946"/>
                    <a:pt x="1799374" y="69424"/>
                    <a:pt x="1806854" y="71294"/>
                  </a:cubicBezTo>
                  <a:cubicBezTo>
                    <a:pt x="1853284" y="82901"/>
                    <a:pt x="1847319" y="75029"/>
                    <a:pt x="1901952" y="93240"/>
                  </a:cubicBezTo>
                  <a:cubicBezTo>
                    <a:pt x="1909267" y="95678"/>
                    <a:pt x="1916311" y="99176"/>
                    <a:pt x="1923897" y="100555"/>
                  </a:cubicBezTo>
                  <a:cubicBezTo>
                    <a:pt x="1939695" y="103427"/>
                    <a:pt x="2035475" y="113765"/>
                    <a:pt x="2048256" y="115185"/>
                  </a:cubicBezTo>
                  <a:cubicBezTo>
                    <a:pt x="2055571" y="117624"/>
                    <a:pt x="2062490" y="122501"/>
                    <a:pt x="2070201" y="122501"/>
                  </a:cubicBezTo>
                  <a:cubicBezTo>
                    <a:pt x="2099563" y="122501"/>
                    <a:pt x="2128879" y="119066"/>
                    <a:pt x="2157984" y="115185"/>
                  </a:cubicBezTo>
                  <a:cubicBezTo>
                    <a:pt x="2165627" y="114166"/>
                    <a:pt x="2172402" y="109543"/>
                    <a:pt x="2179929" y="107870"/>
                  </a:cubicBezTo>
                  <a:cubicBezTo>
                    <a:pt x="2194408" y="104652"/>
                    <a:pt x="2209190" y="102993"/>
                    <a:pt x="2223821" y="100555"/>
                  </a:cubicBezTo>
                  <a:cubicBezTo>
                    <a:pt x="2245766" y="102993"/>
                    <a:pt x="2269156" y="99670"/>
                    <a:pt x="2289657" y="107870"/>
                  </a:cubicBezTo>
                  <a:cubicBezTo>
                    <a:pt x="2296817" y="110734"/>
                    <a:pt x="2289352" y="128643"/>
                    <a:pt x="2296973" y="129816"/>
                  </a:cubicBezTo>
                  <a:cubicBezTo>
                    <a:pt x="2304345" y="130950"/>
                    <a:pt x="2443031" y="116673"/>
                    <a:pt x="2457907" y="115185"/>
                  </a:cubicBezTo>
                  <a:cubicBezTo>
                    <a:pt x="2520484" y="119655"/>
                    <a:pt x="2652461" y="129816"/>
                    <a:pt x="2706624" y="129816"/>
                  </a:cubicBezTo>
                  <a:cubicBezTo>
                    <a:pt x="2728705" y="129816"/>
                    <a:pt x="2750515" y="124939"/>
                    <a:pt x="2772461" y="122501"/>
                  </a:cubicBezTo>
                  <a:cubicBezTo>
                    <a:pt x="2784653" y="117624"/>
                    <a:pt x="2796580" y="112023"/>
                    <a:pt x="2809037" y="107870"/>
                  </a:cubicBezTo>
                  <a:cubicBezTo>
                    <a:pt x="2818575" y="104691"/>
                    <a:pt x="2828483" y="102736"/>
                    <a:pt x="2838297" y="100555"/>
                  </a:cubicBezTo>
                  <a:cubicBezTo>
                    <a:pt x="2868969" y="93739"/>
                    <a:pt x="2887003" y="91218"/>
                    <a:pt x="2918765" y="85925"/>
                  </a:cubicBezTo>
                  <a:cubicBezTo>
                    <a:pt x="3065758" y="90994"/>
                    <a:pt x="3110982" y="30359"/>
                    <a:pt x="3145536" y="122501"/>
                  </a:cubicBezTo>
                  <a:cubicBezTo>
                    <a:pt x="3149066" y="131914"/>
                    <a:pt x="3150413" y="142008"/>
                    <a:pt x="3152851" y="151761"/>
                  </a:cubicBezTo>
                  <a:cubicBezTo>
                    <a:pt x="3165043" y="149323"/>
                    <a:pt x="3177365" y="147461"/>
                    <a:pt x="3189427" y="144446"/>
                  </a:cubicBezTo>
                  <a:cubicBezTo>
                    <a:pt x="3196908" y="142576"/>
                    <a:pt x="3203959" y="139249"/>
                    <a:pt x="3211373" y="137131"/>
                  </a:cubicBezTo>
                  <a:cubicBezTo>
                    <a:pt x="3221040" y="134369"/>
                    <a:pt x="3230880" y="132254"/>
                    <a:pt x="3240633" y="129816"/>
                  </a:cubicBezTo>
                  <a:cubicBezTo>
                    <a:pt x="3250387" y="124939"/>
                    <a:pt x="3259769" y="119235"/>
                    <a:pt x="3269894" y="115185"/>
                  </a:cubicBezTo>
                  <a:cubicBezTo>
                    <a:pt x="3321624" y="94493"/>
                    <a:pt x="3299931" y="106175"/>
                    <a:pt x="3343046" y="93240"/>
                  </a:cubicBezTo>
                  <a:cubicBezTo>
                    <a:pt x="3417298" y="70964"/>
                    <a:pt x="3356847" y="84627"/>
                    <a:pt x="3423513" y="71294"/>
                  </a:cubicBezTo>
                  <a:cubicBezTo>
                    <a:pt x="3454341" y="77459"/>
                    <a:pt x="3463388" y="75932"/>
                    <a:pt x="3489350" y="93240"/>
                  </a:cubicBezTo>
                  <a:cubicBezTo>
                    <a:pt x="3495089" y="97066"/>
                    <a:pt x="3497812" y="104786"/>
                    <a:pt x="3503981" y="107870"/>
                  </a:cubicBezTo>
                  <a:cubicBezTo>
                    <a:pt x="3517775" y="114767"/>
                    <a:pt x="3533242" y="117624"/>
                    <a:pt x="3547872" y="122501"/>
                  </a:cubicBezTo>
                  <a:lnTo>
                    <a:pt x="3569817" y="129816"/>
                  </a:lnTo>
                  <a:lnTo>
                    <a:pt x="3591763" y="137131"/>
                  </a:lnTo>
                  <a:cubicBezTo>
                    <a:pt x="3618585" y="134693"/>
                    <a:pt x="3645568" y="133625"/>
                    <a:pt x="3672230" y="129816"/>
                  </a:cubicBezTo>
                  <a:cubicBezTo>
                    <a:pt x="3679864" y="128726"/>
                    <a:pt x="3686762" y="124619"/>
                    <a:pt x="3694176" y="122501"/>
                  </a:cubicBezTo>
                  <a:cubicBezTo>
                    <a:pt x="3703843" y="119739"/>
                    <a:pt x="3713807" y="118074"/>
                    <a:pt x="3723437" y="115185"/>
                  </a:cubicBezTo>
                  <a:cubicBezTo>
                    <a:pt x="3738208" y="110754"/>
                    <a:pt x="3752698" y="105432"/>
                    <a:pt x="3767328" y="100555"/>
                  </a:cubicBezTo>
                  <a:lnTo>
                    <a:pt x="3789273" y="93240"/>
                  </a:lnTo>
                  <a:cubicBezTo>
                    <a:pt x="3835603" y="95678"/>
                    <a:pt x="3882059" y="96355"/>
                    <a:pt x="3928262" y="100555"/>
                  </a:cubicBezTo>
                  <a:cubicBezTo>
                    <a:pt x="3935941" y="101253"/>
                    <a:pt x="3942794" y="105752"/>
                    <a:pt x="3950208" y="107870"/>
                  </a:cubicBezTo>
                  <a:cubicBezTo>
                    <a:pt x="3959875" y="110632"/>
                    <a:pt x="3969715" y="112747"/>
                    <a:pt x="3979469" y="115185"/>
                  </a:cubicBezTo>
                  <a:cubicBezTo>
                    <a:pt x="4001414" y="112747"/>
                    <a:pt x="4023653" y="112200"/>
                    <a:pt x="4045305" y="107870"/>
                  </a:cubicBezTo>
                  <a:cubicBezTo>
                    <a:pt x="4060428" y="104846"/>
                    <a:pt x="4089197" y="93240"/>
                    <a:pt x="4089197" y="93240"/>
                  </a:cubicBezTo>
                  <a:cubicBezTo>
                    <a:pt x="4098950" y="98117"/>
                    <a:pt x="4108332" y="103820"/>
                    <a:pt x="4118457" y="107870"/>
                  </a:cubicBezTo>
                  <a:cubicBezTo>
                    <a:pt x="4132776" y="113598"/>
                    <a:pt x="4162349" y="122501"/>
                    <a:pt x="4162349" y="122501"/>
                  </a:cubicBezTo>
                  <a:cubicBezTo>
                    <a:pt x="4186733" y="120062"/>
                    <a:pt x="4211623" y="120695"/>
                    <a:pt x="4235501" y="115185"/>
                  </a:cubicBezTo>
                  <a:cubicBezTo>
                    <a:pt x="4285777" y="103582"/>
                    <a:pt x="4229884" y="91368"/>
                    <a:pt x="4279392" y="107870"/>
                  </a:cubicBezTo>
                  <a:cubicBezTo>
                    <a:pt x="4284269" y="112747"/>
                    <a:pt x="4288108" y="118953"/>
                    <a:pt x="4294022" y="122501"/>
                  </a:cubicBezTo>
                  <a:cubicBezTo>
                    <a:pt x="4300634" y="126468"/>
                    <a:pt x="4309947" y="124999"/>
                    <a:pt x="4315968" y="129816"/>
                  </a:cubicBezTo>
                  <a:cubicBezTo>
                    <a:pt x="4322833" y="135308"/>
                    <a:pt x="4325106" y="144896"/>
                    <a:pt x="4330598" y="151761"/>
                  </a:cubicBezTo>
                  <a:cubicBezTo>
                    <a:pt x="4334907" y="157147"/>
                    <a:pt x="4340352" y="161515"/>
                    <a:pt x="4345229" y="166392"/>
                  </a:cubicBezTo>
                  <a:cubicBezTo>
                    <a:pt x="4364736" y="161515"/>
                    <a:pt x="4383766" y="153981"/>
                    <a:pt x="4403750" y="151761"/>
                  </a:cubicBezTo>
                  <a:cubicBezTo>
                    <a:pt x="4484328" y="142808"/>
                    <a:pt x="4447807" y="148076"/>
                    <a:pt x="4513478" y="137131"/>
                  </a:cubicBezTo>
                  <a:cubicBezTo>
                    <a:pt x="4574438" y="139569"/>
                    <a:pt x="4635767" y="137318"/>
                    <a:pt x="4696358" y="144446"/>
                  </a:cubicBezTo>
                  <a:cubicBezTo>
                    <a:pt x="4719332" y="147149"/>
                    <a:pt x="4740249" y="159077"/>
                    <a:pt x="4762195" y="166392"/>
                  </a:cubicBezTo>
                  <a:lnTo>
                    <a:pt x="4784141" y="173707"/>
                  </a:lnTo>
                  <a:cubicBezTo>
                    <a:pt x="4815840" y="171269"/>
                    <a:pt x="4847640" y="169903"/>
                    <a:pt x="4879238" y="166392"/>
                  </a:cubicBezTo>
                  <a:cubicBezTo>
                    <a:pt x="4895961" y="164534"/>
                    <a:pt x="4927777" y="156086"/>
                    <a:pt x="4945075" y="151761"/>
                  </a:cubicBezTo>
                  <a:cubicBezTo>
                    <a:pt x="4947513" y="144446"/>
                    <a:pt x="4946938" y="135268"/>
                    <a:pt x="4952390" y="129816"/>
                  </a:cubicBezTo>
                  <a:cubicBezTo>
                    <a:pt x="4978991" y="103216"/>
                    <a:pt x="4974557" y="132032"/>
                    <a:pt x="4981651" y="144446"/>
                  </a:cubicBezTo>
                  <a:cubicBezTo>
                    <a:pt x="4987700" y="155032"/>
                    <a:pt x="4996282" y="163953"/>
                    <a:pt x="5003597" y="173707"/>
                  </a:cubicBezTo>
                  <a:cubicBezTo>
                    <a:pt x="5006035" y="183461"/>
                    <a:pt x="5002291" y="197795"/>
                    <a:pt x="5010912" y="202968"/>
                  </a:cubicBezTo>
                  <a:cubicBezTo>
                    <a:pt x="5019533" y="208141"/>
                    <a:pt x="5031444" y="200641"/>
                    <a:pt x="5040173" y="195653"/>
                  </a:cubicBezTo>
                  <a:cubicBezTo>
                    <a:pt x="5072857" y="176976"/>
                    <a:pt x="5054299" y="171385"/>
                    <a:pt x="5076749" y="144446"/>
                  </a:cubicBezTo>
                  <a:cubicBezTo>
                    <a:pt x="5100723" y="115678"/>
                    <a:pt x="5098694" y="142154"/>
                    <a:pt x="5098694" y="122501"/>
                  </a:cubicBezTo>
                  <a:lnTo>
                    <a:pt x="5223053" y="159077"/>
                  </a:lnTo>
                  <a:cubicBezTo>
                    <a:pt x="5299557" y="120824"/>
                    <a:pt x="5260417" y="135105"/>
                    <a:pt x="5340096" y="115185"/>
                  </a:cubicBezTo>
                  <a:lnTo>
                    <a:pt x="5369357" y="107870"/>
                  </a:lnTo>
                  <a:cubicBezTo>
                    <a:pt x="5374234" y="112747"/>
                    <a:pt x="5378073" y="118953"/>
                    <a:pt x="5383987" y="122501"/>
                  </a:cubicBezTo>
                  <a:cubicBezTo>
                    <a:pt x="5391482" y="126998"/>
                    <a:pt x="5429729" y="135765"/>
                    <a:pt x="5435193" y="137131"/>
                  </a:cubicBezTo>
                  <a:cubicBezTo>
                    <a:pt x="5496975" y="131983"/>
                    <a:pt x="5543453" y="120450"/>
                    <a:pt x="5603443" y="144446"/>
                  </a:cubicBezTo>
                  <a:cubicBezTo>
                    <a:pt x="5616250" y="149569"/>
                    <a:pt x="5632704" y="173707"/>
                    <a:pt x="5632704" y="173707"/>
                  </a:cubicBezTo>
                  <a:cubicBezTo>
                    <a:pt x="5697243" y="170634"/>
                    <a:pt x="5765816" y="173388"/>
                    <a:pt x="5830214" y="159077"/>
                  </a:cubicBezTo>
                  <a:cubicBezTo>
                    <a:pt x="5837741" y="157404"/>
                    <a:pt x="5844746" y="153879"/>
                    <a:pt x="5852160" y="151761"/>
                  </a:cubicBezTo>
                  <a:cubicBezTo>
                    <a:pt x="5861827" y="148999"/>
                    <a:pt x="5871791" y="147335"/>
                    <a:pt x="5881421" y="144446"/>
                  </a:cubicBezTo>
                  <a:cubicBezTo>
                    <a:pt x="5935329" y="128274"/>
                    <a:pt x="5908186" y="129816"/>
                    <a:pt x="5939942" y="129816"/>
                  </a:cubicBezTo>
                  <a:lnTo>
                    <a:pt x="5939942" y="517521"/>
                  </a:lnTo>
                  <a:lnTo>
                    <a:pt x="14630" y="510206"/>
                  </a:lnTo>
                  <a:lnTo>
                    <a:pt x="0" y="71294"/>
                  </a:lnTo>
                  <a:close/>
                </a:path>
              </a:pathLst>
            </a:cu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977657" y="6023362"/>
              <a:ext cx="5114260" cy="625494"/>
            </a:xfrm>
            <a:custGeom>
              <a:avLst/>
              <a:gdLst>
                <a:gd name="connsiteX0" fmla="*/ 0 w 5939942"/>
                <a:gd name="connsiteY0" fmla="*/ 71294 h 517521"/>
                <a:gd name="connsiteX1" fmla="*/ 0 w 5939942"/>
                <a:gd name="connsiteY1" fmla="*/ 71294 h 517521"/>
                <a:gd name="connsiteX2" fmla="*/ 95097 w 5939942"/>
                <a:gd name="connsiteY2" fmla="*/ 27403 h 517521"/>
                <a:gd name="connsiteX3" fmla="*/ 131673 w 5939942"/>
                <a:gd name="connsiteY3" fmla="*/ 20088 h 517521"/>
                <a:gd name="connsiteX4" fmla="*/ 263347 w 5939942"/>
                <a:gd name="connsiteY4" fmla="*/ 12773 h 517521"/>
                <a:gd name="connsiteX5" fmla="*/ 270662 w 5939942"/>
                <a:gd name="connsiteY5" fmla="*/ 34718 h 517521"/>
                <a:gd name="connsiteX6" fmla="*/ 285293 w 5939942"/>
                <a:gd name="connsiteY6" fmla="*/ 49349 h 517521"/>
                <a:gd name="connsiteX7" fmla="*/ 321869 w 5939942"/>
                <a:gd name="connsiteY7" fmla="*/ 107870 h 517521"/>
                <a:gd name="connsiteX8" fmla="*/ 387705 w 5939942"/>
                <a:gd name="connsiteY8" fmla="*/ 100555 h 517521"/>
                <a:gd name="connsiteX9" fmla="*/ 416966 w 5939942"/>
                <a:gd name="connsiteY9" fmla="*/ 93240 h 517521"/>
                <a:gd name="connsiteX10" fmla="*/ 490118 w 5939942"/>
                <a:gd name="connsiteY10" fmla="*/ 78609 h 517521"/>
                <a:gd name="connsiteX11" fmla="*/ 526694 w 5939942"/>
                <a:gd name="connsiteY11" fmla="*/ 71294 h 517521"/>
                <a:gd name="connsiteX12" fmla="*/ 577901 w 5939942"/>
                <a:gd name="connsiteY12" fmla="*/ 56664 h 517521"/>
                <a:gd name="connsiteX13" fmla="*/ 665683 w 5939942"/>
                <a:gd name="connsiteY13" fmla="*/ 85925 h 517521"/>
                <a:gd name="connsiteX14" fmla="*/ 672998 w 5939942"/>
                <a:gd name="connsiteY14" fmla="*/ 107870 h 517521"/>
                <a:gd name="connsiteX15" fmla="*/ 899769 w 5939942"/>
                <a:gd name="connsiteY15" fmla="*/ 107870 h 517521"/>
                <a:gd name="connsiteX16" fmla="*/ 1243584 w 5939942"/>
                <a:gd name="connsiteY16" fmla="*/ 93240 h 517521"/>
                <a:gd name="connsiteX17" fmla="*/ 1302105 w 5939942"/>
                <a:gd name="connsiteY17" fmla="*/ 78609 h 517521"/>
                <a:gd name="connsiteX18" fmla="*/ 1324051 w 5939942"/>
                <a:gd name="connsiteY18" fmla="*/ 71294 h 517521"/>
                <a:gd name="connsiteX19" fmla="*/ 1382573 w 5939942"/>
                <a:gd name="connsiteY19" fmla="*/ 42033 h 517521"/>
                <a:gd name="connsiteX20" fmla="*/ 1441094 w 5939942"/>
                <a:gd name="connsiteY20" fmla="*/ 34718 h 517521"/>
                <a:gd name="connsiteX21" fmla="*/ 1499616 w 5939942"/>
                <a:gd name="connsiteY21" fmla="*/ 12773 h 517521"/>
                <a:gd name="connsiteX22" fmla="*/ 1506931 w 5939942"/>
                <a:gd name="connsiteY22" fmla="*/ 34718 h 517521"/>
                <a:gd name="connsiteX23" fmla="*/ 1521561 w 5939942"/>
                <a:gd name="connsiteY23" fmla="*/ 49349 h 517521"/>
                <a:gd name="connsiteX24" fmla="*/ 1770278 w 5939942"/>
                <a:gd name="connsiteY24" fmla="*/ 49349 h 517521"/>
                <a:gd name="connsiteX25" fmla="*/ 1784909 w 5939942"/>
                <a:gd name="connsiteY25" fmla="*/ 63979 h 517521"/>
                <a:gd name="connsiteX26" fmla="*/ 1806854 w 5939942"/>
                <a:gd name="connsiteY26" fmla="*/ 71294 h 517521"/>
                <a:gd name="connsiteX27" fmla="*/ 1901952 w 5939942"/>
                <a:gd name="connsiteY27" fmla="*/ 93240 h 517521"/>
                <a:gd name="connsiteX28" fmla="*/ 1923897 w 5939942"/>
                <a:gd name="connsiteY28" fmla="*/ 100555 h 517521"/>
                <a:gd name="connsiteX29" fmla="*/ 2048256 w 5939942"/>
                <a:gd name="connsiteY29" fmla="*/ 115185 h 517521"/>
                <a:gd name="connsiteX30" fmla="*/ 2070201 w 5939942"/>
                <a:gd name="connsiteY30" fmla="*/ 122501 h 517521"/>
                <a:gd name="connsiteX31" fmla="*/ 2157984 w 5939942"/>
                <a:gd name="connsiteY31" fmla="*/ 115185 h 517521"/>
                <a:gd name="connsiteX32" fmla="*/ 2179929 w 5939942"/>
                <a:gd name="connsiteY32" fmla="*/ 107870 h 517521"/>
                <a:gd name="connsiteX33" fmla="*/ 2223821 w 5939942"/>
                <a:gd name="connsiteY33" fmla="*/ 100555 h 517521"/>
                <a:gd name="connsiteX34" fmla="*/ 2289657 w 5939942"/>
                <a:gd name="connsiteY34" fmla="*/ 107870 h 517521"/>
                <a:gd name="connsiteX35" fmla="*/ 2296973 w 5939942"/>
                <a:gd name="connsiteY35" fmla="*/ 129816 h 517521"/>
                <a:gd name="connsiteX36" fmla="*/ 2457907 w 5939942"/>
                <a:gd name="connsiteY36" fmla="*/ 115185 h 517521"/>
                <a:gd name="connsiteX37" fmla="*/ 2706624 w 5939942"/>
                <a:gd name="connsiteY37" fmla="*/ 129816 h 517521"/>
                <a:gd name="connsiteX38" fmla="*/ 2772461 w 5939942"/>
                <a:gd name="connsiteY38" fmla="*/ 122501 h 517521"/>
                <a:gd name="connsiteX39" fmla="*/ 2809037 w 5939942"/>
                <a:gd name="connsiteY39" fmla="*/ 107870 h 517521"/>
                <a:gd name="connsiteX40" fmla="*/ 2838297 w 5939942"/>
                <a:gd name="connsiteY40" fmla="*/ 100555 h 517521"/>
                <a:gd name="connsiteX41" fmla="*/ 2918765 w 5939942"/>
                <a:gd name="connsiteY41" fmla="*/ 85925 h 517521"/>
                <a:gd name="connsiteX42" fmla="*/ 3145536 w 5939942"/>
                <a:gd name="connsiteY42" fmla="*/ 122501 h 517521"/>
                <a:gd name="connsiteX43" fmla="*/ 3152851 w 5939942"/>
                <a:gd name="connsiteY43" fmla="*/ 151761 h 517521"/>
                <a:gd name="connsiteX44" fmla="*/ 3189427 w 5939942"/>
                <a:gd name="connsiteY44" fmla="*/ 144446 h 517521"/>
                <a:gd name="connsiteX45" fmla="*/ 3211373 w 5939942"/>
                <a:gd name="connsiteY45" fmla="*/ 137131 h 517521"/>
                <a:gd name="connsiteX46" fmla="*/ 3240633 w 5939942"/>
                <a:gd name="connsiteY46" fmla="*/ 129816 h 517521"/>
                <a:gd name="connsiteX47" fmla="*/ 3269894 w 5939942"/>
                <a:gd name="connsiteY47" fmla="*/ 115185 h 517521"/>
                <a:gd name="connsiteX48" fmla="*/ 3343046 w 5939942"/>
                <a:gd name="connsiteY48" fmla="*/ 93240 h 517521"/>
                <a:gd name="connsiteX49" fmla="*/ 3423513 w 5939942"/>
                <a:gd name="connsiteY49" fmla="*/ 71294 h 517521"/>
                <a:gd name="connsiteX50" fmla="*/ 3489350 w 5939942"/>
                <a:gd name="connsiteY50" fmla="*/ 93240 h 517521"/>
                <a:gd name="connsiteX51" fmla="*/ 3503981 w 5939942"/>
                <a:gd name="connsiteY51" fmla="*/ 107870 h 517521"/>
                <a:gd name="connsiteX52" fmla="*/ 3547872 w 5939942"/>
                <a:gd name="connsiteY52" fmla="*/ 122501 h 517521"/>
                <a:gd name="connsiteX53" fmla="*/ 3569817 w 5939942"/>
                <a:gd name="connsiteY53" fmla="*/ 129816 h 517521"/>
                <a:gd name="connsiteX54" fmla="*/ 3591763 w 5939942"/>
                <a:gd name="connsiteY54" fmla="*/ 137131 h 517521"/>
                <a:gd name="connsiteX55" fmla="*/ 3672230 w 5939942"/>
                <a:gd name="connsiteY55" fmla="*/ 129816 h 517521"/>
                <a:gd name="connsiteX56" fmla="*/ 3694176 w 5939942"/>
                <a:gd name="connsiteY56" fmla="*/ 122501 h 517521"/>
                <a:gd name="connsiteX57" fmla="*/ 3723437 w 5939942"/>
                <a:gd name="connsiteY57" fmla="*/ 115185 h 517521"/>
                <a:gd name="connsiteX58" fmla="*/ 3767328 w 5939942"/>
                <a:gd name="connsiteY58" fmla="*/ 100555 h 517521"/>
                <a:gd name="connsiteX59" fmla="*/ 3789273 w 5939942"/>
                <a:gd name="connsiteY59" fmla="*/ 93240 h 517521"/>
                <a:gd name="connsiteX60" fmla="*/ 3928262 w 5939942"/>
                <a:gd name="connsiteY60" fmla="*/ 100555 h 517521"/>
                <a:gd name="connsiteX61" fmla="*/ 3950208 w 5939942"/>
                <a:gd name="connsiteY61" fmla="*/ 107870 h 517521"/>
                <a:gd name="connsiteX62" fmla="*/ 3979469 w 5939942"/>
                <a:gd name="connsiteY62" fmla="*/ 115185 h 517521"/>
                <a:gd name="connsiteX63" fmla="*/ 4045305 w 5939942"/>
                <a:gd name="connsiteY63" fmla="*/ 107870 h 517521"/>
                <a:gd name="connsiteX64" fmla="*/ 4089197 w 5939942"/>
                <a:gd name="connsiteY64" fmla="*/ 93240 h 517521"/>
                <a:gd name="connsiteX65" fmla="*/ 4118457 w 5939942"/>
                <a:gd name="connsiteY65" fmla="*/ 107870 h 517521"/>
                <a:gd name="connsiteX66" fmla="*/ 4162349 w 5939942"/>
                <a:gd name="connsiteY66" fmla="*/ 122501 h 517521"/>
                <a:gd name="connsiteX67" fmla="*/ 4235501 w 5939942"/>
                <a:gd name="connsiteY67" fmla="*/ 115185 h 517521"/>
                <a:gd name="connsiteX68" fmla="*/ 4279392 w 5939942"/>
                <a:gd name="connsiteY68" fmla="*/ 107870 h 517521"/>
                <a:gd name="connsiteX69" fmla="*/ 4294022 w 5939942"/>
                <a:gd name="connsiteY69" fmla="*/ 122501 h 517521"/>
                <a:gd name="connsiteX70" fmla="*/ 4315968 w 5939942"/>
                <a:gd name="connsiteY70" fmla="*/ 129816 h 517521"/>
                <a:gd name="connsiteX71" fmla="*/ 4330598 w 5939942"/>
                <a:gd name="connsiteY71" fmla="*/ 151761 h 517521"/>
                <a:gd name="connsiteX72" fmla="*/ 4345229 w 5939942"/>
                <a:gd name="connsiteY72" fmla="*/ 166392 h 517521"/>
                <a:gd name="connsiteX73" fmla="*/ 4403750 w 5939942"/>
                <a:gd name="connsiteY73" fmla="*/ 151761 h 517521"/>
                <a:gd name="connsiteX74" fmla="*/ 4513478 w 5939942"/>
                <a:gd name="connsiteY74" fmla="*/ 137131 h 517521"/>
                <a:gd name="connsiteX75" fmla="*/ 4696358 w 5939942"/>
                <a:gd name="connsiteY75" fmla="*/ 144446 h 517521"/>
                <a:gd name="connsiteX76" fmla="*/ 4762195 w 5939942"/>
                <a:gd name="connsiteY76" fmla="*/ 166392 h 517521"/>
                <a:gd name="connsiteX77" fmla="*/ 4784141 w 5939942"/>
                <a:gd name="connsiteY77" fmla="*/ 173707 h 517521"/>
                <a:gd name="connsiteX78" fmla="*/ 4879238 w 5939942"/>
                <a:gd name="connsiteY78" fmla="*/ 166392 h 517521"/>
                <a:gd name="connsiteX79" fmla="*/ 4945075 w 5939942"/>
                <a:gd name="connsiteY79" fmla="*/ 151761 h 517521"/>
                <a:gd name="connsiteX80" fmla="*/ 4952390 w 5939942"/>
                <a:gd name="connsiteY80" fmla="*/ 129816 h 517521"/>
                <a:gd name="connsiteX81" fmla="*/ 4981651 w 5939942"/>
                <a:gd name="connsiteY81" fmla="*/ 144446 h 517521"/>
                <a:gd name="connsiteX82" fmla="*/ 5003597 w 5939942"/>
                <a:gd name="connsiteY82" fmla="*/ 173707 h 517521"/>
                <a:gd name="connsiteX83" fmla="*/ 5010912 w 5939942"/>
                <a:gd name="connsiteY83" fmla="*/ 202968 h 517521"/>
                <a:gd name="connsiteX84" fmla="*/ 5040173 w 5939942"/>
                <a:gd name="connsiteY84" fmla="*/ 195653 h 517521"/>
                <a:gd name="connsiteX85" fmla="*/ 5076749 w 5939942"/>
                <a:gd name="connsiteY85" fmla="*/ 144446 h 517521"/>
                <a:gd name="connsiteX86" fmla="*/ 5098694 w 5939942"/>
                <a:gd name="connsiteY86" fmla="*/ 122501 h 517521"/>
                <a:gd name="connsiteX87" fmla="*/ 5223053 w 5939942"/>
                <a:gd name="connsiteY87" fmla="*/ 159077 h 517521"/>
                <a:gd name="connsiteX88" fmla="*/ 5340096 w 5939942"/>
                <a:gd name="connsiteY88" fmla="*/ 115185 h 517521"/>
                <a:gd name="connsiteX89" fmla="*/ 5369357 w 5939942"/>
                <a:gd name="connsiteY89" fmla="*/ 107870 h 517521"/>
                <a:gd name="connsiteX90" fmla="*/ 5383987 w 5939942"/>
                <a:gd name="connsiteY90" fmla="*/ 122501 h 517521"/>
                <a:gd name="connsiteX91" fmla="*/ 5435193 w 5939942"/>
                <a:gd name="connsiteY91" fmla="*/ 137131 h 517521"/>
                <a:gd name="connsiteX92" fmla="*/ 5603443 w 5939942"/>
                <a:gd name="connsiteY92" fmla="*/ 144446 h 517521"/>
                <a:gd name="connsiteX93" fmla="*/ 5632704 w 5939942"/>
                <a:gd name="connsiteY93" fmla="*/ 173707 h 517521"/>
                <a:gd name="connsiteX94" fmla="*/ 5830214 w 5939942"/>
                <a:gd name="connsiteY94" fmla="*/ 159077 h 517521"/>
                <a:gd name="connsiteX95" fmla="*/ 5852160 w 5939942"/>
                <a:gd name="connsiteY95" fmla="*/ 151761 h 517521"/>
                <a:gd name="connsiteX96" fmla="*/ 5881421 w 5939942"/>
                <a:gd name="connsiteY96" fmla="*/ 144446 h 517521"/>
                <a:gd name="connsiteX97" fmla="*/ 5939942 w 5939942"/>
                <a:gd name="connsiteY97" fmla="*/ 129816 h 517521"/>
                <a:gd name="connsiteX98" fmla="*/ 5939942 w 5939942"/>
                <a:gd name="connsiteY98" fmla="*/ 517521 h 517521"/>
                <a:gd name="connsiteX99" fmla="*/ 14630 w 5939942"/>
                <a:gd name="connsiteY99" fmla="*/ 510206 h 517521"/>
                <a:gd name="connsiteX100" fmla="*/ 0 w 5939942"/>
                <a:gd name="connsiteY100" fmla="*/ 71294 h 5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939942" h="517521">
                  <a:moveTo>
                    <a:pt x="0" y="71294"/>
                  </a:moveTo>
                  <a:lnTo>
                    <a:pt x="0" y="71294"/>
                  </a:lnTo>
                  <a:cubicBezTo>
                    <a:pt x="23080" y="59754"/>
                    <a:pt x="66681" y="35928"/>
                    <a:pt x="95097" y="27403"/>
                  </a:cubicBezTo>
                  <a:cubicBezTo>
                    <a:pt x="107006" y="23830"/>
                    <a:pt x="119481" y="22526"/>
                    <a:pt x="131673" y="20088"/>
                  </a:cubicBezTo>
                  <a:cubicBezTo>
                    <a:pt x="184163" y="-909"/>
                    <a:pt x="188097" y="-8727"/>
                    <a:pt x="263347" y="12773"/>
                  </a:cubicBezTo>
                  <a:cubicBezTo>
                    <a:pt x="270761" y="14891"/>
                    <a:pt x="266695" y="28106"/>
                    <a:pt x="270662" y="34718"/>
                  </a:cubicBezTo>
                  <a:cubicBezTo>
                    <a:pt x="274211" y="40632"/>
                    <a:pt x="280416" y="44472"/>
                    <a:pt x="285293" y="49349"/>
                  </a:cubicBezTo>
                  <a:cubicBezTo>
                    <a:pt x="302703" y="101581"/>
                    <a:pt x="287091" y="84686"/>
                    <a:pt x="321869" y="107870"/>
                  </a:cubicBezTo>
                  <a:cubicBezTo>
                    <a:pt x="343814" y="105432"/>
                    <a:pt x="365881" y="103912"/>
                    <a:pt x="387705" y="100555"/>
                  </a:cubicBezTo>
                  <a:cubicBezTo>
                    <a:pt x="397642" y="99026"/>
                    <a:pt x="407135" y="95347"/>
                    <a:pt x="416966" y="93240"/>
                  </a:cubicBezTo>
                  <a:cubicBezTo>
                    <a:pt x="441281" y="88030"/>
                    <a:pt x="465734" y="83486"/>
                    <a:pt x="490118" y="78609"/>
                  </a:cubicBezTo>
                  <a:cubicBezTo>
                    <a:pt x="502310" y="76171"/>
                    <a:pt x="514899" y="75226"/>
                    <a:pt x="526694" y="71294"/>
                  </a:cubicBezTo>
                  <a:cubicBezTo>
                    <a:pt x="558178" y="60800"/>
                    <a:pt x="541159" y="65849"/>
                    <a:pt x="577901" y="56664"/>
                  </a:cubicBezTo>
                  <a:cubicBezTo>
                    <a:pt x="639101" y="62784"/>
                    <a:pt x="644887" y="44331"/>
                    <a:pt x="665683" y="85925"/>
                  </a:cubicBezTo>
                  <a:cubicBezTo>
                    <a:pt x="669131" y="92822"/>
                    <a:pt x="670560" y="100555"/>
                    <a:pt x="672998" y="107870"/>
                  </a:cubicBezTo>
                  <a:cubicBezTo>
                    <a:pt x="821553" y="89301"/>
                    <a:pt x="613849" y="111954"/>
                    <a:pt x="899769" y="107870"/>
                  </a:cubicBezTo>
                  <a:cubicBezTo>
                    <a:pt x="1014466" y="106232"/>
                    <a:pt x="1128979" y="98117"/>
                    <a:pt x="1243584" y="93240"/>
                  </a:cubicBezTo>
                  <a:cubicBezTo>
                    <a:pt x="1263091" y="88363"/>
                    <a:pt x="1282706" y="83900"/>
                    <a:pt x="1302105" y="78609"/>
                  </a:cubicBezTo>
                  <a:cubicBezTo>
                    <a:pt x="1309544" y="76580"/>
                    <a:pt x="1317154" y="74742"/>
                    <a:pt x="1324051" y="71294"/>
                  </a:cubicBezTo>
                  <a:cubicBezTo>
                    <a:pt x="1358442" y="54099"/>
                    <a:pt x="1335565" y="52881"/>
                    <a:pt x="1382573" y="42033"/>
                  </a:cubicBezTo>
                  <a:cubicBezTo>
                    <a:pt x="1401728" y="37612"/>
                    <a:pt x="1421587" y="37156"/>
                    <a:pt x="1441094" y="34718"/>
                  </a:cubicBezTo>
                  <a:cubicBezTo>
                    <a:pt x="1448138" y="31196"/>
                    <a:pt x="1488549" y="8346"/>
                    <a:pt x="1499616" y="12773"/>
                  </a:cubicBezTo>
                  <a:cubicBezTo>
                    <a:pt x="1506775" y="15637"/>
                    <a:pt x="1502964" y="28106"/>
                    <a:pt x="1506931" y="34718"/>
                  </a:cubicBezTo>
                  <a:cubicBezTo>
                    <a:pt x="1510479" y="40632"/>
                    <a:pt x="1516684" y="44472"/>
                    <a:pt x="1521561" y="49349"/>
                  </a:cubicBezTo>
                  <a:cubicBezTo>
                    <a:pt x="1571773" y="47166"/>
                    <a:pt x="1703447" y="33926"/>
                    <a:pt x="1770278" y="49349"/>
                  </a:cubicBezTo>
                  <a:cubicBezTo>
                    <a:pt x="1776998" y="50900"/>
                    <a:pt x="1778995" y="60431"/>
                    <a:pt x="1784909" y="63979"/>
                  </a:cubicBezTo>
                  <a:cubicBezTo>
                    <a:pt x="1791521" y="67946"/>
                    <a:pt x="1799374" y="69424"/>
                    <a:pt x="1806854" y="71294"/>
                  </a:cubicBezTo>
                  <a:cubicBezTo>
                    <a:pt x="1853284" y="82901"/>
                    <a:pt x="1847319" y="75029"/>
                    <a:pt x="1901952" y="93240"/>
                  </a:cubicBezTo>
                  <a:cubicBezTo>
                    <a:pt x="1909267" y="95678"/>
                    <a:pt x="1916311" y="99176"/>
                    <a:pt x="1923897" y="100555"/>
                  </a:cubicBezTo>
                  <a:cubicBezTo>
                    <a:pt x="1939695" y="103427"/>
                    <a:pt x="2035475" y="113765"/>
                    <a:pt x="2048256" y="115185"/>
                  </a:cubicBezTo>
                  <a:cubicBezTo>
                    <a:pt x="2055571" y="117624"/>
                    <a:pt x="2062490" y="122501"/>
                    <a:pt x="2070201" y="122501"/>
                  </a:cubicBezTo>
                  <a:cubicBezTo>
                    <a:pt x="2099563" y="122501"/>
                    <a:pt x="2128879" y="119066"/>
                    <a:pt x="2157984" y="115185"/>
                  </a:cubicBezTo>
                  <a:cubicBezTo>
                    <a:pt x="2165627" y="114166"/>
                    <a:pt x="2172402" y="109543"/>
                    <a:pt x="2179929" y="107870"/>
                  </a:cubicBezTo>
                  <a:cubicBezTo>
                    <a:pt x="2194408" y="104652"/>
                    <a:pt x="2209190" y="102993"/>
                    <a:pt x="2223821" y="100555"/>
                  </a:cubicBezTo>
                  <a:cubicBezTo>
                    <a:pt x="2245766" y="102993"/>
                    <a:pt x="2269156" y="99670"/>
                    <a:pt x="2289657" y="107870"/>
                  </a:cubicBezTo>
                  <a:cubicBezTo>
                    <a:pt x="2296817" y="110734"/>
                    <a:pt x="2289352" y="128643"/>
                    <a:pt x="2296973" y="129816"/>
                  </a:cubicBezTo>
                  <a:cubicBezTo>
                    <a:pt x="2304345" y="130950"/>
                    <a:pt x="2443031" y="116673"/>
                    <a:pt x="2457907" y="115185"/>
                  </a:cubicBezTo>
                  <a:cubicBezTo>
                    <a:pt x="2520484" y="119655"/>
                    <a:pt x="2652461" y="129816"/>
                    <a:pt x="2706624" y="129816"/>
                  </a:cubicBezTo>
                  <a:cubicBezTo>
                    <a:pt x="2728705" y="129816"/>
                    <a:pt x="2750515" y="124939"/>
                    <a:pt x="2772461" y="122501"/>
                  </a:cubicBezTo>
                  <a:cubicBezTo>
                    <a:pt x="2784653" y="117624"/>
                    <a:pt x="2796580" y="112023"/>
                    <a:pt x="2809037" y="107870"/>
                  </a:cubicBezTo>
                  <a:cubicBezTo>
                    <a:pt x="2818575" y="104691"/>
                    <a:pt x="2828483" y="102736"/>
                    <a:pt x="2838297" y="100555"/>
                  </a:cubicBezTo>
                  <a:cubicBezTo>
                    <a:pt x="2868969" y="93739"/>
                    <a:pt x="2887003" y="91218"/>
                    <a:pt x="2918765" y="85925"/>
                  </a:cubicBezTo>
                  <a:cubicBezTo>
                    <a:pt x="3065758" y="90994"/>
                    <a:pt x="3110982" y="30359"/>
                    <a:pt x="3145536" y="122501"/>
                  </a:cubicBezTo>
                  <a:cubicBezTo>
                    <a:pt x="3149066" y="131914"/>
                    <a:pt x="3150413" y="142008"/>
                    <a:pt x="3152851" y="151761"/>
                  </a:cubicBezTo>
                  <a:cubicBezTo>
                    <a:pt x="3165043" y="149323"/>
                    <a:pt x="3177365" y="147461"/>
                    <a:pt x="3189427" y="144446"/>
                  </a:cubicBezTo>
                  <a:cubicBezTo>
                    <a:pt x="3196908" y="142576"/>
                    <a:pt x="3203959" y="139249"/>
                    <a:pt x="3211373" y="137131"/>
                  </a:cubicBezTo>
                  <a:cubicBezTo>
                    <a:pt x="3221040" y="134369"/>
                    <a:pt x="3230880" y="132254"/>
                    <a:pt x="3240633" y="129816"/>
                  </a:cubicBezTo>
                  <a:cubicBezTo>
                    <a:pt x="3250387" y="124939"/>
                    <a:pt x="3259769" y="119235"/>
                    <a:pt x="3269894" y="115185"/>
                  </a:cubicBezTo>
                  <a:cubicBezTo>
                    <a:pt x="3321624" y="94493"/>
                    <a:pt x="3299931" y="106175"/>
                    <a:pt x="3343046" y="93240"/>
                  </a:cubicBezTo>
                  <a:cubicBezTo>
                    <a:pt x="3417298" y="70964"/>
                    <a:pt x="3356847" y="84627"/>
                    <a:pt x="3423513" y="71294"/>
                  </a:cubicBezTo>
                  <a:cubicBezTo>
                    <a:pt x="3454341" y="77459"/>
                    <a:pt x="3463388" y="75932"/>
                    <a:pt x="3489350" y="93240"/>
                  </a:cubicBezTo>
                  <a:cubicBezTo>
                    <a:pt x="3495089" y="97066"/>
                    <a:pt x="3497812" y="104786"/>
                    <a:pt x="3503981" y="107870"/>
                  </a:cubicBezTo>
                  <a:cubicBezTo>
                    <a:pt x="3517775" y="114767"/>
                    <a:pt x="3533242" y="117624"/>
                    <a:pt x="3547872" y="122501"/>
                  </a:cubicBezTo>
                  <a:lnTo>
                    <a:pt x="3569817" y="129816"/>
                  </a:lnTo>
                  <a:lnTo>
                    <a:pt x="3591763" y="137131"/>
                  </a:lnTo>
                  <a:cubicBezTo>
                    <a:pt x="3618585" y="134693"/>
                    <a:pt x="3645568" y="133625"/>
                    <a:pt x="3672230" y="129816"/>
                  </a:cubicBezTo>
                  <a:cubicBezTo>
                    <a:pt x="3679864" y="128726"/>
                    <a:pt x="3686762" y="124619"/>
                    <a:pt x="3694176" y="122501"/>
                  </a:cubicBezTo>
                  <a:cubicBezTo>
                    <a:pt x="3703843" y="119739"/>
                    <a:pt x="3713807" y="118074"/>
                    <a:pt x="3723437" y="115185"/>
                  </a:cubicBezTo>
                  <a:cubicBezTo>
                    <a:pt x="3738208" y="110754"/>
                    <a:pt x="3752698" y="105432"/>
                    <a:pt x="3767328" y="100555"/>
                  </a:cubicBezTo>
                  <a:lnTo>
                    <a:pt x="3789273" y="93240"/>
                  </a:lnTo>
                  <a:cubicBezTo>
                    <a:pt x="3835603" y="95678"/>
                    <a:pt x="3882059" y="96355"/>
                    <a:pt x="3928262" y="100555"/>
                  </a:cubicBezTo>
                  <a:cubicBezTo>
                    <a:pt x="3935941" y="101253"/>
                    <a:pt x="3942794" y="105752"/>
                    <a:pt x="3950208" y="107870"/>
                  </a:cubicBezTo>
                  <a:cubicBezTo>
                    <a:pt x="3959875" y="110632"/>
                    <a:pt x="3969715" y="112747"/>
                    <a:pt x="3979469" y="115185"/>
                  </a:cubicBezTo>
                  <a:cubicBezTo>
                    <a:pt x="4001414" y="112747"/>
                    <a:pt x="4023653" y="112200"/>
                    <a:pt x="4045305" y="107870"/>
                  </a:cubicBezTo>
                  <a:cubicBezTo>
                    <a:pt x="4060428" y="104846"/>
                    <a:pt x="4089197" y="93240"/>
                    <a:pt x="4089197" y="93240"/>
                  </a:cubicBezTo>
                  <a:cubicBezTo>
                    <a:pt x="4098950" y="98117"/>
                    <a:pt x="4108332" y="103820"/>
                    <a:pt x="4118457" y="107870"/>
                  </a:cubicBezTo>
                  <a:cubicBezTo>
                    <a:pt x="4132776" y="113598"/>
                    <a:pt x="4162349" y="122501"/>
                    <a:pt x="4162349" y="122501"/>
                  </a:cubicBezTo>
                  <a:cubicBezTo>
                    <a:pt x="4186733" y="120062"/>
                    <a:pt x="4211623" y="120695"/>
                    <a:pt x="4235501" y="115185"/>
                  </a:cubicBezTo>
                  <a:cubicBezTo>
                    <a:pt x="4285777" y="103582"/>
                    <a:pt x="4229884" y="91368"/>
                    <a:pt x="4279392" y="107870"/>
                  </a:cubicBezTo>
                  <a:cubicBezTo>
                    <a:pt x="4284269" y="112747"/>
                    <a:pt x="4288108" y="118953"/>
                    <a:pt x="4294022" y="122501"/>
                  </a:cubicBezTo>
                  <a:cubicBezTo>
                    <a:pt x="4300634" y="126468"/>
                    <a:pt x="4309947" y="124999"/>
                    <a:pt x="4315968" y="129816"/>
                  </a:cubicBezTo>
                  <a:cubicBezTo>
                    <a:pt x="4322833" y="135308"/>
                    <a:pt x="4325106" y="144896"/>
                    <a:pt x="4330598" y="151761"/>
                  </a:cubicBezTo>
                  <a:cubicBezTo>
                    <a:pt x="4334907" y="157147"/>
                    <a:pt x="4340352" y="161515"/>
                    <a:pt x="4345229" y="166392"/>
                  </a:cubicBezTo>
                  <a:cubicBezTo>
                    <a:pt x="4364736" y="161515"/>
                    <a:pt x="4383766" y="153981"/>
                    <a:pt x="4403750" y="151761"/>
                  </a:cubicBezTo>
                  <a:cubicBezTo>
                    <a:pt x="4484328" y="142808"/>
                    <a:pt x="4447807" y="148076"/>
                    <a:pt x="4513478" y="137131"/>
                  </a:cubicBezTo>
                  <a:cubicBezTo>
                    <a:pt x="4574438" y="139569"/>
                    <a:pt x="4635767" y="137318"/>
                    <a:pt x="4696358" y="144446"/>
                  </a:cubicBezTo>
                  <a:cubicBezTo>
                    <a:pt x="4719332" y="147149"/>
                    <a:pt x="4740249" y="159077"/>
                    <a:pt x="4762195" y="166392"/>
                  </a:cubicBezTo>
                  <a:lnTo>
                    <a:pt x="4784141" y="173707"/>
                  </a:lnTo>
                  <a:cubicBezTo>
                    <a:pt x="4815840" y="171269"/>
                    <a:pt x="4847640" y="169903"/>
                    <a:pt x="4879238" y="166392"/>
                  </a:cubicBezTo>
                  <a:cubicBezTo>
                    <a:pt x="4895961" y="164534"/>
                    <a:pt x="4927777" y="156086"/>
                    <a:pt x="4945075" y="151761"/>
                  </a:cubicBezTo>
                  <a:cubicBezTo>
                    <a:pt x="4947513" y="144446"/>
                    <a:pt x="4946938" y="135268"/>
                    <a:pt x="4952390" y="129816"/>
                  </a:cubicBezTo>
                  <a:cubicBezTo>
                    <a:pt x="4978991" y="103216"/>
                    <a:pt x="4974557" y="132032"/>
                    <a:pt x="4981651" y="144446"/>
                  </a:cubicBezTo>
                  <a:cubicBezTo>
                    <a:pt x="4987700" y="155032"/>
                    <a:pt x="4996282" y="163953"/>
                    <a:pt x="5003597" y="173707"/>
                  </a:cubicBezTo>
                  <a:cubicBezTo>
                    <a:pt x="5006035" y="183461"/>
                    <a:pt x="5002291" y="197795"/>
                    <a:pt x="5010912" y="202968"/>
                  </a:cubicBezTo>
                  <a:cubicBezTo>
                    <a:pt x="5019533" y="208141"/>
                    <a:pt x="5031444" y="200641"/>
                    <a:pt x="5040173" y="195653"/>
                  </a:cubicBezTo>
                  <a:cubicBezTo>
                    <a:pt x="5072857" y="176976"/>
                    <a:pt x="5054299" y="171385"/>
                    <a:pt x="5076749" y="144446"/>
                  </a:cubicBezTo>
                  <a:cubicBezTo>
                    <a:pt x="5100723" y="115678"/>
                    <a:pt x="5098694" y="142154"/>
                    <a:pt x="5098694" y="122501"/>
                  </a:cubicBezTo>
                  <a:lnTo>
                    <a:pt x="5223053" y="159077"/>
                  </a:lnTo>
                  <a:cubicBezTo>
                    <a:pt x="5299557" y="120824"/>
                    <a:pt x="5260417" y="135105"/>
                    <a:pt x="5340096" y="115185"/>
                  </a:cubicBezTo>
                  <a:lnTo>
                    <a:pt x="5369357" y="107870"/>
                  </a:lnTo>
                  <a:cubicBezTo>
                    <a:pt x="5374234" y="112747"/>
                    <a:pt x="5378073" y="118953"/>
                    <a:pt x="5383987" y="122501"/>
                  </a:cubicBezTo>
                  <a:cubicBezTo>
                    <a:pt x="5391482" y="126998"/>
                    <a:pt x="5429729" y="135765"/>
                    <a:pt x="5435193" y="137131"/>
                  </a:cubicBezTo>
                  <a:cubicBezTo>
                    <a:pt x="5496975" y="131983"/>
                    <a:pt x="5543453" y="120450"/>
                    <a:pt x="5603443" y="144446"/>
                  </a:cubicBezTo>
                  <a:cubicBezTo>
                    <a:pt x="5616250" y="149569"/>
                    <a:pt x="5632704" y="173707"/>
                    <a:pt x="5632704" y="173707"/>
                  </a:cubicBezTo>
                  <a:cubicBezTo>
                    <a:pt x="5697243" y="170634"/>
                    <a:pt x="5765816" y="173388"/>
                    <a:pt x="5830214" y="159077"/>
                  </a:cubicBezTo>
                  <a:cubicBezTo>
                    <a:pt x="5837741" y="157404"/>
                    <a:pt x="5844746" y="153879"/>
                    <a:pt x="5852160" y="151761"/>
                  </a:cubicBezTo>
                  <a:cubicBezTo>
                    <a:pt x="5861827" y="148999"/>
                    <a:pt x="5871791" y="147335"/>
                    <a:pt x="5881421" y="144446"/>
                  </a:cubicBezTo>
                  <a:cubicBezTo>
                    <a:pt x="5935329" y="128274"/>
                    <a:pt x="5908186" y="129816"/>
                    <a:pt x="5939942" y="129816"/>
                  </a:cubicBezTo>
                  <a:lnTo>
                    <a:pt x="5939942" y="517521"/>
                  </a:lnTo>
                  <a:lnTo>
                    <a:pt x="14630" y="510206"/>
                  </a:lnTo>
                  <a:lnTo>
                    <a:pt x="0" y="712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rot="21369634">
            <a:off x="5586805" y="4728975"/>
            <a:ext cx="3320140" cy="1077218"/>
          </a:xfrm>
          <a:prstGeom prst="rect">
            <a:avLst/>
          </a:prstGeom>
          <a:noFill/>
        </p:spPr>
        <p:txBody>
          <a:bodyPr wrap="none" rtlCol="0">
            <a:spAutoFit/>
          </a:bodyPr>
          <a:lstStyle/>
          <a:p>
            <a:pPr algn="ctr"/>
            <a:r>
              <a:rPr lang="en-US" sz="1600" dirty="0">
                <a:solidFill>
                  <a:schemeClr val="accent4"/>
                </a:solidFill>
                <a:latin typeface="Comic Sans MS" pitchFamily="66" charset="0"/>
              </a:rPr>
              <a:t>This uses USING instead of ON.</a:t>
            </a:r>
            <a:br>
              <a:rPr lang="en-US" sz="1600" dirty="0">
                <a:solidFill>
                  <a:schemeClr val="accent4"/>
                </a:solidFill>
                <a:latin typeface="Comic Sans MS" pitchFamily="66" charset="0"/>
              </a:rPr>
            </a:br>
            <a:r>
              <a:rPr lang="en-US" sz="1600" dirty="0">
                <a:solidFill>
                  <a:schemeClr val="accent4"/>
                </a:solidFill>
                <a:latin typeface="Comic Sans MS" pitchFamily="66" charset="0"/>
              </a:rPr>
              <a:t>If we had used ON, how would</a:t>
            </a:r>
            <a:br>
              <a:rPr lang="en-US" sz="1600" dirty="0">
                <a:solidFill>
                  <a:schemeClr val="accent4"/>
                </a:solidFill>
                <a:latin typeface="Comic Sans MS" pitchFamily="66" charset="0"/>
              </a:rPr>
            </a:br>
            <a:r>
              <a:rPr lang="en-US" sz="1600" dirty="0">
                <a:solidFill>
                  <a:schemeClr val="accent4"/>
                </a:solidFill>
                <a:latin typeface="Comic Sans MS" pitchFamily="66" charset="0"/>
              </a:rPr>
              <a:t>this query have changed?</a:t>
            </a:r>
          </a:p>
          <a:p>
            <a:pPr algn="ctr"/>
            <a:endParaRPr lang="en-US" sz="1600" dirty="0">
              <a:solidFill>
                <a:schemeClr val="accent4"/>
              </a:solidFill>
              <a:latin typeface="Comic Sans MS" pitchFamily="66" charset="0"/>
            </a:endParaRPr>
          </a:p>
        </p:txBody>
      </p:sp>
    </p:spTree>
    <p:extLst>
      <p:ext uri="{BB962C8B-B14F-4D97-AF65-F5344CB8AC3E}">
        <p14:creationId xmlns:p14="http://schemas.microsoft.com/office/powerpoint/2010/main" val="10408428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Unions</a:t>
            </a:r>
          </a:p>
        </p:txBody>
      </p:sp>
    </p:spTree>
    <p:extLst>
      <p:ext uri="{BB962C8B-B14F-4D97-AF65-F5344CB8AC3E}">
        <p14:creationId xmlns:p14="http://schemas.microsoft.com/office/powerpoint/2010/main" val="14279274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58368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583680"/>
            <a:ext cx="3352800" cy="274320"/>
          </a:xfrm>
        </p:spPr>
        <p:txBody>
          <a:bodyPr/>
          <a:lstStyle/>
          <a:p>
            <a:r>
              <a:rPr lang="en-US"/>
              <a:t>© 2012, Mike Murach &amp; Associates, Inc.</a:t>
            </a:r>
          </a:p>
        </p:txBody>
      </p:sp>
      <p:sp>
        <p:nvSpPr>
          <p:cNvPr id="6" name="Title 5"/>
          <p:cNvSpPr>
            <a:spLocks noGrp="1"/>
          </p:cNvSpPr>
          <p:nvPr>
            <p:ph type="title"/>
          </p:nvPr>
        </p:nvSpPr>
        <p:spPr/>
        <p:txBody>
          <a:bodyPr/>
          <a:lstStyle/>
          <a:p>
            <a:r>
              <a:rPr lang="en-US" dirty="0"/>
              <a:t>UNIONS</a:t>
            </a:r>
          </a:p>
        </p:txBody>
      </p:sp>
      <p:graphicFrame>
        <p:nvGraphicFramePr>
          <p:cNvPr id="5" name="Object 4"/>
          <p:cNvGraphicFramePr>
            <a:graphicFrameLocks noChangeAspect="1"/>
          </p:cNvGraphicFramePr>
          <p:nvPr>
            <p:extLst/>
          </p:nvPr>
        </p:nvGraphicFramePr>
        <p:xfrm>
          <a:off x="800595" y="1956460"/>
          <a:ext cx="7313605" cy="4204017"/>
        </p:xfrm>
        <a:graphic>
          <a:graphicData uri="http://schemas.openxmlformats.org/presentationml/2006/ole">
            <mc:AlternateContent xmlns:mc="http://schemas.openxmlformats.org/markup-compatibility/2006">
              <mc:Choice xmlns:v="urn:schemas-microsoft-com:vml" Requires="v">
                <p:oleObj spid="_x0000_s150530" name="Document" r:id="rId3" imgW="7313605" imgH="4204017" progId="Word.Document.12">
                  <p:embed/>
                </p:oleObj>
              </mc:Choice>
              <mc:Fallback>
                <p:oleObj name="Document" r:id="rId3" imgW="7313605" imgH="4204017" progId="Word.Document.12">
                  <p:embed/>
                  <p:pic>
                    <p:nvPicPr>
                      <p:cNvPr id="5" name="Object 4"/>
                      <p:cNvPicPr/>
                      <p:nvPr/>
                    </p:nvPicPr>
                    <p:blipFill>
                      <a:blip r:embed="rId4"/>
                      <a:stretch>
                        <a:fillRect/>
                      </a:stretch>
                    </p:blipFill>
                    <p:spPr>
                      <a:xfrm>
                        <a:off x="800595" y="1956460"/>
                        <a:ext cx="7313605" cy="4204017"/>
                      </a:xfrm>
                      <a:prstGeom prst="rect">
                        <a:avLst/>
                      </a:prstGeom>
                    </p:spPr>
                  </p:pic>
                </p:oleObj>
              </mc:Fallback>
            </mc:AlternateContent>
          </a:graphicData>
        </a:graphic>
      </p:graphicFrame>
    </p:spTree>
    <p:extLst>
      <p:ext uri="{BB962C8B-B14F-4D97-AF65-F5344CB8AC3E}">
        <p14:creationId xmlns:p14="http://schemas.microsoft.com/office/powerpoint/2010/main" val="15795562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59385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593850"/>
            <a:ext cx="3352800" cy="274320"/>
          </a:xfrm>
        </p:spPr>
        <p:txBody>
          <a:bodyPr/>
          <a:lstStyle/>
          <a:p>
            <a:r>
              <a:rPr lang="en-US"/>
              <a:t>© 2012, Mike Murach &amp; Associates, Inc.</a:t>
            </a:r>
          </a:p>
        </p:txBody>
      </p:sp>
      <p:sp>
        <p:nvSpPr>
          <p:cNvPr id="8" name="Title 7"/>
          <p:cNvSpPr>
            <a:spLocks noGrp="1"/>
          </p:cNvSpPr>
          <p:nvPr>
            <p:ph type="title"/>
          </p:nvPr>
        </p:nvSpPr>
        <p:spPr>
          <a:xfrm>
            <a:off x="404751" y="355831"/>
            <a:ext cx="8381260" cy="1054394"/>
          </a:xfrm>
        </p:spPr>
        <p:txBody>
          <a:bodyPr/>
          <a:lstStyle/>
          <a:p>
            <a:r>
              <a:rPr lang="en-US" dirty="0"/>
              <a:t>Example of UNION</a:t>
            </a:r>
            <a:br>
              <a:rPr lang="en-US" dirty="0"/>
            </a:br>
            <a:r>
              <a:rPr lang="en-US" dirty="0"/>
              <a:t>(multiple tables)</a:t>
            </a:r>
          </a:p>
        </p:txBody>
      </p:sp>
      <p:graphicFrame>
        <p:nvGraphicFramePr>
          <p:cNvPr id="5" name="Object 4"/>
          <p:cNvGraphicFramePr>
            <a:graphicFrameLocks noChangeAspect="1"/>
          </p:cNvGraphicFramePr>
          <p:nvPr>
            <p:extLst/>
          </p:nvPr>
        </p:nvGraphicFramePr>
        <p:xfrm>
          <a:off x="237693" y="1659529"/>
          <a:ext cx="8489950" cy="3419475"/>
        </p:xfrm>
        <a:graphic>
          <a:graphicData uri="http://schemas.openxmlformats.org/presentationml/2006/ole">
            <mc:AlternateContent xmlns:mc="http://schemas.openxmlformats.org/markup-compatibility/2006">
              <mc:Choice xmlns:v="urn:schemas-microsoft-com:vml" Requires="v">
                <p:oleObj spid="_x0000_s151554" name="Document" r:id="rId3" imgW="8526911" imgH="3434618" progId="Word.Document.12">
                  <p:embed/>
                </p:oleObj>
              </mc:Choice>
              <mc:Fallback>
                <p:oleObj name="Document" r:id="rId3" imgW="8526911" imgH="3434618" progId="Word.Document.12">
                  <p:embed/>
                  <p:pic>
                    <p:nvPicPr>
                      <p:cNvPr id="5" name="Object 4"/>
                      <p:cNvPicPr/>
                      <p:nvPr/>
                    </p:nvPicPr>
                    <p:blipFill>
                      <a:blip r:embed="rId4"/>
                      <a:stretch>
                        <a:fillRect/>
                      </a:stretch>
                    </p:blipFill>
                    <p:spPr>
                      <a:xfrm>
                        <a:off x="237693" y="1659529"/>
                        <a:ext cx="8489950" cy="3419475"/>
                      </a:xfrm>
                      <a:prstGeom prst="rect">
                        <a:avLst/>
                      </a:prstGeom>
                    </p:spPr>
                  </p:pic>
                </p:oleObj>
              </mc:Fallback>
            </mc:AlternateContent>
          </a:graphicData>
        </a:graphic>
      </p:graphicFrame>
      <p:pic>
        <p:nvPicPr>
          <p:cNvPr id="6" name="Picture 5" descr="4-13a"/>
          <p:cNvPicPr/>
          <p:nvPr/>
        </p:nvPicPr>
        <p:blipFill rotWithShape="1">
          <a:blip r:embed="rId5"/>
          <a:srcRect r="47707"/>
          <a:stretch/>
        </p:blipFill>
        <p:spPr bwMode="auto">
          <a:xfrm>
            <a:off x="4227616" y="4239491"/>
            <a:ext cx="4797630" cy="2403421"/>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2777966" y="6217462"/>
          <a:ext cx="7246938" cy="425450"/>
        </p:xfrm>
        <a:graphic>
          <a:graphicData uri="http://schemas.openxmlformats.org/presentationml/2006/ole">
            <mc:AlternateContent xmlns:mc="http://schemas.openxmlformats.org/markup-compatibility/2006">
              <mc:Choice xmlns:v="urn:schemas-microsoft-com:vml" Requires="v">
                <p:oleObj spid="_x0000_s151555" name="Document" r:id="rId6" imgW="7247104" imgH="424931" progId="Word.Document.12">
                  <p:embed/>
                </p:oleObj>
              </mc:Choice>
              <mc:Fallback>
                <p:oleObj name="Document" r:id="rId6" imgW="7247104" imgH="424931" progId="Word.Document.12">
                  <p:embed/>
                  <p:pic>
                    <p:nvPicPr>
                      <p:cNvPr id="7" name="Object 6"/>
                      <p:cNvPicPr/>
                      <p:nvPr/>
                    </p:nvPicPr>
                    <p:blipFill>
                      <a:blip r:embed="rId7"/>
                      <a:stretch>
                        <a:fillRect/>
                      </a:stretch>
                    </p:blipFill>
                    <p:spPr>
                      <a:xfrm>
                        <a:off x="2777966" y="6217462"/>
                        <a:ext cx="7246938" cy="425450"/>
                      </a:xfrm>
                      <a:prstGeom prst="rect">
                        <a:avLst/>
                      </a:prstGeom>
                    </p:spPr>
                  </p:pic>
                </p:oleObj>
              </mc:Fallback>
            </mc:AlternateContent>
          </a:graphicData>
        </a:graphic>
      </p:graphicFrame>
    </p:spTree>
    <p:extLst>
      <p:ext uri="{BB962C8B-B14F-4D97-AF65-F5344CB8AC3E}">
        <p14:creationId xmlns:p14="http://schemas.microsoft.com/office/powerpoint/2010/main" val="15965636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1760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17600"/>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Example of UNION</a:t>
            </a:r>
            <a:br>
              <a:rPr lang="en-US" dirty="0"/>
            </a:br>
            <a:r>
              <a:rPr lang="en-US" dirty="0"/>
              <a:t>(single table)</a:t>
            </a:r>
          </a:p>
        </p:txBody>
      </p:sp>
      <p:graphicFrame>
        <p:nvGraphicFramePr>
          <p:cNvPr id="5" name="Object 4"/>
          <p:cNvGraphicFramePr>
            <a:graphicFrameLocks noChangeAspect="1"/>
          </p:cNvGraphicFramePr>
          <p:nvPr>
            <p:extLst/>
          </p:nvPr>
        </p:nvGraphicFramePr>
        <p:xfrm>
          <a:off x="752165" y="1852757"/>
          <a:ext cx="7778750" cy="3490913"/>
        </p:xfrm>
        <a:graphic>
          <a:graphicData uri="http://schemas.openxmlformats.org/presentationml/2006/ole">
            <mc:AlternateContent xmlns:mc="http://schemas.openxmlformats.org/markup-compatibility/2006">
              <mc:Choice xmlns:v="urn:schemas-microsoft-com:vml" Requires="v">
                <p:oleObj spid="_x0000_s152578" name="Document" r:id="rId3" imgW="7799312" imgH="3506135" progId="Word.Document.12">
                  <p:embed/>
                </p:oleObj>
              </mc:Choice>
              <mc:Fallback>
                <p:oleObj name="Document" r:id="rId3" imgW="7799312" imgH="3506135" progId="Word.Document.12">
                  <p:embed/>
                  <p:pic>
                    <p:nvPicPr>
                      <p:cNvPr id="5" name="Object 4"/>
                      <p:cNvPicPr/>
                      <p:nvPr/>
                    </p:nvPicPr>
                    <p:blipFill>
                      <a:blip r:embed="rId4"/>
                      <a:stretch>
                        <a:fillRect/>
                      </a:stretch>
                    </p:blipFill>
                    <p:spPr>
                      <a:xfrm>
                        <a:off x="752165" y="1852757"/>
                        <a:ext cx="7778750" cy="3490913"/>
                      </a:xfrm>
                      <a:prstGeom prst="rect">
                        <a:avLst/>
                      </a:prstGeom>
                    </p:spPr>
                  </p:pic>
                </p:oleObj>
              </mc:Fallback>
            </mc:AlternateContent>
          </a:graphicData>
        </a:graphic>
      </p:graphicFrame>
      <p:pic>
        <p:nvPicPr>
          <p:cNvPr id="6" name="Picture 5" descr="4-14a"/>
          <p:cNvPicPr/>
          <p:nvPr/>
        </p:nvPicPr>
        <p:blipFill>
          <a:blip r:embed="rId5"/>
          <a:srcRect/>
          <a:stretch>
            <a:fillRect/>
          </a:stretch>
        </p:blipFill>
        <p:spPr bwMode="auto">
          <a:xfrm>
            <a:off x="980448" y="4692050"/>
            <a:ext cx="7322185" cy="15494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80448" y="6304950"/>
          <a:ext cx="7250113" cy="469900"/>
        </p:xfrm>
        <a:graphic>
          <a:graphicData uri="http://schemas.openxmlformats.org/presentationml/2006/ole">
            <mc:AlternateContent xmlns:mc="http://schemas.openxmlformats.org/markup-compatibility/2006">
              <mc:Choice xmlns:v="urn:schemas-microsoft-com:vml" Requires="v">
                <p:oleObj spid="_x0000_s152579" name="Document" r:id="rId6" imgW="7247104" imgH="470229" progId="Word.Document.12">
                  <p:embed/>
                </p:oleObj>
              </mc:Choice>
              <mc:Fallback>
                <p:oleObj name="Document" r:id="rId6" imgW="7247104" imgH="470229" progId="Word.Document.12">
                  <p:embed/>
                  <p:pic>
                    <p:nvPicPr>
                      <p:cNvPr id="7" name="Object 6"/>
                      <p:cNvPicPr/>
                      <p:nvPr/>
                    </p:nvPicPr>
                    <p:blipFill>
                      <a:blip r:embed="rId7"/>
                      <a:stretch>
                        <a:fillRect/>
                      </a:stretch>
                    </p:blipFill>
                    <p:spPr>
                      <a:xfrm>
                        <a:off x="980448" y="6304950"/>
                        <a:ext cx="7250113" cy="469900"/>
                      </a:xfrm>
                      <a:prstGeom prst="rect">
                        <a:avLst/>
                      </a:prstGeom>
                    </p:spPr>
                  </p:pic>
                </p:oleObj>
              </mc:Fallback>
            </mc:AlternateContent>
          </a:graphicData>
        </a:graphic>
      </p:graphicFrame>
    </p:spTree>
    <p:extLst>
      <p:ext uri="{BB962C8B-B14F-4D97-AF65-F5344CB8AC3E}">
        <p14:creationId xmlns:p14="http://schemas.microsoft.com/office/powerpoint/2010/main" val="27063738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94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29475"/>
            <a:ext cx="3352800" cy="274320"/>
          </a:xfrm>
        </p:spPr>
        <p:txBody>
          <a:bodyPr/>
          <a:lstStyle/>
          <a:p>
            <a:r>
              <a:rPr lang="en-US"/>
              <a:t>© 2012, Mike Murach &amp; Associates, Inc.</a:t>
            </a:r>
          </a:p>
        </p:txBody>
      </p:sp>
      <p:sp>
        <p:nvSpPr>
          <p:cNvPr id="6" name="Title 5"/>
          <p:cNvSpPr>
            <a:spLocks noGrp="1"/>
          </p:cNvSpPr>
          <p:nvPr>
            <p:ph type="title"/>
          </p:nvPr>
        </p:nvSpPr>
        <p:spPr/>
        <p:txBody>
          <a:bodyPr/>
          <a:lstStyle/>
          <a:p>
            <a:r>
              <a:rPr lang="en-US" dirty="0"/>
              <a:t>Each part of the UNION</a:t>
            </a:r>
            <a:br>
              <a:rPr lang="en-US" dirty="0"/>
            </a:br>
            <a:r>
              <a:rPr lang="en-US" dirty="0"/>
              <a:t>may involve JOINs</a:t>
            </a:r>
          </a:p>
        </p:txBody>
      </p:sp>
      <p:graphicFrame>
        <p:nvGraphicFramePr>
          <p:cNvPr id="5" name="Object 4"/>
          <p:cNvGraphicFramePr>
            <a:graphicFrameLocks noChangeAspect="1"/>
          </p:cNvGraphicFramePr>
          <p:nvPr>
            <p:extLst/>
          </p:nvPr>
        </p:nvGraphicFramePr>
        <p:xfrm>
          <a:off x="367600" y="1543488"/>
          <a:ext cx="8526463" cy="5356225"/>
        </p:xfrm>
        <a:graphic>
          <a:graphicData uri="http://schemas.openxmlformats.org/presentationml/2006/ole">
            <mc:AlternateContent xmlns:mc="http://schemas.openxmlformats.org/markup-compatibility/2006">
              <mc:Choice xmlns:v="urn:schemas-microsoft-com:vml" Requires="v">
                <p:oleObj spid="_x0000_s153602" name="Document" r:id="rId3" imgW="8549057" imgH="5385705" progId="Word.Document.12">
                  <p:embed/>
                </p:oleObj>
              </mc:Choice>
              <mc:Fallback>
                <p:oleObj name="Document" r:id="rId3" imgW="8549057" imgH="5385705" progId="Word.Document.12">
                  <p:embed/>
                  <p:pic>
                    <p:nvPicPr>
                      <p:cNvPr id="5" name="Object 4"/>
                      <p:cNvPicPr/>
                      <p:nvPr/>
                    </p:nvPicPr>
                    <p:blipFill>
                      <a:blip r:embed="rId4"/>
                      <a:stretch>
                        <a:fillRect/>
                      </a:stretch>
                    </p:blipFill>
                    <p:spPr>
                      <a:xfrm>
                        <a:off x="367600" y="1543488"/>
                        <a:ext cx="8526463" cy="5356225"/>
                      </a:xfrm>
                      <a:prstGeom prst="rect">
                        <a:avLst/>
                      </a:prstGeom>
                    </p:spPr>
                  </p:pic>
                </p:oleObj>
              </mc:Fallback>
            </mc:AlternateContent>
          </a:graphicData>
        </a:graphic>
      </p:graphicFrame>
    </p:spTree>
    <p:extLst>
      <p:ext uri="{BB962C8B-B14F-4D97-AF65-F5344CB8AC3E}">
        <p14:creationId xmlns:p14="http://schemas.microsoft.com/office/powerpoint/2010/main" val="15861433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94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29475"/>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Results</a:t>
            </a:r>
          </a:p>
        </p:txBody>
      </p:sp>
      <p:pic>
        <p:nvPicPr>
          <p:cNvPr id="6" name="Picture 5" descr="4-14b"/>
          <p:cNvPicPr/>
          <p:nvPr/>
        </p:nvPicPr>
        <p:blipFill rotWithShape="1">
          <a:blip r:embed="rId3"/>
          <a:srcRect r="34073"/>
          <a:stretch/>
        </p:blipFill>
        <p:spPr bwMode="auto">
          <a:xfrm>
            <a:off x="690915" y="2588821"/>
            <a:ext cx="7772736" cy="2940108"/>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53020" y="5528929"/>
          <a:ext cx="7248525" cy="368300"/>
        </p:xfrm>
        <a:graphic>
          <a:graphicData uri="http://schemas.openxmlformats.org/presentationml/2006/ole">
            <mc:AlternateContent xmlns:mc="http://schemas.openxmlformats.org/markup-compatibility/2006">
              <mc:Choice xmlns:v="urn:schemas-microsoft-com:vml" Requires="v">
                <p:oleObj spid="_x0000_s154626" name="Document" r:id="rId4" imgW="7247104" imgH="366692" progId="Word.Document.12">
                  <p:embed/>
                </p:oleObj>
              </mc:Choice>
              <mc:Fallback>
                <p:oleObj name="Document" r:id="rId4" imgW="7247104" imgH="366692" progId="Word.Document.12">
                  <p:embed/>
                  <p:pic>
                    <p:nvPicPr>
                      <p:cNvPr id="7" name="Object 6"/>
                      <p:cNvPicPr/>
                      <p:nvPr/>
                    </p:nvPicPr>
                    <p:blipFill>
                      <a:blip r:embed="rId5"/>
                      <a:stretch>
                        <a:fillRect/>
                      </a:stretch>
                    </p:blipFill>
                    <p:spPr>
                      <a:xfrm>
                        <a:off x="953020" y="5528929"/>
                        <a:ext cx="7248525" cy="368300"/>
                      </a:xfrm>
                      <a:prstGeom prst="rect">
                        <a:avLst/>
                      </a:prstGeom>
                    </p:spPr>
                  </p:pic>
                </p:oleObj>
              </mc:Fallback>
            </mc:AlternateContent>
          </a:graphicData>
        </a:graphic>
      </p:graphicFrame>
    </p:spTree>
    <p:extLst>
      <p:ext uri="{BB962C8B-B14F-4D97-AF65-F5344CB8AC3E}">
        <p14:creationId xmlns:p14="http://schemas.microsoft.com/office/powerpoint/2010/main" val="3448654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column names for the UNION result come from the names of the columns in the first SELECT. </a:t>
            </a:r>
          </a:p>
          <a:p>
            <a:r>
              <a:rPr lang="en-US" dirty="0"/>
              <a:t>The second and subsequent SELECT statements in the UNION must select the same number of columns, but corresponding columns need not have the same names or data types. </a:t>
            </a:r>
          </a:p>
          <a:p>
            <a:r>
              <a:rPr lang="en-US" dirty="0"/>
              <a:t>(Normally, you write a UNION such that corresponding columns do have the same types, but MySQL performs type conversion as necessary if they do not.) </a:t>
            </a:r>
          </a:p>
          <a:p>
            <a:r>
              <a:rPr lang="en-US" dirty="0"/>
              <a:t>Column matching occurs by position rather than by name.</a:t>
            </a:r>
          </a:p>
          <a:p>
            <a:r>
              <a:rPr lang="en-US" dirty="0"/>
              <a:t>By default, UNION eliminates duplicate rows from the result set.  </a:t>
            </a:r>
            <a:br>
              <a:rPr lang="en-US" dirty="0"/>
            </a:br>
            <a:r>
              <a:rPr lang="en-US" dirty="0"/>
              <a:t>To preserve duplicates, change each UNION to UNION ALL.</a:t>
            </a:r>
          </a:p>
          <a:p>
            <a:endParaRPr lang="en-US" dirty="0"/>
          </a:p>
          <a:p>
            <a:endParaRPr lang="en-US" dirty="0"/>
          </a:p>
        </p:txBody>
      </p:sp>
      <p:sp>
        <p:nvSpPr>
          <p:cNvPr id="3" name="Title 2"/>
          <p:cNvSpPr>
            <a:spLocks noGrp="1"/>
          </p:cNvSpPr>
          <p:nvPr>
            <p:ph type="title"/>
          </p:nvPr>
        </p:nvSpPr>
        <p:spPr/>
        <p:txBody>
          <a:bodyPr/>
          <a:lstStyle/>
          <a:p>
            <a:r>
              <a:rPr lang="en-US" dirty="0"/>
              <a:t>How a UNION works</a:t>
            </a:r>
          </a:p>
        </p:txBody>
      </p:sp>
    </p:spTree>
    <p:extLst>
      <p:ext uri="{BB962C8B-B14F-4D97-AF65-F5344CB8AC3E}">
        <p14:creationId xmlns:p14="http://schemas.microsoft.com/office/powerpoint/2010/main" val="14222805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5074" y="1719071"/>
            <a:ext cx="8603818" cy="1226148"/>
          </a:xfrm>
        </p:spPr>
        <p:txBody>
          <a:bodyPr>
            <a:normAutofit/>
          </a:bodyPr>
          <a:lstStyle/>
          <a:p>
            <a:pPr marL="388620" indent="-342900">
              <a:buClr>
                <a:srgbClr val="C00000"/>
              </a:buClr>
              <a:buFont typeface="+mj-lt"/>
              <a:buAutoNum type="alphaUcPeriod"/>
            </a:pPr>
            <a:r>
              <a:rPr lang="en-US" sz="1600" dirty="0">
                <a:latin typeface="Consolas" pitchFamily="49" charset="0"/>
                <a:cs typeface="Consolas" pitchFamily="49" charset="0"/>
              </a:rPr>
              <a:t>SELECT 'HTML' as </a:t>
            </a:r>
            <a:r>
              <a:rPr lang="en-US" sz="1600" dirty="0" err="1">
                <a:latin typeface="Consolas" pitchFamily="49" charset="0"/>
                <a:cs typeface="Consolas" pitchFamily="49" charset="0"/>
              </a:rPr>
              <a:t>color_type</a:t>
            </a:r>
            <a:r>
              <a:rPr lang="en-US" sz="1600" dirty="0">
                <a:latin typeface="Consolas" pitchFamily="49" charset="0"/>
                <a:cs typeface="Consolas" pitchFamily="49" charset="0"/>
              </a:rPr>
              <a:t>, </a:t>
            </a:r>
            <a:r>
              <a:rPr lang="en-US" sz="1600" dirty="0" err="1">
                <a:latin typeface="Consolas" pitchFamily="49" charset="0"/>
                <a:cs typeface="Consolas" pitchFamily="49" charset="0"/>
              </a:rPr>
              <a:t>color_name</a:t>
            </a:r>
            <a:r>
              <a:rPr lang="en-US" sz="1600" dirty="0">
                <a:latin typeface="Consolas" pitchFamily="49" charset="0"/>
                <a:cs typeface="Consolas" pitchFamily="49" charset="0"/>
              </a:rPr>
              <a:t> FROM </a:t>
            </a:r>
            <a:r>
              <a:rPr lang="en-US" sz="1600" dirty="0" err="1">
                <a:latin typeface="Consolas" pitchFamily="49" charset="0"/>
                <a:cs typeface="Consolas" pitchFamily="49" charset="0"/>
              </a:rPr>
              <a:t>html_colors</a:t>
            </a:r>
            <a:r>
              <a:rPr lang="en-US" sz="1600" dirty="0">
                <a:latin typeface="Consolas" pitchFamily="49" charset="0"/>
                <a:cs typeface="Consolas" pitchFamily="49" charset="0"/>
              </a:rPr>
              <a:t/>
            </a:r>
            <a:br>
              <a:rPr lang="en-US" sz="1600" dirty="0">
                <a:latin typeface="Consolas" pitchFamily="49" charset="0"/>
                <a:cs typeface="Consolas" pitchFamily="49" charset="0"/>
              </a:rPr>
            </a:br>
            <a:r>
              <a:rPr lang="en-US" sz="1600" dirty="0">
                <a:latin typeface="Consolas" pitchFamily="49" charset="0"/>
                <a:cs typeface="Consolas" pitchFamily="49" charset="0"/>
              </a:rPr>
              <a:t>UNION</a:t>
            </a:r>
            <a:br>
              <a:rPr lang="en-US" sz="1600" dirty="0">
                <a:latin typeface="Consolas" pitchFamily="49" charset="0"/>
                <a:cs typeface="Consolas" pitchFamily="49" charset="0"/>
              </a:rPr>
            </a:br>
            <a:r>
              <a:rPr lang="en-US" sz="1600" dirty="0">
                <a:latin typeface="Consolas" pitchFamily="49" charset="0"/>
                <a:cs typeface="Consolas" pitchFamily="49" charset="0"/>
              </a:rPr>
              <a:t>SELECT 'Crayola', color FROM </a:t>
            </a:r>
            <a:r>
              <a:rPr lang="en-US" sz="1600" dirty="0" err="1">
                <a:latin typeface="Consolas" pitchFamily="49" charset="0"/>
                <a:cs typeface="Consolas" pitchFamily="49" charset="0"/>
              </a:rPr>
              <a:t>crayola_colors</a:t>
            </a:r>
            <a:r>
              <a:rPr lang="en-US" sz="1600" dirty="0">
                <a:latin typeface="Consolas" pitchFamily="49" charset="0"/>
                <a:cs typeface="Consolas" pitchFamily="49" charset="0"/>
              </a:rPr>
              <a:t/>
            </a:r>
            <a:br>
              <a:rPr lang="en-US" sz="1600" dirty="0">
                <a:latin typeface="Consolas" pitchFamily="49" charset="0"/>
                <a:cs typeface="Consolas" pitchFamily="49" charset="0"/>
              </a:rPr>
            </a:br>
            <a:r>
              <a:rPr lang="en-US" sz="1600" dirty="0">
                <a:latin typeface="Consolas" pitchFamily="49" charset="0"/>
                <a:cs typeface="Consolas" pitchFamily="49" charset="0"/>
              </a:rPr>
              <a:t>ORDER BY </a:t>
            </a:r>
            <a:r>
              <a:rPr lang="en-US" sz="1600" dirty="0" err="1">
                <a:latin typeface="Consolas" pitchFamily="49" charset="0"/>
                <a:cs typeface="Consolas" pitchFamily="49" charset="0"/>
              </a:rPr>
              <a:t>color_name</a:t>
            </a:r>
            <a:r>
              <a:rPr lang="en-US" sz="1600" dirty="0">
                <a:latin typeface="Consolas" pitchFamily="49" charset="0"/>
                <a:cs typeface="Consolas" pitchFamily="49" charset="0"/>
              </a:rPr>
              <a:t>;</a:t>
            </a:r>
          </a:p>
        </p:txBody>
      </p:sp>
      <p:sp>
        <p:nvSpPr>
          <p:cNvPr id="3" name="Title 2"/>
          <p:cNvSpPr>
            <a:spLocks noGrp="1"/>
          </p:cNvSpPr>
          <p:nvPr>
            <p:ph type="title"/>
          </p:nvPr>
        </p:nvSpPr>
        <p:spPr/>
        <p:txBody>
          <a:bodyPr/>
          <a:lstStyle/>
          <a:p>
            <a:r>
              <a:rPr lang="en-US" dirty="0"/>
              <a:t>Some Examples</a:t>
            </a:r>
          </a:p>
        </p:txBody>
      </p:sp>
      <p:pic>
        <p:nvPicPr>
          <p:cNvPr id="390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760" y="3575713"/>
            <a:ext cx="2169569" cy="3019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0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043" y="417844"/>
            <a:ext cx="1156461" cy="279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202253" y="2931311"/>
            <a:ext cx="4501658" cy="343810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spcAft>
                <a:spcPts val="600"/>
              </a:spcAft>
              <a:buClr>
                <a:schemeClr val="accent1"/>
              </a:buClr>
              <a:buFont typeface="Wingdings 2" pitchFamily="18" charset="2"/>
              <a:buChar char=""/>
              <a:defRPr sz="2000" kern="1200" spc="0" baseline="0">
                <a:solidFill>
                  <a:schemeClr val="tx2"/>
                </a:solidFill>
                <a:latin typeface="+mn-lt"/>
                <a:ea typeface="+mn-ea"/>
                <a:cs typeface="+mn-cs"/>
              </a:defRPr>
            </a:lvl1pPr>
            <a:lvl2pPr marL="548640" indent="-182880" algn="l" defTabSz="914400" rtl="0" eaLnBrk="1" latinLnBrk="0" hangingPunct="1">
              <a:spcBef>
                <a:spcPct val="20000"/>
              </a:spcBef>
              <a:spcAft>
                <a:spcPts val="600"/>
              </a:spcAft>
              <a:buClr>
                <a:schemeClr val="accent2"/>
              </a:buClr>
              <a:buFont typeface="Wingdings" pitchFamily="2" charset="2"/>
              <a:buChar char="§"/>
              <a:defRPr sz="1800" kern="1200" spc="0" baseline="0">
                <a:solidFill>
                  <a:schemeClr val="tx2"/>
                </a:solidFill>
                <a:latin typeface="+mn-lt"/>
                <a:ea typeface="+mn-ea"/>
                <a:cs typeface="+mn-cs"/>
              </a:defRPr>
            </a:lvl2pPr>
            <a:lvl3pPr marL="822960" indent="-182880" algn="l" defTabSz="914400" rtl="0" eaLnBrk="1" latinLnBrk="0" hangingPunct="1">
              <a:spcBef>
                <a:spcPct val="20000"/>
              </a:spcBef>
              <a:spcAft>
                <a:spcPts val="600"/>
              </a:spcAft>
              <a:buClr>
                <a:schemeClr val="accent3"/>
              </a:buClr>
              <a:buFont typeface="Wingdings" pitchFamily="2" charset="2"/>
              <a:buChar char="§"/>
              <a:defRPr sz="1600" kern="1200" spc="0" baseline="0">
                <a:solidFill>
                  <a:schemeClr val="tx2"/>
                </a:solidFill>
                <a:latin typeface="+mn-lt"/>
                <a:ea typeface="+mn-ea"/>
                <a:cs typeface="+mn-cs"/>
              </a:defRPr>
            </a:lvl3pPr>
            <a:lvl4pPr marL="1097280" indent="-182880" algn="l" defTabSz="914400" rtl="0" eaLnBrk="1" latinLnBrk="0" hangingPunct="1">
              <a:spcBef>
                <a:spcPct val="20000"/>
              </a:spcBef>
              <a:spcAft>
                <a:spcPts val="600"/>
              </a:spcAft>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spcAft>
                <a:spcPts val="600"/>
              </a:spcAft>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88620" indent="-342900">
              <a:buClr>
                <a:srgbClr val="C00000"/>
              </a:buClr>
              <a:buFont typeface="+mj-lt"/>
              <a:buAutoNum type="alphaUcPeriod" startAt="2"/>
            </a:pPr>
            <a:r>
              <a:rPr lang="en-US" sz="1600" dirty="0">
                <a:solidFill>
                  <a:schemeClr val="tx1"/>
                </a:solidFill>
                <a:latin typeface="Consolas" pitchFamily="49" charset="0"/>
                <a:cs typeface="Consolas" pitchFamily="49" charset="0"/>
              </a:rPr>
              <a:t>SELECT </a:t>
            </a:r>
            <a:r>
              <a:rPr lang="en-US" sz="1600" dirty="0" err="1">
                <a:solidFill>
                  <a:schemeClr val="tx1"/>
                </a:solidFill>
                <a:latin typeface="Consolas" pitchFamily="49" charset="0"/>
                <a:cs typeface="Consolas" pitchFamily="49" charset="0"/>
              </a:rPr>
              <a:t>color_name</a:t>
            </a:r>
            <a:r>
              <a:rPr lang="en-US" sz="1600" dirty="0">
                <a:solidFill>
                  <a:schemeClr val="tx1"/>
                </a:solidFill>
                <a:latin typeface="Consolas" pitchFamily="49" charset="0"/>
                <a:cs typeface="Consolas" pitchFamily="49" charset="0"/>
              </a:rPr>
              <a:t> FROM </a:t>
            </a:r>
            <a:r>
              <a:rPr lang="en-US" sz="1600" dirty="0" err="1">
                <a:solidFill>
                  <a:schemeClr val="tx1"/>
                </a:solidFill>
                <a:latin typeface="Consolas" pitchFamily="49" charset="0"/>
                <a:cs typeface="Consolas" pitchFamily="49" charset="0"/>
              </a:rPr>
              <a:t>html_colors</a:t>
            </a:r>
            <a:r>
              <a:rPr lang="en-US" sz="1600" dirty="0">
                <a:solidFill>
                  <a:schemeClr val="tx1"/>
                </a:solidFill>
                <a:latin typeface="Consolas" pitchFamily="49" charset="0"/>
                <a:cs typeface="Consolas" pitchFamily="49" charset="0"/>
              </a:rPr>
              <a:t/>
            </a:r>
            <a:br>
              <a:rPr lang="en-US" sz="1600" dirty="0">
                <a:solidFill>
                  <a:schemeClr val="tx1"/>
                </a:solidFill>
                <a:latin typeface="Consolas" pitchFamily="49" charset="0"/>
                <a:cs typeface="Consolas" pitchFamily="49" charset="0"/>
              </a:rPr>
            </a:br>
            <a:r>
              <a:rPr lang="en-US" sz="1600" dirty="0">
                <a:solidFill>
                  <a:schemeClr val="tx1"/>
                </a:solidFill>
                <a:latin typeface="Consolas" pitchFamily="49" charset="0"/>
                <a:cs typeface="Consolas" pitchFamily="49" charset="0"/>
              </a:rPr>
              <a:t>UNION</a:t>
            </a:r>
            <a:br>
              <a:rPr lang="en-US" sz="1600" dirty="0">
                <a:solidFill>
                  <a:schemeClr val="tx1"/>
                </a:solidFill>
                <a:latin typeface="Consolas" pitchFamily="49" charset="0"/>
                <a:cs typeface="Consolas" pitchFamily="49" charset="0"/>
              </a:rPr>
            </a:br>
            <a:r>
              <a:rPr lang="en-US" sz="1600" dirty="0">
                <a:solidFill>
                  <a:schemeClr val="tx1"/>
                </a:solidFill>
                <a:latin typeface="Consolas" pitchFamily="49" charset="0"/>
                <a:cs typeface="Consolas" pitchFamily="49" charset="0"/>
              </a:rPr>
              <a:t>SELECT color FROM </a:t>
            </a:r>
            <a:r>
              <a:rPr lang="en-US" sz="1600" dirty="0" err="1">
                <a:solidFill>
                  <a:schemeClr val="tx1"/>
                </a:solidFill>
                <a:latin typeface="Consolas" pitchFamily="49" charset="0"/>
                <a:cs typeface="Consolas" pitchFamily="49" charset="0"/>
              </a:rPr>
              <a:t>crayola_colors</a:t>
            </a:r>
            <a:r>
              <a:rPr lang="en-US" sz="1600" dirty="0">
                <a:solidFill>
                  <a:schemeClr val="tx1"/>
                </a:solidFill>
                <a:latin typeface="Consolas" pitchFamily="49" charset="0"/>
                <a:cs typeface="Consolas" pitchFamily="49" charset="0"/>
              </a:rPr>
              <a:t/>
            </a:r>
            <a:br>
              <a:rPr lang="en-US" sz="1600" dirty="0">
                <a:solidFill>
                  <a:schemeClr val="tx1"/>
                </a:solidFill>
                <a:latin typeface="Consolas" pitchFamily="49" charset="0"/>
                <a:cs typeface="Consolas" pitchFamily="49" charset="0"/>
              </a:rPr>
            </a:br>
            <a:r>
              <a:rPr lang="en-US" sz="1600" dirty="0">
                <a:solidFill>
                  <a:schemeClr val="tx1"/>
                </a:solidFill>
                <a:latin typeface="Consolas" pitchFamily="49" charset="0"/>
                <a:cs typeface="Consolas" pitchFamily="49" charset="0"/>
              </a:rPr>
              <a:t>ORDER BY </a:t>
            </a:r>
            <a:r>
              <a:rPr lang="en-US" sz="1600" dirty="0" err="1">
                <a:solidFill>
                  <a:schemeClr val="tx1"/>
                </a:solidFill>
                <a:latin typeface="Consolas" pitchFamily="49" charset="0"/>
                <a:cs typeface="Consolas" pitchFamily="49" charset="0"/>
              </a:rPr>
              <a:t>color_name</a:t>
            </a:r>
            <a:r>
              <a:rPr lang="en-US" sz="1600" dirty="0">
                <a:solidFill>
                  <a:schemeClr val="tx1"/>
                </a:solidFill>
                <a:latin typeface="Consolas" pitchFamily="49" charset="0"/>
                <a:cs typeface="Consolas" pitchFamily="49" charset="0"/>
              </a:rPr>
              <a:t>;</a:t>
            </a:r>
            <a:br>
              <a:rPr lang="en-US" sz="1600" dirty="0">
                <a:solidFill>
                  <a:schemeClr val="tx1"/>
                </a:solidFill>
                <a:latin typeface="Consolas" pitchFamily="49" charset="0"/>
                <a:cs typeface="Consolas" pitchFamily="49" charset="0"/>
              </a:rPr>
            </a:br>
            <a:endParaRPr lang="en-US" sz="1600" dirty="0">
              <a:solidFill>
                <a:schemeClr val="tx1"/>
              </a:solidFill>
              <a:latin typeface="Consolas" pitchFamily="49" charset="0"/>
              <a:cs typeface="Consolas" pitchFamily="49" charset="0"/>
            </a:endParaRPr>
          </a:p>
          <a:p>
            <a:pPr marL="388620" indent="-342900">
              <a:buClr>
                <a:srgbClr val="C00000"/>
              </a:buClr>
              <a:buFont typeface="+mj-lt"/>
              <a:buAutoNum type="alphaUcPeriod" startAt="2"/>
            </a:pPr>
            <a:r>
              <a:rPr lang="en-US" sz="1600" dirty="0">
                <a:solidFill>
                  <a:schemeClr val="tx1"/>
                </a:solidFill>
                <a:latin typeface="Consolas" pitchFamily="49" charset="0"/>
                <a:cs typeface="Consolas" pitchFamily="49" charset="0"/>
              </a:rPr>
              <a:t>SELECT </a:t>
            </a:r>
            <a:r>
              <a:rPr lang="en-US" sz="1600" dirty="0" err="1">
                <a:solidFill>
                  <a:schemeClr val="tx1"/>
                </a:solidFill>
                <a:latin typeface="Consolas" pitchFamily="49" charset="0"/>
                <a:cs typeface="Consolas" pitchFamily="49" charset="0"/>
              </a:rPr>
              <a:t>color_name</a:t>
            </a:r>
            <a:r>
              <a:rPr lang="en-US" sz="1600" dirty="0">
                <a:solidFill>
                  <a:schemeClr val="tx1"/>
                </a:solidFill>
                <a:latin typeface="Consolas" pitchFamily="49" charset="0"/>
                <a:cs typeface="Consolas" pitchFamily="49" charset="0"/>
              </a:rPr>
              <a:t> FROM </a:t>
            </a:r>
            <a:r>
              <a:rPr lang="en-US" sz="1600" dirty="0" err="1">
                <a:solidFill>
                  <a:schemeClr val="tx1"/>
                </a:solidFill>
                <a:latin typeface="Consolas" pitchFamily="49" charset="0"/>
                <a:cs typeface="Consolas" pitchFamily="49" charset="0"/>
              </a:rPr>
              <a:t>html_colors</a:t>
            </a:r>
            <a:r>
              <a:rPr lang="en-US" sz="1600" dirty="0">
                <a:solidFill>
                  <a:schemeClr val="tx1"/>
                </a:solidFill>
                <a:latin typeface="Consolas" pitchFamily="49" charset="0"/>
                <a:cs typeface="Consolas" pitchFamily="49" charset="0"/>
              </a:rPr>
              <a:t/>
            </a:r>
            <a:br>
              <a:rPr lang="en-US" sz="1600" dirty="0">
                <a:solidFill>
                  <a:schemeClr val="tx1"/>
                </a:solidFill>
                <a:latin typeface="Consolas" pitchFamily="49" charset="0"/>
                <a:cs typeface="Consolas" pitchFamily="49" charset="0"/>
              </a:rPr>
            </a:br>
            <a:r>
              <a:rPr lang="en-US" sz="1600" dirty="0">
                <a:solidFill>
                  <a:schemeClr val="tx1"/>
                </a:solidFill>
                <a:latin typeface="Consolas" pitchFamily="49" charset="0"/>
                <a:cs typeface="Consolas" pitchFamily="49" charset="0"/>
              </a:rPr>
              <a:t>UNION ALL</a:t>
            </a:r>
            <a:br>
              <a:rPr lang="en-US" sz="1600" dirty="0">
                <a:solidFill>
                  <a:schemeClr val="tx1"/>
                </a:solidFill>
                <a:latin typeface="Consolas" pitchFamily="49" charset="0"/>
                <a:cs typeface="Consolas" pitchFamily="49" charset="0"/>
              </a:rPr>
            </a:br>
            <a:r>
              <a:rPr lang="en-US" sz="1600" dirty="0">
                <a:solidFill>
                  <a:schemeClr val="tx1"/>
                </a:solidFill>
                <a:latin typeface="Consolas" pitchFamily="49" charset="0"/>
                <a:cs typeface="Consolas" pitchFamily="49" charset="0"/>
              </a:rPr>
              <a:t>SELECT color FROM </a:t>
            </a:r>
            <a:r>
              <a:rPr lang="en-US" sz="1600" dirty="0" err="1">
                <a:solidFill>
                  <a:schemeClr val="tx1"/>
                </a:solidFill>
                <a:latin typeface="Consolas" pitchFamily="49" charset="0"/>
                <a:cs typeface="Consolas" pitchFamily="49" charset="0"/>
              </a:rPr>
              <a:t>crayola_colors</a:t>
            </a:r>
            <a:r>
              <a:rPr lang="en-US" sz="1600" dirty="0">
                <a:solidFill>
                  <a:schemeClr val="tx1"/>
                </a:solidFill>
                <a:latin typeface="Consolas" pitchFamily="49" charset="0"/>
                <a:cs typeface="Consolas" pitchFamily="49" charset="0"/>
              </a:rPr>
              <a:t/>
            </a:r>
            <a:br>
              <a:rPr lang="en-US" sz="1600" dirty="0">
                <a:solidFill>
                  <a:schemeClr val="tx1"/>
                </a:solidFill>
                <a:latin typeface="Consolas" pitchFamily="49" charset="0"/>
                <a:cs typeface="Consolas" pitchFamily="49" charset="0"/>
              </a:rPr>
            </a:br>
            <a:r>
              <a:rPr lang="en-US" sz="1600" dirty="0">
                <a:solidFill>
                  <a:schemeClr val="tx1"/>
                </a:solidFill>
                <a:latin typeface="Consolas" pitchFamily="49" charset="0"/>
                <a:cs typeface="Consolas" pitchFamily="49" charset="0"/>
              </a:rPr>
              <a:t>ORDER BY </a:t>
            </a:r>
            <a:r>
              <a:rPr lang="en-US" sz="1600" dirty="0" err="1">
                <a:solidFill>
                  <a:schemeClr val="tx1"/>
                </a:solidFill>
                <a:latin typeface="Consolas" pitchFamily="49" charset="0"/>
                <a:cs typeface="Consolas" pitchFamily="49" charset="0"/>
              </a:rPr>
              <a:t>color_name</a:t>
            </a:r>
            <a:r>
              <a:rPr lang="en-US" sz="1600" dirty="0">
                <a:solidFill>
                  <a:schemeClr val="tx1"/>
                </a:solidFill>
                <a:latin typeface="Consolas" pitchFamily="49" charset="0"/>
                <a:cs typeface="Consolas" pitchFamily="49" charset="0"/>
              </a:rPr>
              <a:t>;</a:t>
            </a:r>
          </a:p>
        </p:txBody>
      </p:sp>
      <p:pic>
        <p:nvPicPr>
          <p:cNvPr id="390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8043" y="3575713"/>
            <a:ext cx="1156461" cy="3075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19180" y="4996558"/>
            <a:ext cx="439544" cy="523220"/>
          </a:xfrm>
          <a:prstGeom prst="rect">
            <a:avLst/>
          </a:prstGeom>
          <a:noFill/>
        </p:spPr>
        <p:txBody>
          <a:bodyPr wrap="none" rtlCol="0">
            <a:spAutoFit/>
          </a:bodyPr>
          <a:lstStyle/>
          <a:p>
            <a:r>
              <a:rPr lang="en-US" sz="2800" dirty="0">
                <a:solidFill>
                  <a:srgbClr val="C00000"/>
                </a:solidFill>
                <a:latin typeface="Aharoni" pitchFamily="2" charset="-79"/>
                <a:cs typeface="Aharoni" pitchFamily="2" charset="-79"/>
              </a:rPr>
              <a:t>A</a:t>
            </a:r>
          </a:p>
        </p:txBody>
      </p:sp>
      <p:sp>
        <p:nvSpPr>
          <p:cNvPr id="10" name="TextBox 9"/>
          <p:cNvSpPr txBox="1"/>
          <p:nvPr/>
        </p:nvSpPr>
        <p:spPr>
          <a:xfrm>
            <a:off x="8530744" y="2668536"/>
            <a:ext cx="405880" cy="523220"/>
          </a:xfrm>
          <a:prstGeom prst="rect">
            <a:avLst/>
          </a:prstGeom>
          <a:noFill/>
        </p:spPr>
        <p:txBody>
          <a:bodyPr wrap="none" rtlCol="0">
            <a:spAutoFit/>
          </a:bodyPr>
          <a:lstStyle/>
          <a:p>
            <a:r>
              <a:rPr lang="en-US" sz="2800" dirty="0">
                <a:solidFill>
                  <a:srgbClr val="C00000"/>
                </a:solidFill>
                <a:latin typeface="Aharoni" pitchFamily="2" charset="-79"/>
                <a:cs typeface="Aharoni" pitchFamily="2" charset="-79"/>
              </a:rPr>
              <a:t>B</a:t>
            </a:r>
          </a:p>
        </p:txBody>
      </p:sp>
      <p:sp>
        <p:nvSpPr>
          <p:cNvPr id="11" name="TextBox 10"/>
          <p:cNvSpPr txBox="1"/>
          <p:nvPr/>
        </p:nvSpPr>
        <p:spPr>
          <a:xfrm>
            <a:off x="8530744" y="6072127"/>
            <a:ext cx="405880" cy="523220"/>
          </a:xfrm>
          <a:prstGeom prst="rect">
            <a:avLst/>
          </a:prstGeom>
          <a:noFill/>
        </p:spPr>
        <p:txBody>
          <a:bodyPr wrap="none" rtlCol="0">
            <a:spAutoFit/>
          </a:bodyPr>
          <a:lstStyle/>
          <a:p>
            <a:r>
              <a:rPr lang="en-US" sz="2800" dirty="0">
                <a:solidFill>
                  <a:srgbClr val="C00000"/>
                </a:solidFill>
                <a:latin typeface="Aharoni" pitchFamily="2" charset="-79"/>
                <a:cs typeface="Aharoni" pitchFamily="2" charset="-79"/>
              </a:rPr>
              <a:t>C</a:t>
            </a:r>
          </a:p>
        </p:txBody>
      </p:sp>
    </p:spTree>
    <p:extLst>
      <p:ext uri="{BB962C8B-B14F-4D97-AF65-F5344CB8AC3E}">
        <p14:creationId xmlns:p14="http://schemas.microsoft.com/office/powerpoint/2010/main" val="34169648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77060" y="4126251"/>
            <a:ext cx="2095992" cy="2295259"/>
          </a:xfrm>
        </p:spPr>
        <p:txBody>
          <a:bodyPr/>
          <a:lstStyle/>
          <a:p>
            <a:r>
              <a:rPr lang="en-US" dirty="0"/>
              <a:t>Known as full outer join</a:t>
            </a:r>
          </a:p>
          <a:p>
            <a:r>
              <a:rPr lang="en-US" dirty="0"/>
              <a:t>Possible in Oracle and SQL Server but  not MySQL!</a:t>
            </a:r>
          </a:p>
        </p:txBody>
      </p:sp>
      <p:sp>
        <p:nvSpPr>
          <p:cNvPr id="2" name="Title 1"/>
          <p:cNvSpPr>
            <a:spLocks noGrp="1"/>
          </p:cNvSpPr>
          <p:nvPr>
            <p:ph type="title"/>
          </p:nvPr>
        </p:nvSpPr>
        <p:spPr/>
        <p:txBody>
          <a:bodyPr/>
          <a:lstStyle/>
          <a:p>
            <a:r>
              <a:rPr lang="en-US" dirty="0"/>
              <a:t>Full Outer Join</a:t>
            </a:r>
          </a:p>
        </p:txBody>
      </p:sp>
      <p:pic>
        <p:nvPicPr>
          <p:cNvPr id="389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83" y="1748971"/>
            <a:ext cx="6396017" cy="467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Callout 4"/>
          <p:cNvSpPr/>
          <p:nvPr/>
        </p:nvSpPr>
        <p:spPr>
          <a:xfrm>
            <a:off x="6110469" y="663477"/>
            <a:ext cx="2768099" cy="1634776"/>
          </a:xfrm>
          <a:prstGeom prst="wedgeEllipseCallout">
            <a:avLst>
              <a:gd name="adj1" fmla="val 40097"/>
              <a:gd name="adj2" fmla="val 49196"/>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22727" y="767652"/>
            <a:ext cx="2831350" cy="1477328"/>
          </a:xfrm>
          <a:prstGeom prst="rect">
            <a:avLst/>
          </a:prstGeom>
          <a:noFill/>
        </p:spPr>
        <p:txBody>
          <a:bodyPr wrap="square" rtlCol="0">
            <a:spAutoFit/>
          </a:bodyPr>
          <a:lstStyle/>
          <a:p>
            <a:pPr algn="ctr"/>
            <a:r>
              <a:rPr lang="en-US" dirty="0">
                <a:solidFill>
                  <a:srgbClr val="C00000"/>
                </a:solidFill>
                <a:latin typeface="Comic Sans MS" pitchFamily="66" charset="0"/>
              </a:rPr>
              <a:t>"I want to see</a:t>
            </a:r>
            <a:br>
              <a:rPr lang="en-US" dirty="0">
                <a:solidFill>
                  <a:srgbClr val="C00000"/>
                </a:solidFill>
                <a:latin typeface="Comic Sans MS" pitchFamily="66" charset="0"/>
              </a:rPr>
            </a:br>
            <a:r>
              <a:rPr lang="en-US" dirty="0">
                <a:solidFill>
                  <a:srgbClr val="C00000"/>
                </a:solidFill>
                <a:latin typeface="Comic Sans MS" pitchFamily="66" charset="0"/>
              </a:rPr>
              <a:t>all employees and</a:t>
            </a:r>
          </a:p>
          <a:p>
            <a:pPr algn="ctr"/>
            <a:r>
              <a:rPr lang="en-US" dirty="0">
                <a:solidFill>
                  <a:srgbClr val="C00000"/>
                </a:solidFill>
                <a:latin typeface="Comic Sans MS" pitchFamily="66" charset="0"/>
              </a:rPr>
              <a:t>departments, whether </a:t>
            </a:r>
            <a:br>
              <a:rPr lang="en-US" dirty="0">
                <a:solidFill>
                  <a:srgbClr val="C00000"/>
                </a:solidFill>
                <a:latin typeface="Comic Sans MS" pitchFamily="66" charset="0"/>
              </a:rPr>
            </a:br>
            <a:r>
              <a:rPr lang="en-US" dirty="0">
                <a:solidFill>
                  <a:srgbClr val="C00000"/>
                </a:solidFill>
                <a:latin typeface="Comic Sans MS" pitchFamily="66" charset="0"/>
              </a:rPr>
              <a:t>or not they are</a:t>
            </a:r>
            <a:br>
              <a:rPr lang="en-US" dirty="0">
                <a:solidFill>
                  <a:srgbClr val="C00000"/>
                </a:solidFill>
                <a:latin typeface="Comic Sans MS" pitchFamily="66" charset="0"/>
              </a:rPr>
            </a:br>
            <a:r>
              <a:rPr lang="en-US" dirty="0">
                <a:solidFill>
                  <a:srgbClr val="C00000"/>
                </a:solidFill>
                <a:latin typeface="Comic Sans MS" pitchFamily="66" charset="0"/>
              </a:rPr>
              <a:t>linked.</a:t>
            </a:r>
          </a:p>
        </p:txBody>
      </p:sp>
      <p:pic>
        <p:nvPicPr>
          <p:cNvPr id="7" name="Picture 4" descr="C:\Users\Jack\AppData\Local\Microsoft\Windows\Temporary Internet Files\Content.IE5\7T9GKPAV\MC9000787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7390" y="2202724"/>
            <a:ext cx="741178" cy="17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54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en-US" sz="2400" dirty="0"/>
              <a:t>Select all rows, all columns </a:t>
            </a:r>
          </a:p>
          <a:p>
            <a:pPr lvl="1"/>
            <a:r>
              <a:rPr lang="en-US" sz="2000" dirty="0"/>
              <a:t>SELECT * FROM </a:t>
            </a:r>
            <a:r>
              <a:rPr lang="en-US" sz="2000" dirty="0" err="1" smtClean="0"/>
              <a:t>sampdb.president</a:t>
            </a:r>
            <a:r>
              <a:rPr lang="en-US" sz="2000" dirty="0"/>
              <a:t>;</a:t>
            </a:r>
            <a:br>
              <a:rPr lang="en-US" sz="2000" dirty="0"/>
            </a:br>
            <a:endParaRPr lang="en-US" sz="2000" dirty="0"/>
          </a:p>
          <a:p>
            <a:r>
              <a:rPr lang="en-US" sz="2400" dirty="0"/>
              <a:t>Select certain columns, all rows</a:t>
            </a:r>
          </a:p>
          <a:p>
            <a:pPr lvl="1"/>
            <a:r>
              <a:rPr lang="en-US" sz="2000" dirty="0"/>
              <a:t>SELECT * FROM </a:t>
            </a:r>
            <a:r>
              <a:rPr lang="en-US" sz="2000" dirty="0" err="1"/>
              <a:t>sampdb.president</a:t>
            </a:r>
            <a:r>
              <a:rPr lang="en-US" sz="2000" dirty="0"/>
              <a:t> WHERE </a:t>
            </a:r>
            <a:r>
              <a:rPr lang="en-US" sz="2000" dirty="0" err="1"/>
              <a:t>last_name</a:t>
            </a:r>
            <a:r>
              <a:rPr lang="en-US" sz="2000" dirty="0"/>
              <a:t>='Bush';</a:t>
            </a:r>
            <a:br>
              <a:rPr lang="en-US" sz="2000" dirty="0"/>
            </a:br>
            <a:endParaRPr lang="en-US" sz="2000" dirty="0"/>
          </a:p>
          <a:p>
            <a:r>
              <a:rPr lang="en-US" sz="2400" dirty="0"/>
              <a:t>Select certain columns </a:t>
            </a:r>
          </a:p>
          <a:p>
            <a:pPr lvl="1"/>
            <a:r>
              <a:rPr lang="en-US" sz="2000" dirty="0"/>
              <a:t>SELECT </a:t>
            </a:r>
            <a:r>
              <a:rPr lang="en-US" sz="2000" dirty="0" err="1"/>
              <a:t>last_name</a:t>
            </a:r>
            <a:r>
              <a:rPr lang="en-US" sz="2000" dirty="0"/>
              <a:t>, city, state FROM </a:t>
            </a:r>
            <a:r>
              <a:rPr lang="en-US" sz="2000" dirty="0" err="1"/>
              <a:t>sampdb.president</a:t>
            </a:r>
            <a:r>
              <a:rPr lang="en-US" sz="2000" dirty="0"/>
              <a:t>;</a:t>
            </a:r>
            <a:br>
              <a:rPr lang="en-US" sz="2000" dirty="0"/>
            </a:br>
            <a:endParaRPr lang="en-US" sz="2000" dirty="0"/>
          </a:p>
          <a:p>
            <a:r>
              <a:rPr lang="en-US" sz="2400" dirty="0"/>
              <a:t>Select certain columns, certain rows   (even a single cell)</a:t>
            </a:r>
          </a:p>
          <a:p>
            <a:pPr lvl="1"/>
            <a:r>
              <a:rPr lang="en-US" sz="2000" dirty="0"/>
              <a:t>SELECT birth FROM </a:t>
            </a:r>
            <a:r>
              <a:rPr lang="en-US" sz="2000" dirty="0" err="1"/>
              <a:t>sampdb.president</a:t>
            </a:r>
            <a:r>
              <a:rPr lang="en-US" sz="2000" dirty="0"/>
              <a:t> WHERE </a:t>
            </a:r>
            <a:r>
              <a:rPr lang="en-US" sz="2000" dirty="0" err="1"/>
              <a:t>last_name</a:t>
            </a:r>
            <a:r>
              <a:rPr lang="en-US" sz="2000" dirty="0"/>
              <a:t> = 'Nixon';</a:t>
            </a:r>
          </a:p>
          <a:p>
            <a:pPr lvl="1"/>
            <a:endParaRPr lang="en-US" sz="2000" dirty="0"/>
          </a:p>
        </p:txBody>
      </p:sp>
      <p:sp>
        <p:nvSpPr>
          <p:cNvPr id="6" name="Title 5"/>
          <p:cNvSpPr>
            <a:spLocks noGrp="1"/>
          </p:cNvSpPr>
          <p:nvPr>
            <p:ph type="title"/>
          </p:nvPr>
        </p:nvSpPr>
        <p:spPr>
          <a:xfrm>
            <a:off x="381000" y="355847"/>
            <a:ext cx="8268222" cy="1054394"/>
          </a:xfrm>
        </p:spPr>
        <p:txBody>
          <a:bodyPr/>
          <a:lstStyle/>
          <a:p>
            <a:r>
              <a:rPr lang="en-US" dirty="0"/>
              <a:t>Practice using the President table</a:t>
            </a:r>
          </a:p>
        </p:txBody>
      </p:sp>
      <p:sp>
        <p:nvSpPr>
          <p:cNvPr id="8" name="Rectangle 7"/>
          <p:cNvSpPr/>
          <p:nvPr/>
        </p:nvSpPr>
        <p:spPr>
          <a:xfrm>
            <a:off x="6483927" y="3722118"/>
            <a:ext cx="2493818" cy="830997"/>
          </a:xfrm>
          <a:prstGeom prst="rect">
            <a:avLst/>
          </a:prstGeom>
        </p:spPr>
        <p:txBody>
          <a:bodyPr wrap="square">
            <a:spAutoFit/>
          </a:bodyPr>
          <a:lstStyle/>
          <a:p>
            <a:pPr algn="ctr"/>
            <a:r>
              <a:rPr lang="en-US" sz="1600" dirty="0">
                <a:solidFill>
                  <a:srgbClr val="C00000"/>
                </a:solidFill>
                <a:latin typeface="Comic Sans MS" pitchFamily="66" charset="0"/>
              </a:rPr>
              <a:t>If you name more than one column, separate them by commas.</a:t>
            </a:r>
          </a:p>
        </p:txBody>
      </p:sp>
      <p:sp>
        <p:nvSpPr>
          <p:cNvPr id="9" name="Freeform 8"/>
          <p:cNvSpPr/>
          <p:nvPr/>
        </p:nvSpPr>
        <p:spPr>
          <a:xfrm>
            <a:off x="3096413" y="4052749"/>
            <a:ext cx="3482517" cy="543008"/>
          </a:xfrm>
          <a:custGeom>
            <a:avLst/>
            <a:gdLst>
              <a:gd name="connsiteX0" fmla="*/ 3482517 w 3482517"/>
              <a:gd name="connsiteY0" fmla="*/ 56120 h 543008"/>
              <a:gd name="connsiteX1" fmla="*/ 2746247 w 3482517"/>
              <a:gd name="connsiteY1" fmla="*/ 8619 h 543008"/>
              <a:gd name="connsiteX2" fmla="*/ 2009977 w 3482517"/>
              <a:gd name="connsiteY2" fmla="*/ 210499 h 543008"/>
              <a:gd name="connsiteX3" fmla="*/ 1238081 w 3482517"/>
              <a:gd name="connsiteY3" fmla="*/ 412380 h 543008"/>
              <a:gd name="connsiteX4" fmla="*/ 193052 w 3482517"/>
              <a:gd name="connsiteY4" fmla="*/ 412380 h 543008"/>
              <a:gd name="connsiteX5" fmla="*/ 3047 w 3482517"/>
              <a:gd name="connsiteY5" fmla="*/ 543008 h 54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2517" h="543008">
                <a:moveTo>
                  <a:pt x="3482517" y="56120"/>
                </a:moveTo>
                <a:cubicBezTo>
                  <a:pt x="3237093" y="19504"/>
                  <a:pt x="2991670" y="-17111"/>
                  <a:pt x="2746247" y="8619"/>
                </a:cubicBezTo>
                <a:cubicBezTo>
                  <a:pt x="2500824" y="34349"/>
                  <a:pt x="2009977" y="210499"/>
                  <a:pt x="2009977" y="210499"/>
                </a:cubicBezTo>
                <a:cubicBezTo>
                  <a:pt x="1758616" y="277792"/>
                  <a:pt x="1540902" y="378733"/>
                  <a:pt x="1238081" y="412380"/>
                </a:cubicBezTo>
                <a:cubicBezTo>
                  <a:pt x="935260" y="446027"/>
                  <a:pt x="398891" y="390609"/>
                  <a:pt x="193052" y="412380"/>
                </a:cubicBezTo>
                <a:cubicBezTo>
                  <a:pt x="-12787" y="434151"/>
                  <a:pt x="-4870" y="488579"/>
                  <a:pt x="3047" y="543008"/>
                </a:cubicBezTo>
              </a:path>
            </a:pathLst>
          </a:custGeom>
          <a:noFill/>
          <a:ln w="28575">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2368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0572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05725"/>
            <a:ext cx="3352800" cy="274320"/>
          </a:xfrm>
        </p:spPr>
        <p:txBody>
          <a:bodyPr/>
          <a:lstStyle/>
          <a:p>
            <a:r>
              <a:rPr lang="en-US"/>
              <a:t>© 2012, Mike Murach &amp; Associates, Inc.</a:t>
            </a:r>
          </a:p>
        </p:txBody>
      </p:sp>
      <p:sp>
        <p:nvSpPr>
          <p:cNvPr id="6" name="Title 5"/>
          <p:cNvSpPr>
            <a:spLocks noGrp="1"/>
          </p:cNvSpPr>
          <p:nvPr>
            <p:ph type="title"/>
          </p:nvPr>
        </p:nvSpPr>
        <p:spPr/>
        <p:txBody>
          <a:bodyPr/>
          <a:lstStyle/>
          <a:p>
            <a:r>
              <a:rPr lang="en-US" dirty="0"/>
              <a:t>Full Outer Join </a:t>
            </a:r>
            <a:br>
              <a:rPr lang="en-US" dirty="0"/>
            </a:br>
            <a:r>
              <a:rPr lang="en-US" dirty="0"/>
              <a:t>Simulation in MySQL</a:t>
            </a:r>
          </a:p>
        </p:txBody>
      </p:sp>
      <p:graphicFrame>
        <p:nvGraphicFramePr>
          <p:cNvPr id="5" name="Object 4"/>
          <p:cNvGraphicFramePr>
            <a:graphicFrameLocks noChangeAspect="1"/>
          </p:cNvGraphicFramePr>
          <p:nvPr>
            <p:extLst/>
          </p:nvPr>
        </p:nvGraphicFramePr>
        <p:xfrm>
          <a:off x="681841" y="1813955"/>
          <a:ext cx="7313605" cy="4013840"/>
        </p:xfrm>
        <a:graphic>
          <a:graphicData uri="http://schemas.openxmlformats.org/presentationml/2006/ole">
            <mc:AlternateContent xmlns:mc="http://schemas.openxmlformats.org/markup-compatibility/2006">
              <mc:Choice xmlns:v="urn:schemas-microsoft-com:vml" Requires="v">
                <p:oleObj spid="_x0000_s155650" name="Document" r:id="rId3" imgW="7317974" imgH="3999926" progId="Word.Document.12">
                  <p:embed/>
                </p:oleObj>
              </mc:Choice>
              <mc:Fallback>
                <p:oleObj name="Document" r:id="rId3" imgW="7317974" imgH="3999926" progId="Word.Document.12">
                  <p:embed/>
                  <p:pic>
                    <p:nvPicPr>
                      <p:cNvPr id="5" name="Object 4"/>
                      <p:cNvPicPr/>
                      <p:nvPr/>
                    </p:nvPicPr>
                    <p:blipFill>
                      <a:blip r:embed="rId4"/>
                      <a:stretch>
                        <a:fillRect/>
                      </a:stretch>
                    </p:blipFill>
                    <p:spPr>
                      <a:xfrm>
                        <a:off x="681841" y="1813955"/>
                        <a:ext cx="7313605" cy="4013840"/>
                      </a:xfrm>
                      <a:prstGeom prst="rect">
                        <a:avLst/>
                      </a:prstGeom>
                    </p:spPr>
                  </p:pic>
                </p:oleObj>
              </mc:Fallback>
            </mc:AlternateContent>
          </a:graphicData>
        </a:graphic>
      </p:graphicFrame>
      <p:sp>
        <p:nvSpPr>
          <p:cNvPr id="8" name="TextBox 7"/>
          <p:cNvSpPr txBox="1"/>
          <p:nvPr/>
        </p:nvSpPr>
        <p:spPr>
          <a:xfrm>
            <a:off x="7558268" y="2569580"/>
            <a:ext cx="1285929" cy="2031325"/>
          </a:xfrm>
          <a:prstGeom prst="rect">
            <a:avLst/>
          </a:prstGeom>
          <a:noFill/>
        </p:spPr>
        <p:txBody>
          <a:bodyPr wrap="none" rtlCol="0">
            <a:spAutoFit/>
          </a:bodyPr>
          <a:lstStyle/>
          <a:p>
            <a:r>
              <a:rPr lang="en-US" dirty="0">
                <a:solidFill>
                  <a:srgbClr val="C00000"/>
                </a:solidFill>
                <a:latin typeface="Comic Sans MS" pitchFamily="66" charset="0"/>
                <a:cs typeface="Consolas" pitchFamily="49" charset="0"/>
              </a:rPr>
              <a:t>Left Join</a:t>
            </a:r>
          </a:p>
          <a:p>
            <a:endParaRPr lang="en-US" dirty="0">
              <a:solidFill>
                <a:srgbClr val="C00000"/>
              </a:solidFill>
              <a:latin typeface="Comic Sans MS" pitchFamily="66" charset="0"/>
              <a:cs typeface="Consolas" pitchFamily="49" charset="0"/>
            </a:endParaRPr>
          </a:p>
          <a:p>
            <a:endParaRPr lang="en-US" dirty="0">
              <a:solidFill>
                <a:srgbClr val="C00000"/>
              </a:solidFill>
              <a:latin typeface="Comic Sans MS" pitchFamily="66" charset="0"/>
              <a:cs typeface="Consolas" pitchFamily="49" charset="0"/>
            </a:endParaRPr>
          </a:p>
          <a:p>
            <a:r>
              <a:rPr lang="en-US" dirty="0">
                <a:solidFill>
                  <a:srgbClr val="C00000"/>
                </a:solidFill>
                <a:latin typeface="Comic Sans MS" pitchFamily="66" charset="0"/>
                <a:cs typeface="Consolas" pitchFamily="49" charset="0"/>
              </a:rPr>
              <a:t>UNION</a:t>
            </a:r>
          </a:p>
          <a:p>
            <a:endParaRPr lang="en-US" dirty="0">
              <a:solidFill>
                <a:srgbClr val="C00000"/>
              </a:solidFill>
              <a:latin typeface="Comic Sans MS" pitchFamily="66" charset="0"/>
              <a:cs typeface="Consolas" pitchFamily="49" charset="0"/>
            </a:endParaRPr>
          </a:p>
          <a:p>
            <a:endParaRPr lang="en-US" dirty="0">
              <a:solidFill>
                <a:srgbClr val="C00000"/>
              </a:solidFill>
              <a:latin typeface="Comic Sans MS" pitchFamily="66" charset="0"/>
              <a:cs typeface="Consolas" pitchFamily="49" charset="0"/>
            </a:endParaRPr>
          </a:p>
          <a:p>
            <a:r>
              <a:rPr lang="en-US" dirty="0">
                <a:solidFill>
                  <a:srgbClr val="C00000"/>
                </a:solidFill>
                <a:latin typeface="Comic Sans MS" pitchFamily="66" charset="0"/>
                <a:cs typeface="Consolas" pitchFamily="49" charset="0"/>
              </a:rPr>
              <a:t>Right Join</a:t>
            </a:r>
          </a:p>
        </p:txBody>
      </p:sp>
    </p:spTree>
    <p:extLst>
      <p:ext uri="{BB962C8B-B14F-4D97-AF65-F5344CB8AC3E}">
        <p14:creationId xmlns:p14="http://schemas.microsoft.com/office/powerpoint/2010/main" val="3198077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94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29475"/>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Results</a:t>
            </a:r>
          </a:p>
        </p:txBody>
      </p:sp>
      <p:graphicFrame>
        <p:nvGraphicFramePr>
          <p:cNvPr id="5" name="Object 4"/>
          <p:cNvGraphicFramePr>
            <a:graphicFrameLocks noChangeAspect="1"/>
          </p:cNvGraphicFramePr>
          <p:nvPr>
            <p:extLst/>
          </p:nvPr>
        </p:nvGraphicFramePr>
        <p:xfrm>
          <a:off x="1020192" y="1898650"/>
          <a:ext cx="7247104" cy="426010"/>
        </p:xfrm>
        <a:graphic>
          <a:graphicData uri="http://schemas.openxmlformats.org/presentationml/2006/ole">
            <mc:AlternateContent xmlns:mc="http://schemas.openxmlformats.org/markup-compatibility/2006">
              <mc:Choice xmlns:v="urn:schemas-microsoft-com:vml" Requires="v">
                <p:oleObj spid="_x0000_s156674" name="Document" r:id="rId3" imgW="7247104" imgH="426010" progId="Word.Document.12">
                  <p:embed/>
                </p:oleObj>
              </mc:Choice>
              <mc:Fallback>
                <p:oleObj name="Document" r:id="rId3" imgW="7247104" imgH="426010" progId="Word.Document.12">
                  <p:embed/>
                  <p:pic>
                    <p:nvPicPr>
                      <p:cNvPr id="5" name="Object 4"/>
                      <p:cNvPicPr/>
                      <p:nvPr/>
                    </p:nvPicPr>
                    <p:blipFill>
                      <a:blip r:embed="rId4"/>
                      <a:stretch>
                        <a:fillRect/>
                      </a:stretch>
                    </p:blipFill>
                    <p:spPr>
                      <a:xfrm>
                        <a:off x="1020192" y="1898650"/>
                        <a:ext cx="7247104" cy="426010"/>
                      </a:xfrm>
                      <a:prstGeom prst="rect">
                        <a:avLst/>
                      </a:prstGeom>
                    </p:spPr>
                  </p:pic>
                </p:oleObj>
              </mc:Fallback>
            </mc:AlternateContent>
          </a:graphicData>
        </a:graphic>
      </p:graphicFrame>
      <p:pic>
        <p:nvPicPr>
          <p:cNvPr id="6" name="Picture 5" descr="4-15a"/>
          <p:cNvPicPr/>
          <p:nvPr/>
        </p:nvPicPr>
        <p:blipFill>
          <a:blip r:embed="rId5"/>
          <a:srcRect/>
          <a:stretch>
            <a:fillRect/>
          </a:stretch>
        </p:blipFill>
        <p:spPr bwMode="auto">
          <a:xfrm>
            <a:off x="1020192" y="2355850"/>
            <a:ext cx="7277100" cy="24257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4846638"/>
          <a:ext cx="7248525" cy="481012"/>
        </p:xfrm>
        <a:graphic>
          <a:graphicData uri="http://schemas.openxmlformats.org/presentationml/2006/ole">
            <mc:AlternateContent xmlns:mc="http://schemas.openxmlformats.org/markup-compatibility/2006">
              <mc:Choice xmlns:v="urn:schemas-microsoft-com:vml" Requires="v">
                <p:oleObj spid="_x0000_s156675" name="Document" r:id="rId6" imgW="7247104" imgH="479935" progId="Word.Document.12">
                  <p:embed/>
                </p:oleObj>
              </mc:Choice>
              <mc:Fallback>
                <p:oleObj name="Document" r:id="rId6" imgW="7247104" imgH="479935" progId="Word.Document.12">
                  <p:embed/>
                  <p:pic>
                    <p:nvPicPr>
                      <p:cNvPr id="7" name="Object 6"/>
                      <p:cNvPicPr/>
                      <p:nvPr/>
                    </p:nvPicPr>
                    <p:blipFill>
                      <a:blip r:embed="rId7"/>
                      <a:stretch>
                        <a:fillRect/>
                      </a:stretch>
                    </p:blipFill>
                    <p:spPr>
                      <a:xfrm>
                        <a:off x="990600" y="4846638"/>
                        <a:ext cx="7248525" cy="481012"/>
                      </a:xfrm>
                      <a:prstGeom prst="rect">
                        <a:avLst/>
                      </a:prstGeom>
                    </p:spPr>
                  </p:pic>
                </p:oleObj>
              </mc:Fallback>
            </mc:AlternateContent>
          </a:graphicData>
        </a:graphic>
      </p:graphicFrame>
    </p:spTree>
    <p:extLst>
      <p:ext uri="{BB962C8B-B14F-4D97-AF65-F5344CB8AC3E}">
        <p14:creationId xmlns:p14="http://schemas.microsoft.com/office/powerpoint/2010/main" val="41407957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http://jackmyers.info/db/exercises/</a:t>
            </a:r>
            <a:endParaRPr lang="en-US" dirty="0"/>
          </a:p>
          <a:p>
            <a:endParaRPr lang="en-US" dirty="0"/>
          </a:p>
          <a:p>
            <a:endParaRPr lang="en-US" dirty="0"/>
          </a:p>
          <a:p>
            <a:r>
              <a:rPr lang="en-US" dirty="0"/>
              <a:t>Table Joins (Exercises 1 – 7 on page 148)</a:t>
            </a:r>
          </a:p>
          <a:p>
            <a:pPr marL="45720" indent="0">
              <a:buNone/>
            </a:pPr>
            <a:r>
              <a:rPr lang="en-US" dirty="0"/>
              <a:t/>
            </a:r>
            <a:br>
              <a:rPr lang="en-US" dirty="0"/>
            </a:br>
            <a:endParaRPr lang="en-US" dirty="0"/>
          </a:p>
        </p:txBody>
      </p:sp>
      <p:sp>
        <p:nvSpPr>
          <p:cNvPr id="2" name="Title 1"/>
          <p:cNvSpPr>
            <a:spLocks noGrp="1"/>
          </p:cNvSpPr>
          <p:nvPr>
            <p:ph type="title"/>
          </p:nvPr>
        </p:nvSpPr>
        <p:spPr/>
        <p:txBody>
          <a:bodyPr/>
          <a:lstStyle/>
          <a:p>
            <a:r>
              <a:rPr lang="en-US" dirty="0"/>
              <a:t>Exercises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23978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Go to the Exercises folder, </a:t>
            </a:r>
            <a:r>
              <a:rPr lang="en-US" dirty="0">
                <a:hlinkClick r:id="rId2"/>
              </a:rPr>
              <a:t>http://jackmyers.info/db/exercises/</a:t>
            </a:r>
            <a:endParaRPr lang="en-US" dirty="0"/>
          </a:p>
          <a:p>
            <a:r>
              <a:rPr lang="en-US" dirty="0"/>
              <a:t>Do "Joining Tables In Adventure Works" exercise.</a:t>
            </a:r>
          </a:p>
        </p:txBody>
      </p:sp>
      <p:sp>
        <p:nvSpPr>
          <p:cNvPr id="2" name="Title 1"/>
          <p:cNvSpPr>
            <a:spLocks noGrp="1"/>
          </p:cNvSpPr>
          <p:nvPr>
            <p:ph type="title"/>
          </p:nvPr>
        </p:nvSpPr>
        <p:spPr/>
        <p:txBody>
          <a:bodyPr/>
          <a:lstStyle/>
          <a:p>
            <a:r>
              <a:rPr lang="en-US" dirty="0"/>
              <a:t>Practice</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828800" y="3158609"/>
            <a:ext cx="4402248" cy="1647308"/>
          </a:xfrm>
          <a:prstGeom prst="rect">
            <a:avLst/>
          </a:prstGeom>
        </p:spPr>
      </p:pic>
    </p:spTree>
    <p:extLst>
      <p:ext uri="{BB962C8B-B14F-4D97-AF65-F5344CB8AC3E}">
        <p14:creationId xmlns:p14="http://schemas.microsoft.com/office/powerpoint/2010/main" val="22136571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098" y="1628737"/>
            <a:ext cx="4025900" cy="500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1"/>
          </p:nvPr>
        </p:nvSpPr>
        <p:spPr/>
        <p:txBody>
          <a:bodyPr anchor="ctr" anchorCtr="0">
            <a:normAutofit/>
          </a:bodyPr>
          <a:lstStyle/>
          <a:p>
            <a:pPr marL="0" indent="0" algn="ctr">
              <a:buFont typeface="Wingdings" panose="05000000000000000000" pitchFamily="2" charset="2"/>
              <a:buNone/>
              <a:defRPr/>
            </a:pPr>
            <a:r>
              <a:rPr lang="en-US" sz="5400" b="1" cap="small" dirty="0">
                <a:solidFill>
                  <a:schemeClr val="tx2"/>
                </a:solidFill>
                <a:latin typeface="Garamond" panose="02020404030301010803" pitchFamily="18" charset="0"/>
              </a:rPr>
              <a:t>Section 7.17</a:t>
            </a:r>
          </a:p>
          <a:p>
            <a:pPr marL="0" indent="0" algn="ctr">
              <a:buFont typeface="Wingdings" panose="05000000000000000000" pitchFamily="2" charset="2"/>
              <a:buNone/>
              <a:defRPr/>
            </a:pPr>
            <a:endParaRPr lang="en-US" sz="4000" b="1" dirty="0">
              <a:latin typeface="Garamond" panose="02020404030301010803" pitchFamily="18" charset="0"/>
            </a:endParaRPr>
          </a:p>
          <a:p>
            <a:pPr marL="0" indent="0" algn="ctr">
              <a:buFont typeface="Wingdings" panose="05000000000000000000" pitchFamily="2" charset="2"/>
              <a:buNone/>
              <a:defRPr/>
            </a:pPr>
            <a:r>
              <a:rPr lang="en-US" sz="4000" b="1" dirty="0">
                <a:latin typeface="Garamond" panose="02020404030301010803" pitchFamily="18" charset="0"/>
              </a:rPr>
              <a:t>Aggregate Functions in SQL</a:t>
            </a:r>
          </a:p>
        </p:txBody>
      </p:sp>
      <p:sp>
        <p:nvSpPr>
          <p:cNvPr id="3" name="Title 2"/>
          <p:cNvSpPr>
            <a:spLocks noGrp="1"/>
          </p:cNvSpPr>
          <p:nvPr>
            <p:ph type="title"/>
          </p:nvPr>
        </p:nvSpPr>
        <p:spPr/>
        <p:txBody>
          <a:bodyPr/>
          <a:lstStyle/>
          <a:p>
            <a:r>
              <a:rPr lang="en-GB" altLang="en-US" dirty="0"/>
              <a:t>Database Systems:</a:t>
            </a:r>
            <a:br>
              <a:rPr lang="en-GB" altLang="en-US" dirty="0"/>
            </a:br>
            <a:r>
              <a:rPr lang="en-GB" altLang="en-US" dirty="0"/>
              <a:t>Theory and Programming</a:t>
            </a:r>
            <a:endParaRPr lang="en-US" dirty="0"/>
          </a:p>
        </p:txBody>
      </p:sp>
    </p:spTree>
    <p:extLst>
      <p:ext uri="{BB962C8B-B14F-4D97-AF65-F5344CB8AC3E}">
        <p14:creationId xmlns:p14="http://schemas.microsoft.com/office/powerpoint/2010/main" val="42621708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Aggregate Functions</a:t>
            </a:r>
          </a:p>
        </p:txBody>
      </p:sp>
      <p:graphicFrame>
        <p:nvGraphicFramePr>
          <p:cNvPr id="5" name="Object 4"/>
          <p:cNvGraphicFramePr>
            <a:graphicFrameLocks noChangeAspect="1"/>
          </p:cNvGraphicFramePr>
          <p:nvPr>
            <p:extLst/>
          </p:nvPr>
        </p:nvGraphicFramePr>
        <p:xfrm>
          <a:off x="685800" y="1759857"/>
          <a:ext cx="7361413" cy="2767806"/>
        </p:xfrm>
        <a:graphic>
          <a:graphicData uri="http://schemas.openxmlformats.org/presentationml/2006/ole">
            <mc:AlternateContent xmlns:mc="http://schemas.openxmlformats.org/markup-compatibility/2006">
              <mc:Choice xmlns:v="urn:schemas-microsoft-com:vml" Requires="v">
                <p:oleObj spid="_x0000_s157698" name="Document" r:id="rId3" imgW="7375415" imgH="2767467" progId="Word.Document.12">
                  <p:embed/>
                </p:oleObj>
              </mc:Choice>
              <mc:Fallback>
                <p:oleObj name="Document" r:id="rId3" imgW="7375415" imgH="2767467"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759857"/>
                        <a:ext cx="7361413" cy="2767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276446" y="4241033"/>
            <a:ext cx="8410354" cy="2031325"/>
          </a:xfrm>
          <a:prstGeom prst="rect">
            <a:avLst/>
          </a:prstGeom>
        </p:spPr>
        <p:txBody>
          <a:bodyPr wrap="square">
            <a:spAutoFit/>
          </a:bodyPr>
          <a:lstStyle/>
          <a:p>
            <a:pPr marL="285750" indent="-285750">
              <a:buFont typeface="Arial" pitchFamily="34" charset="0"/>
              <a:buChar char="•"/>
              <a:tabLst>
                <a:tab pos="2222500" algn="l"/>
              </a:tabLst>
            </a:pPr>
            <a:r>
              <a:rPr lang="en-US" dirty="0"/>
              <a:t>These functions operate on the </a:t>
            </a:r>
            <a:r>
              <a:rPr lang="en-US" dirty="0" err="1"/>
              <a:t>multiset</a:t>
            </a:r>
            <a:r>
              <a:rPr lang="en-US" dirty="0"/>
              <a:t> of values of a column of a relation, </a:t>
            </a:r>
            <a:br>
              <a:rPr lang="en-US" dirty="0"/>
            </a:br>
            <a:r>
              <a:rPr lang="en-US" dirty="0"/>
              <a:t>and return a value</a:t>
            </a:r>
          </a:p>
          <a:p>
            <a:pPr>
              <a:tabLst>
                <a:tab pos="2222500" algn="l"/>
              </a:tabLst>
            </a:pPr>
            <a:r>
              <a:rPr lang="en-US" dirty="0"/>
              <a:t>	</a:t>
            </a:r>
            <a:r>
              <a:rPr lang="en-US" b="1" dirty="0" err="1"/>
              <a:t>avg</a:t>
            </a:r>
            <a:r>
              <a:rPr lang="en-US" b="1" dirty="0"/>
              <a:t>: </a:t>
            </a:r>
            <a:r>
              <a:rPr lang="en-US" dirty="0"/>
              <a:t>average value</a:t>
            </a:r>
            <a:br>
              <a:rPr lang="en-US" dirty="0"/>
            </a:br>
            <a:r>
              <a:rPr lang="en-US" dirty="0"/>
              <a:t>	</a:t>
            </a:r>
            <a:r>
              <a:rPr lang="en-US" b="1" dirty="0"/>
              <a:t>min:  </a:t>
            </a:r>
            <a:r>
              <a:rPr lang="en-US" dirty="0"/>
              <a:t>minimum value</a:t>
            </a:r>
            <a:br>
              <a:rPr lang="en-US" dirty="0"/>
            </a:br>
            <a:r>
              <a:rPr lang="en-US" dirty="0"/>
              <a:t>	</a:t>
            </a:r>
            <a:r>
              <a:rPr lang="en-US" b="1" dirty="0"/>
              <a:t>max:  </a:t>
            </a:r>
            <a:r>
              <a:rPr lang="en-US" dirty="0"/>
              <a:t>maximum value</a:t>
            </a:r>
            <a:br>
              <a:rPr lang="en-US" dirty="0"/>
            </a:br>
            <a:r>
              <a:rPr lang="en-US" dirty="0"/>
              <a:t>	</a:t>
            </a:r>
            <a:r>
              <a:rPr lang="en-US" b="1" dirty="0"/>
              <a:t>sum:  </a:t>
            </a:r>
            <a:r>
              <a:rPr lang="en-US" dirty="0"/>
              <a:t>sum of values</a:t>
            </a:r>
            <a:br>
              <a:rPr lang="en-US" dirty="0"/>
            </a:br>
            <a:r>
              <a:rPr lang="en-US" dirty="0"/>
              <a:t>	</a:t>
            </a:r>
            <a:r>
              <a:rPr lang="en-US" b="1" dirty="0"/>
              <a:t>count:  </a:t>
            </a:r>
            <a:r>
              <a:rPr lang="en-US" dirty="0"/>
              <a:t>number of values</a:t>
            </a:r>
          </a:p>
        </p:txBody>
      </p:sp>
    </p:spTree>
    <p:extLst>
      <p:ext uri="{BB962C8B-B14F-4D97-AF65-F5344CB8AC3E}">
        <p14:creationId xmlns:p14="http://schemas.microsoft.com/office/powerpoint/2010/main" val="21171247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677862" y="1756661"/>
            <a:ext cx="7843837" cy="5251450"/>
          </a:xfrm>
        </p:spPr>
        <p:txBody>
          <a:bodyPr/>
          <a:lstStyle/>
          <a:p>
            <a:pPr>
              <a:tabLst>
                <a:tab pos="1711325" algn="l"/>
              </a:tabLst>
            </a:pPr>
            <a:r>
              <a:rPr lang="en-US" dirty="0"/>
              <a:t>Find the average salary of instructors in the Computer Science department </a:t>
            </a:r>
          </a:p>
          <a:p>
            <a:pPr lvl="1">
              <a:tabLst>
                <a:tab pos="1711325" algn="l"/>
              </a:tabLst>
            </a:pPr>
            <a:r>
              <a:rPr lang="en-US" b="1" dirty="0"/>
              <a:t>select </a:t>
            </a:r>
            <a:r>
              <a:rPr lang="en-US" b="1" dirty="0" err="1"/>
              <a:t>avg</a:t>
            </a:r>
            <a:r>
              <a:rPr lang="en-US" b="1" dirty="0"/>
              <a:t> </a:t>
            </a:r>
            <a:r>
              <a:rPr lang="en-US" dirty="0"/>
              <a:t>(</a:t>
            </a:r>
            <a:r>
              <a:rPr lang="en-US" i="1" dirty="0"/>
              <a:t>salary</a:t>
            </a:r>
            <a:r>
              <a:rPr lang="en-US" dirty="0"/>
              <a:t>)</a:t>
            </a:r>
            <a:br>
              <a:rPr lang="en-US" dirty="0"/>
            </a:br>
            <a:r>
              <a:rPr lang="en-US" b="1" dirty="0"/>
              <a:t>from </a:t>
            </a:r>
            <a:r>
              <a:rPr lang="en-US" i="1" dirty="0"/>
              <a:t>instructor</a:t>
            </a:r>
            <a:br>
              <a:rPr lang="en-US" i="1" dirty="0"/>
            </a:br>
            <a:r>
              <a:rPr lang="en-US" b="1" dirty="0"/>
              <a:t>where </a:t>
            </a:r>
            <a:r>
              <a:rPr lang="en-US" i="1" dirty="0" err="1"/>
              <a:t>dept_name</a:t>
            </a:r>
            <a:r>
              <a:rPr lang="en-US" dirty="0"/>
              <a:t>= ’Comp. Sci.’;</a:t>
            </a:r>
          </a:p>
          <a:p>
            <a:pPr>
              <a:tabLst>
                <a:tab pos="1711325" algn="l"/>
              </a:tabLst>
            </a:pPr>
            <a:r>
              <a:rPr kumimoji="0" lang="en-US" dirty="0"/>
              <a:t>Find the total number of instructors who teach a course in the Spring 2012 semester</a:t>
            </a:r>
          </a:p>
          <a:p>
            <a:pPr lvl="1">
              <a:tabLst>
                <a:tab pos="1711325" algn="l"/>
              </a:tabLst>
            </a:pPr>
            <a:r>
              <a:rPr kumimoji="0" lang="en-US" b="1" dirty="0"/>
              <a:t>select count </a:t>
            </a:r>
            <a:r>
              <a:rPr kumimoji="0" lang="en-US" dirty="0"/>
              <a:t>(</a:t>
            </a:r>
            <a:r>
              <a:rPr kumimoji="0" lang="en-US" b="1" dirty="0"/>
              <a:t>distinct </a:t>
            </a:r>
            <a:r>
              <a:rPr kumimoji="0" lang="en-US" i="1" dirty="0"/>
              <a:t>ID</a:t>
            </a:r>
            <a:r>
              <a:rPr kumimoji="0" lang="en-US" dirty="0"/>
              <a:t>)</a:t>
            </a:r>
            <a:br>
              <a:rPr kumimoji="0" lang="en-US" dirty="0"/>
            </a:br>
            <a:r>
              <a:rPr kumimoji="0" lang="en-US" b="1" dirty="0"/>
              <a:t>from </a:t>
            </a:r>
            <a:r>
              <a:rPr kumimoji="0" lang="en-US" i="1" dirty="0"/>
              <a:t>teaches</a:t>
            </a:r>
            <a:br>
              <a:rPr kumimoji="0" lang="en-US" i="1" dirty="0"/>
            </a:br>
            <a:r>
              <a:rPr kumimoji="0" lang="en-US" b="1" dirty="0"/>
              <a:t>where </a:t>
            </a:r>
            <a:r>
              <a:rPr kumimoji="0" lang="en-US" i="1" dirty="0"/>
              <a:t>semester </a:t>
            </a:r>
            <a:r>
              <a:rPr kumimoji="0" lang="en-US" dirty="0"/>
              <a:t>= ’Spring’ </a:t>
            </a:r>
            <a:r>
              <a:rPr kumimoji="0" lang="en-US" b="1" dirty="0"/>
              <a:t>and </a:t>
            </a:r>
            <a:r>
              <a:rPr kumimoji="0" lang="en-US" i="1" dirty="0"/>
              <a:t>year </a:t>
            </a:r>
            <a:r>
              <a:rPr kumimoji="0" lang="en-US" dirty="0"/>
              <a:t>= 2012;</a:t>
            </a:r>
          </a:p>
          <a:p>
            <a:pPr>
              <a:tabLst>
                <a:tab pos="1711325" algn="l"/>
              </a:tabLst>
            </a:pPr>
            <a:r>
              <a:rPr kumimoji="0" lang="en-US" dirty="0"/>
              <a:t>Find the number of rows in the </a:t>
            </a:r>
            <a:r>
              <a:rPr kumimoji="0" lang="en-US" i="1" dirty="0"/>
              <a:t>course </a:t>
            </a:r>
            <a:r>
              <a:rPr kumimoji="0" lang="en-US" dirty="0"/>
              <a:t>relation</a:t>
            </a:r>
          </a:p>
          <a:p>
            <a:pPr lvl="1">
              <a:tabLst>
                <a:tab pos="1711325" algn="l"/>
              </a:tabLst>
            </a:pPr>
            <a:r>
              <a:rPr kumimoji="0" lang="en-US" b="1" dirty="0"/>
              <a:t>select count </a:t>
            </a:r>
            <a:r>
              <a:rPr kumimoji="0" lang="en-US" dirty="0"/>
              <a:t>(*)</a:t>
            </a:r>
            <a:br>
              <a:rPr kumimoji="0" lang="en-US" dirty="0"/>
            </a:br>
            <a:r>
              <a:rPr kumimoji="0" lang="en-US" b="1" dirty="0"/>
              <a:t>from </a:t>
            </a:r>
            <a:r>
              <a:rPr kumimoji="0" lang="en-US" i="1" dirty="0"/>
              <a:t>course</a:t>
            </a:r>
            <a:r>
              <a:rPr kumimoji="0" lang="en-US" dirty="0"/>
              <a:t>;</a:t>
            </a:r>
          </a:p>
          <a:p>
            <a:pPr>
              <a:tabLst>
                <a:tab pos="1711325" algn="l"/>
              </a:tabLst>
            </a:pPr>
            <a:endParaRPr kumimoji="0" lang="en-US" dirty="0"/>
          </a:p>
          <a:p>
            <a:pPr lvl="1">
              <a:tabLst>
                <a:tab pos="1711325" algn="l"/>
              </a:tabLst>
            </a:pPr>
            <a:endParaRPr kumimoji="0" lang="en-US" dirty="0"/>
          </a:p>
          <a:p>
            <a:pPr>
              <a:tabLst>
                <a:tab pos="1711325" algn="l"/>
              </a:tabLst>
            </a:pPr>
            <a:endParaRPr lang="en-US" dirty="0"/>
          </a:p>
        </p:txBody>
      </p:sp>
      <p:sp>
        <p:nvSpPr>
          <p:cNvPr id="253954" name="Rectangle 2"/>
          <p:cNvSpPr>
            <a:spLocks noGrp="1" noChangeArrowheads="1"/>
          </p:cNvSpPr>
          <p:nvPr>
            <p:ph type="title"/>
          </p:nvPr>
        </p:nvSpPr>
        <p:spPr/>
        <p:txBody>
          <a:bodyPr/>
          <a:lstStyle/>
          <a:p>
            <a:r>
              <a:rPr lang="en-US"/>
              <a:t>Aggregate Functions (Cont.)</a:t>
            </a:r>
          </a:p>
        </p:txBody>
      </p:sp>
      <p:sp>
        <p:nvSpPr>
          <p:cNvPr id="253956" name="Text Box 4"/>
          <p:cNvSpPr txBox="1">
            <a:spLocks noChangeArrowheads="1"/>
          </p:cNvSpPr>
          <p:nvPr/>
        </p:nvSpPr>
        <p:spPr bwMode="auto">
          <a:xfrm>
            <a:off x="758825" y="2813050"/>
            <a:ext cx="7681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t>   </a:t>
            </a:r>
            <a:endParaRPr lang="en-US" sz="1600"/>
          </a:p>
        </p:txBody>
      </p:sp>
    </p:spTree>
    <p:extLst>
      <p:ext uri="{BB962C8B-B14F-4D97-AF65-F5344CB8AC3E}">
        <p14:creationId xmlns:p14="http://schemas.microsoft.com/office/powerpoint/2010/main" val="1714487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395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39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395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395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39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dirty="0">
                <a:latin typeface="Consolas" pitchFamily="49" charset="0"/>
                <a:cs typeface="Consolas" pitchFamily="49" charset="0"/>
              </a:rPr>
              <a:t>USE </a:t>
            </a:r>
            <a:r>
              <a:rPr lang="en-US" sz="1800" dirty="0" err="1">
                <a:latin typeface="Consolas" pitchFamily="49" charset="0"/>
                <a:cs typeface="Consolas" pitchFamily="49" charset="0"/>
              </a:rPr>
              <a:t>sampdb</a:t>
            </a:r>
            <a:r>
              <a:rPr lang="en-US" sz="1800" dirty="0">
                <a:latin typeface="Consolas" pitchFamily="49" charset="0"/>
                <a:cs typeface="Consolas" pitchFamily="49" charset="0"/>
              </a:rPr>
              <a:t>;</a:t>
            </a:r>
          </a:p>
          <a:p>
            <a:r>
              <a:rPr lang="en-US" sz="1800" dirty="0">
                <a:latin typeface="Consolas" pitchFamily="49" charset="0"/>
                <a:cs typeface="Consolas" pitchFamily="49" charset="0"/>
              </a:rPr>
              <a:t>SELECT COUNT(*), COUNT(email), COUNT(distinct email), </a:t>
            </a:r>
            <a:br>
              <a:rPr lang="en-US" sz="1800" dirty="0">
                <a:latin typeface="Consolas" pitchFamily="49" charset="0"/>
                <a:cs typeface="Consolas" pitchFamily="49" charset="0"/>
              </a:rPr>
            </a:br>
            <a:r>
              <a:rPr lang="en-US" sz="1800" dirty="0">
                <a:latin typeface="Consolas" pitchFamily="49" charset="0"/>
                <a:cs typeface="Consolas" pitchFamily="49" charset="0"/>
              </a:rPr>
              <a:t>       COUNT(expiration), COUNT(distinct expiration) </a:t>
            </a:r>
            <a:br>
              <a:rPr lang="en-US" sz="1800" dirty="0">
                <a:latin typeface="Consolas" pitchFamily="49" charset="0"/>
                <a:cs typeface="Consolas" pitchFamily="49" charset="0"/>
              </a:rPr>
            </a:br>
            <a:r>
              <a:rPr lang="en-US" sz="1800" dirty="0">
                <a:latin typeface="Consolas" pitchFamily="49" charset="0"/>
                <a:cs typeface="Consolas" pitchFamily="49" charset="0"/>
              </a:rPr>
              <a:t>FROM   member;</a:t>
            </a:r>
            <a:br>
              <a:rPr lang="en-US" sz="1800" dirty="0">
                <a:latin typeface="Consolas" pitchFamily="49" charset="0"/>
                <a:cs typeface="Consolas" pitchFamily="49" charset="0"/>
              </a:rPr>
            </a:br>
            <a:r>
              <a:rPr lang="en-US" sz="1800" dirty="0">
                <a:latin typeface="Consolas" pitchFamily="49" charset="0"/>
                <a:cs typeface="Consolas" pitchFamily="49" charset="0"/>
              </a:rPr>
              <a:t/>
            </a:r>
            <a:br>
              <a:rPr lang="en-US" sz="1800" dirty="0">
                <a:latin typeface="Consolas" pitchFamily="49" charset="0"/>
                <a:cs typeface="Consolas" pitchFamily="49" charset="0"/>
              </a:rPr>
            </a:br>
            <a:r>
              <a:rPr lang="en-US" sz="1800" dirty="0">
                <a:latin typeface="Consolas" pitchFamily="49" charset="0"/>
                <a:cs typeface="Consolas" pitchFamily="49" charset="0"/>
              </a:rPr>
              <a:t/>
            </a:r>
            <a:br>
              <a:rPr lang="en-US" sz="1800" dirty="0">
                <a:latin typeface="Consolas" pitchFamily="49" charset="0"/>
                <a:cs typeface="Consolas" pitchFamily="49" charset="0"/>
              </a:rPr>
            </a:br>
            <a:r>
              <a:rPr lang="en-US" sz="1800" dirty="0">
                <a:latin typeface="Consolas" pitchFamily="49" charset="0"/>
                <a:cs typeface="Consolas" pitchFamily="49" charset="0"/>
              </a:rPr>
              <a:t/>
            </a:r>
            <a:br>
              <a:rPr lang="en-US" sz="1800" dirty="0">
                <a:latin typeface="Consolas" pitchFamily="49" charset="0"/>
                <a:cs typeface="Consolas" pitchFamily="49" charset="0"/>
              </a:rPr>
            </a:br>
            <a:endParaRPr lang="en-US" sz="1800" dirty="0">
              <a:latin typeface="Consolas" pitchFamily="49" charset="0"/>
              <a:cs typeface="Consolas" pitchFamily="49" charset="0"/>
            </a:endParaRPr>
          </a:p>
          <a:p>
            <a:r>
              <a:rPr lang="en-US" sz="1800" dirty="0">
                <a:latin typeface="Consolas" pitchFamily="49" charset="0"/>
                <a:cs typeface="Consolas" pitchFamily="49" charset="0"/>
              </a:rPr>
              <a:t>SELECT COUNT(*) FROM student WHERE sex = 'M';</a:t>
            </a:r>
          </a:p>
        </p:txBody>
      </p:sp>
      <p:sp>
        <p:nvSpPr>
          <p:cNvPr id="2" name="Title 1"/>
          <p:cNvSpPr>
            <a:spLocks noGrp="1"/>
          </p:cNvSpPr>
          <p:nvPr>
            <p:ph type="title"/>
          </p:nvPr>
        </p:nvSpPr>
        <p:spPr/>
        <p:txBody>
          <a:bodyPr/>
          <a:lstStyle/>
          <a:p>
            <a:r>
              <a:rPr lang="en-US" dirty="0"/>
              <a:t>What can you count?</a:t>
            </a:r>
          </a:p>
        </p:txBody>
      </p:sp>
      <p:pic>
        <p:nvPicPr>
          <p:cNvPr id="391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03" y="3230082"/>
            <a:ext cx="8341125" cy="618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47154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a:t>
            </a:r>
            <a:r>
              <a:rPr lang="en-US" i="1" dirty="0">
                <a:solidFill>
                  <a:srgbClr val="FF0000"/>
                </a:solidFill>
              </a:rPr>
              <a:t>modified</a:t>
            </a:r>
            <a:r>
              <a:rPr lang="en-US" i="1" dirty="0"/>
              <a:t> </a:t>
            </a:r>
            <a:r>
              <a:rPr lang="en-US" dirty="0" err="1"/>
              <a:t>Sakila</a:t>
            </a:r>
            <a:r>
              <a:rPr lang="en-US" dirty="0"/>
              <a:t> database to produce statistics on the categories of movies.  Produce the report below:</a:t>
            </a:r>
          </a:p>
          <a:p>
            <a:endParaRPr lang="en-US" dirty="0"/>
          </a:p>
        </p:txBody>
      </p:sp>
      <p:sp>
        <p:nvSpPr>
          <p:cNvPr id="3" name="Title 2"/>
          <p:cNvSpPr>
            <a:spLocks noGrp="1"/>
          </p:cNvSpPr>
          <p:nvPr>
            <p:ph type="title"/>
          </p:nvPr>
        </p:nvSpPr>
        <p:spPr/>
        <p:txBody>
          <a:bodyPr/>
          <a:lstStyle/>
          <a:p>
            <a:r>
              <a:rPr lang="en-US" dirty="0"/>
              <a:t>Count and UNION </a:t>
            </a:r>
            <a:br>
              <a:rPr lang="en-US" dirty="0"/>
            </a:br>
            <a:r>
              <a:rPr lang="en-US" dirty="0"/>
              <a:t>can be Powerful</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554037" y="2644775"/>
            <a:ext cx="5474230" cy="3961894"/>
          </a:xfrm>
          <a:prstGeom prst="rect">
            <a:avLst/>
          </a:prstGeom>
        </p:spPr>
      </p:pic>
      <p:sp>
        <p:nvSpPr>
          <p:cNvPr id="6" name="Rectangle 5"/>
          <p:cNvSpPr/>
          <p:nvPr/>
        </p:nvSpPr>
        <p:spPr>
          <a:xfrm>
            <a:off x="6417733" y="3264157"/>
            <a:ext cx="1490133" cy="2585323"/>
          </a:xfrm>
          <a:prstGeom prst="rect">
            <a:avLst/>
          </a:prstGeom>
        </p:spPr>
        <p:txBody>
          <a:bodyPr wrap="square">
            <a:spAutoFit/>
          </a:bodyPr>
          <a:lstStyle/>
          <a:p>
            <a:pPr algn="ctr"/>
            <a:r>
              <a:rPr lang="en-US" dirty="0">
                <a:solidFill>
                  <a:srgbClr val="C00000"/>
                </a:solidFill>
                <a:latin typeface="Comic Sans MS" pitchFamily="66" charset="0"/>
              </a:rPr>
              <a:t>Wait, how many movies are in the database?</a:t>
            </a:r>
          </a:p>
          <a:p>
            <a:pPr algn="ctr"/>
            <a:endParaRPr lang="en-US" dirty="0">
              <a:solidFill>
                <a:srgbClr val="C00000"/>
              </a:solidFill>
              <a:latin typeface="Comic Sans MS" pitchFamily="66" charset="0"/>
            </a:endParaRPr>
          </a:p>
          <a:p>
            <a:pPr algn="ctr"/>
            <a:r>
              <a:rPr lang="en-US" dirty="0">
                <a:solidFill>
                  <a:srgbClr val="C00000"/>
                </a:solidFill>
                <a:latin typeface="Comic Sans MS" pitchFamily="66" charset="0"/>
              </a:rPr>
              <a:t>Do these numbers add up?</a:t>
            </a:r>
          </a:p>
        </p:txBody>
      </p:sp>
    </p:spTree>
    <p:extLst>
      <p:ext uri="{BB962C8B-B14F-4D97-AF65-F5344CB8AC3E}">
        <p14:creationId xmlns:p14="http://schemas.microsoft.com/office/powerpoint/2010/main" val="29815187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Record Count and Sum</a:t>
            </a:r>
          </a:p>
        </p:txBody>
      </p:sp>
      <p:graphicFrame>
        <p:nvGraphicFramePr>
          <p:cNvPr id="5" name="Object 4"/>
          <p:cNvGraphicFramePr>
            <a:graphicFrameLocks noChangeAspect="1"/>
          </p:cNvGraphicFramePr>
          <p:nvPr>
            <p:extLst/>
          </p:nvPr>
        </p:nvGraphicFramePr>
        <p:xfrm>
          <a:off x="623888" y="2249488"/>
          <a:ext cx="8113712" cy="2263775"/>
        </p:xfrm>
        <a:graphic>
          <a:graphicData uri="http://schemas.openxmlformats.org/presentationml/2006/ole">
            <mc:AlternateContent xmlns:mc="http://schemas.openxmlformats.org/markup-compatibility/2006">
              <mc:Choice xmlns:v="urn:schemas-microsoft-com:vml" Requires="v">
                <p:oleObj spid="_x0000_s158722" name="Document" r:id="rId3" imgW="8584434" imgH="2404628" progId="Word.Document.12">
                  <p:embed/>
                </p:oleObj>
              </mc:Choice>
              <mc:Fallback>
                <p:oleObj name="Document" r:id="rId3" imgW="8584434" imgH="2404628" progId="Word.Document.12">
                  <p:embed/>
                  <p:pic>
                    <p:nvPicPr>
                      <p:cNvPr id="5" name="Object 4"/>
                      <p:cNvPicPr>
                        <a:picLocks noChangeAspect="1" noChangeArrowheads="1"/>
                      </p:cNvPicPr>
                      <p:nvPr/>
                    </p:nvPicPr>
                    <p:blipFill>
                      <a:blip r:embed="rId4"/>
                      <a:srcRect/>
                      <a:stretch>
                        <a:fillRect/>
                      </a:stretch>
                    </p:blipFill>
                    <p:spPr bwMode="auto">
                      <a:xfrm>
                        <a:off x="623888" y="2249488"/>
                        <a:ext cx="8113712" cy="226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1a"/>
          <p:cNvPicPr/>
          <p:nvPr/>
        </p:nvPicPr>
        <p:blipFill rotWithShape="1">
          <a:blip r:embed="rId5"/>
          <a:srcRect t="-1" r="66894" b="-31844"/>
          <a:stretch/>
        </p:blipFill>
        <p:spPr bwMode="auto">
          <a:xfrm>
            <a:off x="1397000" y="4789715"/>
            <a:ext cx="5962844" cy="1640114"/>
          </a:xfrm>
          <a:prstGeom prst="rect">
            <a:avLst/>
          </a:prstGeom>
          <a:noFill/>
          <a:ln w="9525">
            <a:noFill/>
            <a:miter lim="800000"/>
            <a:headEnd/>
            <a:tailEnd/>
          </a:ln>
        </p:spPr>
      </p:pic>
    </p:spTree>
    <p:extLst>
      <p:ext uri="{BB962C8B-B14F-4D97-AF65-F5344CB8AC3E}">
        <p14:creationId xmlns:p14="http://schemas.microsoft.com/office/powerpoint/2010/main" val="54427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Commands and column names are not case sensitive in MySQL</a:t>
            </a:r>
          </a:p>
          <a:p>
            <a:pPr lvl="1"/>
            <a:r>
              <a:rPr lang="en-US" dirty="0"/>
              <a:t>SELECT name, </a:t>
            </a:r>
            <a:r>
              <a:rPr lang="en-US" dirty="0" err="1"/>
              <a:t>student_id</a:t>
            </a:r>
            <a:r>
              <a:rPr lang="en-US" dirty="0"/>
              <a:t> FROM student; </a:t>
            </a:r>
          </a:p>
          <a:p>
            <a:pPr lvl="1"/>
            <a:r>
              <a:rPr lang="en-US" dirty="0"/>
              <a:t>SELECT NAME, STUDENT_ID FROM student; </a:t>
            </a:r>
          </a:p>
          <a:p>
            <a:pPr lvl="1"/>
            <a:r>
              <a:rPr lang="en-US" dirty="0"/>
              <a:t>SELECT </a:t>
            </a:r>
            <a:r>
              <a:rPr lang="en-US" dirty="0" err="1"/>
              <a:t>nAmE</a:t>
            </a:r>
            <a:r>
              <a:rPr lang="en-US" dirty="0"/>
              <a:t>, </a:t>
            </a:r>
            <a:r>
              <a:rPr lang="en-US" dirty="0" err="1"/>
              <a:t>sTuDeNt_Id</a:t>
            </a:r>
            <a:r>
              <a:rPr lang="en-US" dirty="0"/>
              <a:t> FROM student; </a:t>
            </a:r>
          </a:p>
          <a:p>
            <a:pPr lvl="1"/>
            <a:r>
              <a:rPr lang="en-US" dirty="0"/>
              <a:t>Select name, </a:t>
            </a:r>
            <a:r>
              <a:rPr lang="en-US" dirty="0" err="1"/>
              <a:t>student_id</a:t>
            </a:r>
            <a:r>
              <a:rPr lang="en-US" dirty="0"/>
              <a:t> </a:t>
            </a:r>
            <a:r>
              <a:rPr lang="en-US" dirty="0" err="1"/>
              <a:t>FrOm</a:t>
            </a:r>
            <a:r>
              <a:rPr lang="en-US" dirty="0"/>
              <a:t> student;</a:t>
            </a:r>
            <a:br>
              <a:rPr lang="en-US" dirty="0"/>
            </a:br>
            <a:endParaRPr lang="en-US" dirty="0"/>
          </a:p>
          <a:p>
            <a:r>
              <a:rPr lang="en-US" dirty="0"/>
              <a:t>Database and table names </a:t>
            </a:r>
            <a:r>
              <a:rPr lang="en-US" i="1" dirty="0"/>
              <a:t>might</a:t>
            </a:r>
            <a:r>
              <a:rPr lang="en-US" dirty="0"/>
              <a:t> be case sensitive.   It depends on:</a:t>
            </a:r>
          </a:p>
          <a:p>
            <a:pPr lvl="1"/>
            <a:r>
              <a:rPr lang="en-US" dirty="0"/>
              <a:t>the </a:t>
            </a:r>
            <a:r>
              <a:rPr lang="en-US" dirty="0" err="1"/>
              <a:t>filesystem</a:t>
            </a:r>
            <a:r>
              <a:rPr lang="en-US" dirty="0"/>
              <a:t> used on the server host </a:t>
            </a:r>
          </a:p>
          <a:p>
            <a:pPr lvl="1"/>
            <a:r>
              <a:rPr lang="en-US" dirty="0"/>
              <a:t>how MySQL is configured. </a:t>
            </a:r>
          </a:p>
          <a:p>
            <a:r>
              <a:rPr lang="en-US" b="1" dirty="0">
                <a:solidFill>
                  <a:srgbClr val="C00000"/>
                </a:solidFill>
              </a:rPr>
              <a:t>Windows and Mac OS X:  </a:t>
            </a:r>
            <a:r>
              <a:rPr lang="en-US" dirty="0"/>
              <a:t>database and table names </a:t>
            </a:r>
            <a:r>
              <a:rPr lang="en-US" dirty="0">
                <a:sym typeface="Wingdings" pitchFamily="2" charset="2"/>
              </a:rPr>
              <a:t></a:t>
            </a:r>
            <a:r>
              <a:rPr lang="en-US" dirty="0"/>
              <a:t>case insensitive</a:t>
            </a:r>
          </a:p>
          <a:p>
            <a:r>
              <a:rPr lang="en-US" b="1" dirty="0">
                <a:solidFill>
                  <a:srgbClr val="C00000"/>
                </a:solidFill>
              </a:rPr>
              <a:t>UNIX and Linux:                 </a:t>
            </a:r>
            <a:r>
              <a:rPr lang="en-US" dirty="0"/>
              <a:t>database and table names </a:t>
            </a:r>
            <a:r>
              <a:rPr lang="en-US" dirty="0">
                <a:sym typeface="Wingdings" pitchFamily="2" charset="2"/>
              </a:rPr>
              <a:t></a:t>
            </a:r>
            <a:r>
              <a:rPr lang="en-US" dirty="0"/>
              <a:t>case sensitive.</a:t>
            </a:r>
          </a:p>
          <a:p>
            <a:r>
              <a:rPr lang="en-US" dirty="0"/>
              <a:t>MySQL can configure database and table names to be case insensitive.</a:t>
            </a:r>
          </a:p>
          <a:p>
            <a:endParaRPr lang="en-US" dirty="0"/>
          </a:p>
        </p:txBody>
      </p:sp>
      <p:sp>
        <p:nvSpPr>
          <p:cNvPr id="2" name="Title 1"/>
          <p:cNvSpPr>
            <a:spLocks noGrp="1"/>
          </p:cNvSpPr>
          <p:nvPr>
            <p:ph type="title"/>
          </p:nvPr>
        </p:nvSpPr>
        <p:spPr/>
        <p:txBody>
          <a:bodyPr/>
          <a:lstStyle/>
          <a:p>
            <a:r>
              <a:rPr lang="en-US" dirty="0"/>
              <a:t>Relatively Case Insensitive</a:t>
            </a:r>
          </a:p>
        </p:txBody>
      </p:sp>
      <p:sp>
        <p:nvSpPr>
          <p:cNvPr id="4" name="Right Brace 3"/>
          <p:cNvSpPr/>
          <p:nvPr/>
        </p:nvSpPr>
        <p:spPr>
          <a:xfrm>
            <a:off x="5355771" y="2244436"/>
            <a:ext cx="225632" cy="1402531"/>
          </a:xfrm>
          <a:prstGeom prst="rightBrace">
            <a:avLst>
              <a:gd name="adj1" fmla="val 41601"/>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730259" y="2766950"/>
            <a:ext cx="2180364" cy="369332"/>
          </a:xfrm>
          <a:prstGeom prst="rect">
            <a:avLst/>
          </a:prstGeom>
          <a:noFill/>
        </p:spPr>
        <p:txBody>
          <a:bodyPr wrap="square" rtlCol="0">
            <a:spAutoFit/>
          </a:bodyPr>
          <a:lstStyle/>
          <a:p>
            <a:r>
              <a:rPr lang="en-US" dirty="0">
                <a:solidFill>
                  <a:srgbClr val="C00000"/>
                </a:solidFill>
              </a:rPr>
              <a:t>equivalent</a:t>
            </a:r>
          </a:p>
        </p:txBody>
      </p:sp>
    </p:spTree>
    <p:extLst>
      <p:ext uri="{BB962C8B-B14F-4D97-AF65-F5344CB8AC3E}">
        <p14:creationId xmlns:p14="http://schemas.microsoft.com/office/powerpoint/2010/main" val="23954684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Into the Mix:</a:t>
            </a:r>
            <a:br>
              <a:rPr lang="en-US" dirty="0"/>
            </a:br>
            <a:r>
              <a:rPr lang="en-US" dirty="0"/>
              <a:t>AVG and a Function</a:t>
            </a:r>
          </a:p>
        </p:txBody>
      </p:sp>
      <p:graphicFrame>
        <p:nvGraphicFramePr>
          <p:cNvPr id="5" name="Object 4"/>
          <p:cNvGraphicFramePr>
            <a:graphicFrameLocks noChangeAspect="1"/>
          </p:cNvGraphicFramePr>
          <p:nvPr>
            <p:extLst/>
          </p:nvPr>
        </p:nvGraphicFramePr>
        <p:xfrm>
          <a:off x="798513" y="1958975"/>
          <a:ext cx="7300912" cy="2540000"/>
        </p:xfrm>
        <a:graphic>
          <a:graphicData uri="http://schemas.openxmlformats.org/presentationml/2006/ole">
            <mc:AlternateContent xmlns:mc="http://schemas.openxmlformats.org/markup-compatibility/2006">
              <mc:Choice xmlns:v="urn:schemas-microsoft-com:vml" Requires="v">
                <p:oleObj spid="_x0000_s159746" name="Document" r:id="rId3" imgW="7359518" imgH="2564193" progId="Word.Document.12">
                  <p:embed/>
                </p:oleObj>
              </mc:Choice>
              <mc:Fallback>
                <p:oleObj name="Document" r:id="rId3" imgW="7359518" imgH="2564193" progId="Word.Document.12">
                  <p:embed/>
                  <p:pic>
                    <p:nvPicPr>
                      <p:cNvPr id="5" name="Object 4"/>
                      <p:cNvPicPr>
                        <a:picLocks noChangeAspect="1" noChangeArrowheads="1"/>
                      </p:cNvPicPr>
                      <p:nvPr/>
                    </p:nvPicPr>
                    <p:blipFill>
                      <a:blip r:embed="rId4"/>
                      <a:srcRect/>
                      <a:stretch>
                        <a:fillRect/>
                      </a:stretch>
                    </p:blipFill>
                    <p:spPr bwMode="auto">
                      <a:xfrm>
                        <a:off x="798513" y="1958975"/>
                        <a:ext cx="7300912" cy="25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2a"/>
          <p:cNvPicPr/>
          <p:nvPr/>
        </p:nvPicPr>
        <p:blipFill rotWithShape="1">
          <a:blip r:embed="rId5"/>
          <a:srcRect r="34659"/>
          <a:stretch/>
        </p:blipFill>
        <p:spPr bwMode="auto">
          <a:xfrm>
            <a:off x="430958" y="4345214"/>
            <a:ext cx="8713042" cy="801914"/>
          </a:xfrm>
          <a:prstGeom prst="rect">
            <a:avLst/>
          </a:prstGeom>
          <a:noFill/>
          <a:ln w="9525">
            <a:noFill/>
            <a:miter lim="800000"/>
            <a:headEnd/>
            <a:tailEnd/>
          </a:ln>
        </p:spPr>
      </p:pic>
    </p:spTree>
    <p:extLst>
      <p:ext uri="{BB962C8B-B14F-4D97-AF65-F5344CB8AC3E}">
        <p14:creationId xmlns:p14="http://schemas.microsoft.com/office/powerpoint/2010/main" val="39373422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MIN and MAX</a:t>
            </a:r>
          </a:p>
        </p:txBody>
      </p:sp>
      <p:graphicFrame>
        <p:nvGraphicFramePr>
          <p:cNvPr id="5" name="Object 4"/>
          <p:cNvGraphicFramePr>
            <a:graphicFrameLocks noChangeAspect="1"/>
          </p:cNvGraphicFramePr>
          <p:nvPr>
            <p:extLst/>
          </p:nvPr>
        </p:nvGraphicFramePr>
        <p:xfrm>
          <a:off x="739775" y="2032000"/>
          <a:ext cx="7939088" cy="2641600"/>
        </p:xfrm>
        <a:graphic>
          <a:graphicData uri="http://schemas.openxmlformats.org/presentationml/2006/ole">
            <mc:AlternateContent xmlns:mc="http://schemas.openxmlformats.org/markup-compatibility/2006">
              <mc:Choice xmlns:v="urn:schemas-microsoft-com:vml" Requires="v">
                <p:oleObj spid="_x0000_s160770" name="Document" r:id="rId3" imgW="8266006" imgH="2747838" progId="Word.Document.12">
                  <p:embed/>
                </p:oleObj>
              </mc:Choice>
              <mc:Fallback>
                <p:oleObj name="Document" r:id="rId3" imgW="8266006" imgH="2747838" progId="Word.Document.12">
                  <p:embed/>
                  <p:pic>
                    <p:nvPicPr>
                      <p:cNvPr id="5" name="Object 4"/>
                      <p:cNvPicPr>
                        <a:picLocks noChangeAspect="1" noChangeArrowheads="1"/>
                      </p:cNvPicPr>
                      <p:nvPr/>
                    </p:nvPicPr>
                    <p:blipFill>
                      <a:blip r:embed="rId4"/>
                      <a:srcRect/>
                      <a:stretch>
                        <a:fillRect/>
                      </a:stretch>
                    </p:blipFill>
                    <p:spPr bwMode="auto">
                      <a:xfrm>
                        <a:off x="739775" y="2032000"/>
                        <a:ext cx="7939088" cy="264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2b"/>
          <p:cNvPicPr/>
          <p:nvPr/>
        </p:nvPicPr>
        <p:blipFill rotWithShape="1">
          <a:blip r:embed="rId5"/>
          <a:srcRect r="30986"/>
          <a:stretch/>
        </p:blipFill>
        <p:spPr bwMode="auto">
          <a:xfrm>
            <a:off x="345622" y="5286802"/>
            <a:ext cx="8281533" cy="722112"/>
          </a:xfrm>
          <a:prstGeom prst="rect">
            <a:avLst/>
          </a:prstGeom>
          <a:noFill/>
          <a:ln w="9525">
            <a:noFill/>
            <a:miter lim="800000"/>
            <a:headEnd/>
            <a:tailEnd/>
          </a:ln>
        </p:spPr>
      </p:pic>
    </p:spTree>
    <p:extLst>
      <p:ext uri="{BB962C8B-B14F-4D97-AF65-F5344CB8AC3E}">
        <p14:creationId xmlns:p14="http://schemas.microsoft.com/office/powerpoint/2010/main" val="110788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MIN and MAX work </a:t>
            </a:r>
            <a:br>
              <a:rPr lang="en-US" dirty="0"/>
            </a:br>
            <a:r>
              <a:rPr lang="en-US" dirty="0"/>
              <a:t>on Character Data</a:t>
            </a:r>
          </a:p>
        </p:txBody>
      </p:sp>
      <p:graphicFrame>
        <p:nvGraphicFramePr>
          <p:cNvPr id="5" name="Object 4"/>
          <p:cNvGraphicFramePr>
            <a:graphicFrameLocks noChangeAspect="1"/>
          </p:cNvGraphicFramePr>
          <p:nvPr>
            <p:extLst/>
          </p:nvPr>
        </p:nvGraphicFramePr>
        <p:xfrm>
          <a:off x="745362" y="2090285"/>
          <a:ext cx="7721600" cy="2046287"/>
        </p:xfrm>
        <a:graphic>
          <a:graphicData uri="http://schemas.openxmlformats.org/presentationml/2006/ole">
            <mc:AlternateContent xmlns:mc="http://schemas.openxmlformats.org/markup-compatibility/2006">
              <mc:Choice xmlns:v="urn:schemas-microsoft-com:vml" Requires="v">
                <p:oleObj spid="_x0000_s161794" name="Document" r:id="rId3" imgW="7912503" imgH="2106340" progId="Word.Document.12">
                  <p:embed/>
                </p:oleObj>
              </mc:Choice>
              <mc:Fallback>
                <p:oleObj name="Document" r:id="rId3" imgW="7912503" imgH="2106340" progId="Word.Document.12">
                  <p:embed/>
                  <p:pic>
                    <p:nvPicPr>
                      <p:cNvPr id="5" name="Object 4"/>
                      <p:cNvPicPr>
                        <a:picLocks noChangeAspect="1" noChangeArrowheads="1"/>
                      </p:cNvPicPr>
                      <p:nvPr/>
                    </p:nvPicPr>
                    <p:blipFill>
                      <a:blip r:embed="rId4"/>
                      <a:srcRect/>
                      <a:stretch>
                        <a:fillRect/>
                      </a:stretch>
                    </p:blipFill>
                    <p:spPr bwMode="auto">
                      <a:xfrm>
                        <a:off x="745362" y="2090285"/>
                        <a:ext cx="7721600" cy="204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2c"/>
          <p:cNvPicPr/>
          <p:nvPr/>
        </p:nvPicPr>
        <p:blipFill rotWithShape="1">
          <a:blip r:embed="rId5"/>
          <a:srcRect t="-32653" r="50000" b="1"/>
          <a:stretch/>
        </p:blipFill>
        <p:spPr bwMode="auto">
          <a:xfrm>
            <a:off x="990600" y="4238172"/>
            <a:ext cx="7231124" cy="1155700"/>
          </a:xfrm>
          <a:prstGeom prst="rect">
            <a:avLst/>
          </a:prstGeom>
          <a:noFill/>
          <a:ln w="9525">
            <a:noFill/>
            <a:miter lim="800000"/>
            <a:headEnd/>
            <a:tailEnd/>
          </a:ln>
        </p:spPr>
      </p:pic>
    </p:spTree>
    <p:extLst>
      <p:ext uri="{BB962C8B-B14F-4D97-AF65-F5344CB8AC3E}">
        <p14:creationId xmlns:p14="http://schemas.microsoft.com/office/powerpoint/2010/main" val="4175196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Pairing Summary Functions</a:t>
            </a:r>
            <a:br>
              <a:rPr lang="en-US" dirty="0"/>
            </a:br>
            <a:r>
              <a:rPr lang="en-US" dirty="0"/>
              <a:t>with DISTINCT</a:t>
            </a:r>
          </a:p>
        </p:txBody>
      </p:sp>
      <p:graphicFrame>
        <p:nvGraphicFramePr>
          <p:cNvPr id="5" name="Object 4"/>
          <p:cNvGraphicFramePr>
            <a:graphicFrameLocks noChangeAspect="1"/>
          </p:cNvGraphicFramePr>
          <p:nvPr>
            <p:extLst/>
          </p:nvPr>
        </p:nvGraphicFramePr>
        <p:xfrm>
          <a:off x="638175" y="2017713"/>
          <a:ext cx="8215313" cy="3019425"/>
        </p:xfrm>
        <a:graphic>
          <a:graphicData uri="http://schemas.openxmlformats.org/presentationml/2006/ole">
            <mc:AlternateContent xmlns:mc="http://schemas.openxmlformats.org/markup-compatibility/2006">
              <mc:Choice xmlns:v="urn:schemas-microsoft-com:vml" Requires="v">
                <p:oleObj spid="_x0000_s162818" name="Document" r:id="rId3" imgW="8561810" imgH="3149627" progId="Word.Document.12">
                  <p:embed/>
                </p:oleObj>
              </mc:Choice>
              <mc:Fallback>
                <p:oleObj name="Document" r:id="rId3" imgW="8561810" imgH="3149627" progId="Word.Document.12">
                  <p:embed/>
                  <p:pic>
                    <p:nvPicPr>
                      <p:cNvPr id="5" name="Object 4"/>
                      <p:cNvPicPr>
                        <a:picLocks noChangeAspect="1" noChangeArrowheads="1"/>
                      </p:cNvPicPr>
                      <p:nvPr/>
                    </p:nvPicPr>
                    <p:blipFill>
                      <a:blip r:embed="rId4"/>
                      <a:srcRect/>
                      <a:stretch>
                        <a:fillRect/>
                      </a:stretch>
                    </p:blipFill>
                    <p:spPr bwMode="auto">
                      <a:xfrm>
                        <a:off x="638175" y="2017713"/>
                        <a:ext cx="8215313" cy="301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2d"/>
          <p:cNvPicPr/>
          <p:nvPr/>
        </p:nvPicPr>
        <p:blipFill rotWithShape="1">
          <a:blip r:embed="rId5"/>
          <a:srcRect r="31399"/>
          <a:stretch/>
        </p:blipFill>
        <p:spPr bwMode="auto">
          <a:xfrm>
            <a:off x="337457" y="5303157"/>
            <a:ext cx="8202281" cy="720272"/>
          </a:xfrm>
          <a:prstGeom prst="rect">
            <a:avLst/>
          </a:prstGeom>
          <a:noFill/>
          <a:ln w="9525">
            <a:noFill/>
            <a:miter lim="800000"/>
            <a:headEnd/>
            <a:tailEnd/>
          </a:ln>
        </p:spPr>
      </p:pic>
    </p:spTree>
    <p:extLst>
      <p:ext uri="{BB962C8B-B14F-4D97-AF65-F5344CB8AC3E}">
        <p14:creationId xmlns:p14="http://schemas.microsoft.com/office/powerpoint/2010/main" val="20799461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5" name="Title 4"/>
          <p:cNvSpPr>
            <a:spLocks noGrp="1"/>
          </p:cNvSpPr>
          <p:nvPr>
            <p:ph type="title"/>
          </p:nvPr>
        </p:nvSpPr>
        <p:spPr/>
        <p:txBody>
          <a:bodyPr/>
          <a:lstStyle/>
          <a:p>
            <a:r>
              <a:rPr lang="en-US" dirty="0"/>
              <a:t>Summary Breakdowns</a:t>
            </a:r>
          </a:p>
        </p:txBody>
      </p:sp>
      <p:sp>
        <p:nvSpPr>
          <p:cNvPr id="3" name="Slide Number Placeholder 2"/>
          <p:cNvSpPr>
            <a:spLocks noGrp="1"/>
          </p:cNvSpPr>
          <p:nvPr>
            <p:ph type="sldNum" sz="quarter" idx="4294967295"/>
          </p:nvPr>
        </p:nvSpPr>
        <p:spPr>
          <a:xfrm>
            <a:off x="8561388" y="6354763"/>
            <a:ext cx="582612" cy="274637"/>
          </a:xfrm>
        </p:spPr>
        <p:txBody>
          <a:bodyPr/>
          <a:lstStyle/>
          <a:p>
            <a:fld id="{982C06F2-CDD6-4D4A-9B64-D9EB72CA5C65}" type="slidenum">
              <a:rPr lang="en-US" smtClean="0"/>
              <a:pPr/>
              <a:t>154</a:t>
            </a:fld>
            <a:endParaRPr lang="en-US"/>
          </a:p>
        </p:txBody>
      </p:sp>
    </p:spTree>
    <p:extLst>
      <p:ext uri="{BB962C8B-B14F-4D97-AF65-F5344CB8AC3E}">
        <p14:creationId xmlns:p14="http://schemas.microsoft.com/office/powerpoint/2010/main" val="23637792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098" y="1628737"/>
            <a:ext cx="4025900" cy="500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1"/>
          </p:nvPr>
        </p:nvSpPr>
        <p:spPr/>
        <p:txBody>
          <a:bodyPr anchor="ctr" anchorCtr="0">
            <a:normAutofit/>
          </a:bodyPr>
          <a:lstStyle/>
          <a:p>
            <a:pPr marL="0" indent="0" algn="ctr">
              <a:buFont typeface="Wingdings" panose="05000000000000000000" pitchFamily="2" charset="2"/>
              <a:buNone/>
              <a:defRPr/>
            </a:pPr>
            <a:r>
              <a:rPr lang="en-US" sz="5400" b="1" cap="small" dirty="0">
                <a:solidFill>
                  <a:schemeClr val="tx2"/>
                </a:solidFill>
                <a:latin typeface="Garamond" panose="02020404030301010803" pitchFamily="18" charset="0"/>
              </a:rPr>
              <a:t>Section 7.18</a:t>
            </a:r>
          </a:p>
          <a:p>
            <a:pPr marL="0" indent="0" algn="ctr">
              <a:buFont typeface="Wingdings" panose="05000000000000000000" pitchFamily="2" charset="2"/>
              <a:buNone/>
              <a:defRPr/>
            </a:pPr>
            <a:endParaRPr lang="en-US" sz="4000" b="1" dirty="0">
              <a:latin typeface="Garamond" panose="02020404030301010803" pitchFamily="18" charset="0"/>
            </a:endParaRPr>
          </a:p>
          <a:p>
            <a:pPr marL="0" indent="0" algn="ctr">
              <a:buFont typeface="Wingdings" panose="05000000000000000000" pitchFamily="2" charset="2"/>
              <a:buNone/>
              <a:defRPr/>
            </a:pPr>
            <a:r>
              <a:rPr lang="en-US" sz="4000" b="1" dirty="0">
                <a:latin typeface="Garamond" panose="02020404030301010803" pitchFamily="18" charset="0"/>
              </a:rPr>
              <a:t>Grouping: The GROUP BY and HAVING clauses</a:t>
            </a:r>
          </a:p>
        </p:txBody>
      </p:sp>
      <p:sp>
        <p:nvSpPr>
          <p:cNvPr id="3" name="Title 2"/>
          <p:cNvSpPr>
            <a:spLocks noGrp="1"/>
          </p:cNvSpPr>
          <p:nvPr>
            <p:ph type="title"/>
          </p:nvPr>
        </p:nvSpPr>
        <p:spPr/>
        <p:txBody>
          <a:bodyPr/>
          <a:lstStyle/>
          <a:p>
            <a:r>
              <a:rPr lang="en-GB" altLang="en-US" dirty="0"/>
              <a:t>Database Systems:</a:t>
            </a:r>
            <a:br>
              <a:rPr lang="en-GB" altLang="en-US" dirty="0"/>
            </a:br>
            <a:r>
              <a:rPr lang="en-GB" altLang="en-US" dirty="0"/>
              <a:t>Theory and Programming</a:t>
            </a:r>
            <a:endParaRPr lang="en-US" dirty="0"/>
          </a:p>
        </p:txBody>
      </p:sp>
    </p:spTree>
    <p:extLst>
      <p:ext uri="{BB962C8B-B14F-4D97-AF65-F5344CB8AC3E}">
        <p14:creationId xmlns:p14="http://schemas.microsoft.com/office/powerpoint/2010/main" val="2502034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latin typeface="Consolas" pitchFamily="49" charset="0"/>
                <a:cs typeface="Consolas" pitchFamily="49" charset="0"/>
              </a:rPr>
              <a:t>SELECT   </a:t>
            </a:r>
            <a:r>
              <a:rPr lang="en-US" dirty="0" err="1">
                <a:latin typeface="Consolas" pitchFamily="49" charset="0"/>
                <a:cs typeface="Consolas" pitchFamily="49" charset="0"/>
              </a:rPr>
              <a:t>select_list</a:t>
            </a:r>
            <a:r>
              <a:rPr lang="en-US" dirty="0">
                <a:latin typeface="Consolas" pitchFamily="49" charset="0"/>
                <a:cs typeface="Consolas" pitchFamily="49" charset="0"/>
              </a:rPr>
              <a:t>                  </a:t>
            </a:r>
            <a:r>
              <a:rPr lang="en-US" dirty="0">
                <a:cs typeface="Consolas" pitchFamily="49" charset="0"/>
              </a:rPr>
              <a:t> # the columns to select </a:t>
            </a:r>
            <a:br>
              <a:rPr lang="en-US" dirty="0">
                <a:cs typeface="Consolas" pitchFamily="49" charset="0"/>
              </a:rPr>
            </a:br>
            <a:r>
              <a:rPr lang="en-US" dirty="0">
                <a:latin typeface="Consolas" pitchFamily="49" charset="0"/>
                <a:cs typeface="Consolas" pitchFamily="49" charset="0"/>
              </a:rPr>
              <a:t>FROM     </a:t>
            </a:r>
            <a:r>
              <a:rPr lang="en-US" dirty="0" err="1">
                <a:latin typeface="Consolas" pitchFamily="49" charset="0"/>
                <a:cs typeface="Consolas" pitchFamily="49" charset="0"/>
              </a:rPr>
              <a:t>table_list</a:t>
            </a:r>
            <a:r>
              <a:rPr lang="en-US" dirty="0">
                <a:latin typeface="Consolas" pitchFamily="49" charset="0"/>
                <a:cs typeface="Consolas" pitchFamily="49" charset="0"/>
              </a:rPr>
              <a:t>        </a:t>
            </a:r>
            <a:r>
              <a:rPr lang="en-US" dirty="0">
                <a:cs typeface="Consolas" pitchFamily="49" charset="0"/>
              </a:rPr>
              <a:t># the tables from which to select rows </a:t>
            </a:r>
            <a:r>
              <a:rPr lang="en-US" dirty="0">
                <a:latin typeface="Consolas" pitchFamily="49" charset="0"/>
                <a:cs typeface="Consolas" pitchFamily="49" charset="0"/>
              </a:rPr>
              <a:t>WHERE    </a:t>
            </a:r>
            <a:r>
              <a:rPr lang="en-US" dirty="0" err="1">
                <a:latin typeface="Consolas" pitchFamily="49" charset="0"/>
                <a:cs typeface="Consolas" pitchFamily="49" charset="0"/>
              </a:rPr>
              <a:t>row_constraint</a:t>
            </a:r>
            <a:r>
              <a:rPr lang="en-US" dirty="0">
                <a:latin typeface="Consolas" pitchFamily="49" charset="0"/>
                <a:cs typeface="Consolas" pitchFamily="49" charset="0"/>
              </a:rPr>
              <a:t>       </a:t>
            </a:r>
            <a:r>
              <a:rPr lang="en-US" dirty="0">
                <a:cs typeface="Consolas" pitchFamily="49" charset="0"/>
              </a:rPr>
              <a:t># the conditions rows must satisfy</a:t>
            </a:r>
            <a:r>
              <a:rPr lang="en-US" dirty="0">
                <a:latin typeface="Consolas" pitchFamily="49" charset="0"/>
                <a:cs typeface="Consolas" pitchFamily="49" charset="0"/>
              </a:rPr>
              <a:t> </a:t>
            </a:r>
            <a:r>
              <a:rPr lang="en-US" b="1" dirty="0">
                <a:solidFill>
                  <a:srgbClr val="C00000"/>
                </a:solidFill>
                <a:latin typeface="Consolas" pitchFamily="49" charset="0"/>
                <a:cs typeface="Consolas" pitchFamily="49" charset="0"/>
              </a:rPr>
              <a:t>GROUP BY </a:t>
            </a:r>
            <a:r>
              <a:rPr lang="en-US" b="1" dirty="0" err="1">
                <a:solidFill>
                  <a:srgbClr val="C00000"/>
                </a:solidFill>
                <a:latin typeface="Consolas" pitchFamily="49" charset="0"/>
                <a:cs typeface="Consolas" pitchFamily="49" charset="0"/>
              </a:rPr>
              <a:t>grouping_columns</a:t>
            </a:r>
            <a:r>
              <a:rPr lang="en-US" b="1" dirty="0">
                <a:solidFill>
                  <a:srgbClr val="C00000"/>
                </a:solidFill>
                <a:latin typeface="Consolas" pitchFamily="49" charset="0"/>
                <a:cs typeface="Consolas" pitchFamily="49" charset="0"/>
              </a:rPr>
              <a:t>              </a:t>
            </a:r>
            <a:r>
              <a:rPr lang="en-US" b="1" dirty="0">
                <a:solidFill>
                  <a:srgbClr val="C00000"/>
                </a:solidFill>
                <a:cs typeface="Consolas" pitchFamily="49" charset="0"/>
              </a:rPr>
              <a:t># how to group results</a:t>
            </a:r>
            <a:br>
              <a:rPr lang="en-US" b="1" dirty="0">
                <a:solidFill>
                  <a:srgbClr val="C00000"/>
                </a:solidFill>
                <a:cs typeface="Consolas" pitchFamily="49" charset="0"/>
              </a:rPr>
            </a:br>
            <a:r>
              <a:rPr lang="en-US" dirty="0">
                <a:latin typeface="Consolas" pitchFamily="49" charset="0"/>
                <a:cs typeface="Consolas" pitchFamily="49" charset="0"/>
              </a:rPr>
              <a:t>ORDER BY </a:t>
            </a:r>
            <a:r>
              <a:rPr lang="en-US" dirty="0" err="1">
                <a:latin typeface="Consolas" pitchFamily="49" charset="0"/>
                <a:cs typeface="Consolas" pitchFamily="49" charset="0"/>
              </a:rPr>
              <a:t>sorting_columns</a:t>
            </a:r>
            <a:r>
              <a:rPr lang="en-US" dirty="0">
                <a:latin typeface="Consolas" pitchFamily="49" charset="0"/>
                <a:cs typeface="Consolas" pitchFamily="49" charset="0"/>
              </a:rPr>
              <a:t>                </a:t>
            </a:r>
            <a:r>
              <a:rPr lang="en-US" dirty="0">
                <a:cs typeface="Consolas" pitchFamily="49" charset="0"/>
              </a:rPr>
              <a:t># how to sort results </a:t>
            </a:r>
            <a:br>
              <a:rPr lang="en-US" dirty="0">
                <a:cs typeface="Consolas" pitchFamily="49" charset="0"/>
              </a:rPr>
            </a:br>
            <a:r>
              <a:rPr lang="en-US" b="1" dirty="0">
                <a:solidFill>
                  <a:srgbClr val="C00000"/>
                </a:solidFill>
                <a:latin typeface="Consolas" pitchFamily="49" charset="0"/>
                <a:cs typeface="Consolas" pitchFamily="49" charset="0"/>
              </a:rPr>
              <a:t>HAVING   </a:t>
            </a:r>
            <a:r>
              <a:rPr lang="en-US" b="1" dirty="0" err="1">
                <a:solidFill>
                  <a:srgbClr val="C00000"/>
                </a:solidFill>
                <a:latin typeface="Consolas" pitchFamily="49" charset="0"/>
                <a:cs typeface="Consolas" pitchFamily="49" charset="0"/>
              </a:rPr>
              <a:t>group_constraint</a:t>
            </a:r>
            <a:r>
              <a:rPr lang="en-US" b="1" dirty="0">
                <a:solidFill>
                  <a:srgbClr val="C00000"/>
                </a:solidFill>
                <a:latin typeface="Consolas" pitchFamily="49" charset="0"/>
                <a:cs typeface="Consolas" pitchFamily="49" charset="0"/>
              </a:rPr>
              <a:t>   </a:t>
            </a:r>
            <a:r>
              <a:rPr lang="en-US" b="1" dirty="0">
                <a:solidFill>
                  <a:srgbClr val="C00000"/>
                </a:solidFill>
                <a:cs typeface="Consolas" pitchFamily="49" charset="0"/>
              </a:rPr>
              <a:t># the conditions groups must satisfy</a:t>
            </a:r>
            <a:r>
              <a:rPr lang="en-US" b="1" dirty="0">
                <a:solidFill>
                  <a:srgbClr val="C00000"/>
                </a:solidFill>
                <a:latin typeface="Consolas" pitchFamily="49" charset="0"/>
                <a:cs typeface="Consolas" pitchFamily="49" charset="0"/>
              </a:rPr>
              <a:t/>
            </a:r>
            <a:br>
              <a:rPr lang="en-US" b="1" dirty="0">
                <a:solidFill>
                  <a:srgbClr val="C00000"/>
                </a:solidFill>
                <a:latin typeface="Consolas" pitchFamily="49" charset="0"/>
                <a:cs typeface="Consolas" pitchFamily="49" charset="0"/>
              </a:rPr>
            </a:br>
            <a:r>
              <a:rPr lang="en-US" dirty="0">
                <a:latin typeface="Consolas" pitchFamily="49" charset="0"/>
                <a:cs typeface="Consolas" pitchFamily="49" charset="0"/>
              </a:rPr>
              <a:t>LIMIT    [offset,] count;          </a:t>
            </a:r>
            <a:r>
              <a:rPr lang="en-US" dirty="0">
                <a:cs typeface="Consolas" pitchFamily="49" charset="0"/>
              </a:rPr>
              <a:t># row count limit on results</a:t>
            </a:r>
          </a:p>
          <a:p>
            <a:endParaRPr lang="en-US" dirty="0"/>
          </a:p>
        </p:txBody>
      </p:sp>
      <p:sp>
        <p:nvSpPr>
          <p:cNvPr id="5" name="Title 4"/>
          <p:cNvSpPr>
            <a:spLocks noGrp="1"/>
          </p:cNvSpPr>
          <p:nvPr>
            <p:ph type="title"/>
          </p:nvPr>
        </p:nvSpPr>
        <p:spPr/>
        <p:txBody>
          <a:bodyPr/>
          <a:lstStyle/>
          <a:p>
            <a:r>
              <a:rPr lang="en-US" dirty="0"/>
              <a:t>Full SELECT Syntax</a:t>
            </a:r>
          </a:p>
        </p:txBody>
      </p:sp>
      <p:sp>
        <p:nvSpPr>
          <p:cNvPr id="3" name="Slide Number Placeholder 2"/>
          <p:cNvSpPr>
            <a:spLocks noGrp="1"/>
          </p:cNvSpPr>
          <p:nvPr>
            <p:ph type="sldNum" sz="quarter" idx="4294967295"/>
          </p:nvPr>
        </p:nvSpPr>
        <p:spPr>
          <a:xfrm>
            <a:off x="8561388" y="6354763"/>
            <a:ext cx="582612" cy="274637"/>
          </a:xfrm>
        </p:spPr>
        <p:txBody>
          <a:bodyPr/>
          <a:lstStyle/>
          <a:p>
            <a:fld id="{982C06F2-CDD6-4D4A-9B64-D9EB72CA5C65}" type="slidenum">
              <a:rPr lang="en-US" smtClean="0"/>
              <a:pPr/>
              <a:t>156</a:t>
            </a:fld>
            <a:endParaRPr lang="en-US"/>
          </a:p>
        </p:txBody>
      </p:sp>
      <p:grpSp>
        <p:nvGrpSpPr>
          <p:cNvPr id="7" name="Group 6"/>
          <p:cNvGrpSpPr/>
          <p:nvPr/>
        </p:nvGrpSpPr>
        <p:grpSpPr>
          <a:xfrm>
            <a:off x="7837796" y="240476"/>
            <a:ext cx="1010228" cy="1113312"/>
            <a:chOff x="7837795" y="240476"/>
            <a:chExt cx="1010228" cy="1113312"/>
          </a:xfrm>
        </p:grpSpPr>
        <p:pic>
          <p:nvPicPr>
            <p:cNvPr id="8"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95" y="240476"/>
              <a:ext cx="1010228" cy="1113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837796" y="972581"/>
              <a:ext cx="965340" cy="369332"/>
            </a:xfrm>
            <a:prstGeom prst="rect">
              <a:avLst/>
            </a:prstGeom>
            <a:noFill/>
          </p:spPr>
          <p:txBody>
            <a:bodyPr wrap="square" rtlCol="0">
              <a:spAutoFit/>
            </a:bodyPr>
            <a:lstStyle/>
            <a:p>
              <a:pPr algn="ctr"/>
              <a:r>
                <a:rPr lang="en-US" b="1" dirty="0">
                  <a:solidFill>
                    <a:srgbClr val="F8F8F8"/>
                  </a:solidFill>
                </a:rPr>
                <a:t>2.8</a:t>
              </a:r>
            </a:p>
          </p:txBody>
        </p:sp>
      </p:grpSp>
    </p:spTree>
    <p:extLst>
      <p:ext uri="{BB962C8B-B14F-4D97-AF65-F5344CB8AC3E}">
        <p14:creationId xmlns:p14="http://schemas.microsoft.com/office/powerpoint/2010/main" val="16441537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a:xfrm>
            <a:off x="515864" y="1607030"/>
            <a:ext cx="8008937" cy="1995487"/>
          </a:xfrm>
        </p:spPr>
        <p:txBody>
          <a:bodyPr/>
          <a:lstStyle/>
          <a:p>
            <a:pPr>
              <a:tabLst>
                <a:tab pos="625475" algn="l"/>
              </a:tabLst>
            </a:pPr>
            <a:r>
              <a:rPr lang="en-US" dirty="0"/>
              <a:t>Find the average salary of instructors in each department</a:t>
            </a:r>
          </a:p>
          <a:p>
            <a:pPr lvl="1">
              <a:tabLst>
                <a:tab pos="625475" algn="l"/>
              </a:tabLst>
            </a:pPr>
            <a:r>
              <a:rPr lang="en-US" b="1" dirty="0"/>
              <a:t>select </a:t>
            </a:r>
            <a:r>
              <a:rPr lang="en-US" i="1" dirty="0" err="1"/>
              <a:t>dept_name</a:t>
            </a:r>
            <a:r>
              <a:rPr lang="en-US" dirty="0"/>
              <a:t>, </a:t>
            </a:r>
            <a:r>
              <a:rPr lang="en-US" b="1" dirty="0" err="1"/>
              <a:t>avg</a:t>
            </a:r>
            <a:r>
              <a:rPr lang="en-US" b="1" dirty="0"/>
              <a:t> </a:t>
            </a:r>
            <a:r>
              <a:rPr lang="en-US" dirty="0"/>
              <a:t>(</a:t>
            </a:r>
            <a:r>
              <a:rPr lang="en-US" i="1" dirty="0"/>
              <a:t>salary</a:t>
            </a:r>
            <a:r>
              <a:rPr lang="en-US" dirty="0"/>
              <a:t>)</a:t>
            </a:r>
            <a:br>
              <a:rPr lang="en-US" dirty="0"/>
            </a:br>
            <a:r>
              <a:rPr lang="en-US" b="1" dirty="0"/>
              <a:t>from </a:t>
            </a:r>
            <a:r>
              <a:rPr lang="en-US" i="1" dirty="0"/>
              <a:t>instructor</a:t>
            </a:r>
            <a:br>
              <a:rPr lang="en-US" i="1" dirty="0"/>
            </a:br>
            <a:r>
              <a:rPr lang="en-US" b="1" dirty="0"/>
              <a:t>group by </a:t>
            </a:r>
            <a:r>
              <a:rPr lang="en-US" i="1" dirty="0" err="1"/>
              <a:t>dept_name</a:t>
            </a:r>
            <a:r>
              <a:rPr lang="en-US" dirty="0"/>
              <a:t>;</a:t>
            </a:r>
          </a:p>
          <a:p>
            <a:pPr lvl="1">
              <a:tabLst>
                <a:tab pos="625475" algn="l"/>
              </a:tabLst>
            </a:pPr>
            <a:endParaRPr lang="en-US" dirty="0"/>
          </a:p>
          <a:p>
            <a:pPr lvl="1">
              <a:tabLst>
                <a:tab pos="625475" algn="l"/>
              </a:tabLst>
            </a:pPr>
            <a:endParaRPr lang="en-US" dirty="0"/>
          </a:p>
        </p:txBody>
      </p:sp>
      <p:sp>
        <p:nvSpPr>
          <p:cNvPr id="256002" name="Rectangle 2"/>
          <p:cNvSpPr>
            <a:spLocks noGrp="1" noChangeArrowheads="1"/>
          </p:cNvSpPr>
          <p:nvPr>
            <p:ph type="title"/>
          </p:nvPr>
        </p:nvSpPr>
        <p:spPr/>
        <p:txBody>
          <a:bodyPr/>
          <a:lstStyle/>
          <a:p>
            <a:r>
              <a:rPr lang="en-US"/>
              <a:t>Aggregate Functions – Group By</a:t>
            </a:r>
          </a:p>
        </p:txBody>
      </p:sp>
      <p:pic>
        <p:nvPicPr>
          <p:cNvPr id="256004"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3135299"/>
            <a:ext cx="4056062" cy="3648075"/>
          </a:xfrm>
          <a:prstGeom prst="rect">
            <a:avLst/>
          </a:prstGeom>
          <a:noFill/>
          <a:extLst>
            <a:ext uri="{909E8E84-426E-40DD-AFC4-6F175D3DCCD1}">
              <a14:hiddenFill xmlns:a14="http://schemas.microsoft.com/office/drawing/2010/main">
                <a:solidFill>
                  <a:srgbClr val="FFFFFF"/>
                </a:solidFill>
              </a14:hiddenFill>
            </a:ext>
          </a:extLst>
        </p:spPr>
      </p:pic>
      <p:pic>
        <p:nvPicPr>
          <p:cNvPr id="256005" name="Picture 5"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275" y="3505401"/>
            <a:ext cx="2411413" cy="2670175"/>
          </a:xfrm>
          <a:prstGeom prst="rect">
            <a:avLst/>
          </a:prstGeom>
          <a:noFill/>
          <a:extLst>
            <a:ext uri="{909E8E84-426E-40DD-AFC4-6F175D3DCCD1}">
              <a14:hiddenFill xmlns:a14="http://schemas.microsoft.com/office/drawing/2010/main">
                <a:solidFill>
                  <a:srgbClr val="FFFFFF"/>
                </a:solidFill>
              </a14:hiddenFill>
            </a:ext>
          </a:extLst>
        </p:spPr>
      </p:pic>
      <p:sp>
        <p:nvSpPr>
          <p:cNvPr id="256006" name="Text Box 6"/>
          <p:cNvSpPr txBox="1">
            <a:spLocks noChangeArrowheads="1"/>
          </p:cNvSpPr>
          <p:nvPr/>
        </p:nvSpPr>
        <p:spPr bwMode="auto">
          <a:xfrm>
            <a:off x="7129463" y="3228975"/>
            <a:ext cx="882650" cy="215444"/>
          </a:xfrm>
          <a:prstGeom prst="rect">
            <a:avLst/>
          </a:prstGeom>
          <a:noFill/>
          <a:ln>
            <a:noFill/>
          </a:ln>
          <a:effectLst/>
        </p:spPr>
        <p:txBody>
          <a:bodyPr lIns="0" tIns="0" rIns="0" bIns="0">
            <a:spAutoFit/>
          </a:bodyPr>
          <a:lstStyle/>
          <a:p>
            <a:pPr algn="l"/>
            <a:r>
              <a:rPr lang="en-US" sz="1400" i="1" dirty="0" err="1">
                <a:solidFill>
                  <a:srgbClr val="C00000"/>
                </a:solidFill>
              </a:rPr>
              <a:t>avg_salary</a:t>
            </a:r>
            <a:endParaRPr lang="en-US" sz="1400" i="1" dirty="0">
              <a:solidFill>
                <a:srgbClr val="C00000"/>
              </a:solidFill>
            </a:endParaRPr>
          </a:p>
        </p:txBody>
      </p:sp>
      <p:sp>
        <p:nvSpPr>
          <p:cNvPr id="2" name="Freeform 1"/>
          <p:cNvSpPr/>
          <p:nvPr/>
        </p:nvSpPr>
        <p:spPr>
          <a:xfrm>
            <a:off x="4433777" y="2376244"/>
            <a:ext cx="1967023" cy="994277"/>
          </a:xfrm>
          <a:custGeom>
            <a:avLst/>
            <a:gdLst>
              <a:gd name="connsiteX0" fmla="*/ 0 w 2544435"/>
              <a:gd name="connsiteY0" fmla="*/ 79877 h 994277"/>
              <a:gd name="connsiteX1" fmla="*/ 2317897 w 2544435"/>
              <a:gd name="connsiteY1" fmla="*/ 90509 h 994277"/>
              <a:gd name="connsiteX2" fmla="*/ 2328530 w 2544435"/>
              <a:gd name="connsiteY2" fmla="*/ 994277 h 994277"/>
            </a:gdLst>
            <a:ahLst/>
            <a:cxnLst>
              <a:cxn ang="0">
                <a:pos x="connsiteX0" y="connsiteY0"/>
              </a:cxn>
              <a:cxn ang="0">
                <a:pos x="connsiteX1" y="connsiteY1"/>
              </a:cxn>
              <a:cxn ang="0">
                <a:pos x="connsiteX2" y="connsiteY2"/>
              </a:cxn>
            </a:cxnLst>
            <a:rect l="l" t="t" r="r" b="b"/>
            <a:pathLst>
              <a:path w="2544435" h="994277">
                <a:moveTo>
                  <a:pt x="0" y="79877"/>
                </a:moveTo>
                <a:cubicBezTo>
                  <a:pt x="964904" y="8993"/>
                  <a:pt x="1929809" y="-61891"/>
                  <a:pt x="2317897" y="90509"/>
                </a:cubicBezTo>
                <a:cubicBezTo>
                  <a:pt x="2705985" y="242909"/>
                  <a:pt x="2517257" y="618593"/>
                  <a:pt x="2328530" y="994277"/>
                </a:cubicBezTo>
              </a:path>
            </a:pathLst>
          </a:custGeom>
          <a:noFill/>
          <a:ln w="28575">
            <a:solidFill>
              <a:srgbClr val="C0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193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Text Box 3"/>
          <p:cNvSpPr txBox="1">
            <a:spLocks noGrp="1" noChangeArrowheads="1"/>
          </p:cNvSpPr>
          <p:nvPr>
            <p:ph idx="1"/>
          </p:nvPr>
        </p:nvSpPr>
        <p:spPr>
          <a:xfrm>
            <a:off x="155531" y="1719071"/>
            <a:ext cx="8407893" cy="4407408"/>
          </a:xfrm>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dirty="0"/>
              <a:t>Attributes in </a:t>
            </a:r>
            <a:r>
              <a:rPr lang="en-US" b="1" dirty="0"/>
              <a:t>select </a:t>
            </a:r>
            <a:r>
              <a:rPr lang="en-US" dirty="0"/>
              <a:t>clause outside of aggregate functions must appear in </a:t>
            </a:r>
            <a:r>
              <a:rPr lang="en-US" b="1" dirty="0"/>
              <a:t>group by</a:t>
            </a:r>
            <a:r>
              <a:rPr lang="en-US" dirty="0"/>
              <a:t> list</a:t>
            </a:r>
          </a:p>
          <a:p>
            <a:pPr lvl="1"/>
            <a:r>
              <a:rPr lang="en-US" dirty="0"/>
              <a:t>/* erroneous query */</a:t>
            </a:r>
            <a:br>
              <a:rPr lang="en-US" dirty="0"/>
            </a:br>
            <a:r>
              <a:rPr lang="en-US" b="1" dirty="0"/>
              <a:t>select      </a:t>
            </a:r>
            <a:r>
              <a:rPr lang="en-US" dirty="0" err="1"/>
              <a:t>dept_name</a:t>
            </a:r>
            <a:r>
              <a:rPr lang="en-US" dirty="0"/>
              <a:t>, ID, name</a:t>
            </a:r>
            <a:br>
              <a:rPr lang="en-US" dirty="0"/>
            </a:br>
            <a:r>
              <a:rPr lang="en-US" dirty="0"/>
              <a:t>                round(</a:t>
            </a:r>
            <a:r>
              <a:rPr lang="en-US" dirty="0" err="1"/>
              <a:t>avg</a:t>
            </a:r>
            <a:r>
              <a:rPr lang="en-US" dirty="0"/>
              <a:t>(salary),0) as salary</a:t>
            </a:r>
            <a:r>
              <a:rPr lang="en-US" b="1" dirty="0"/>
              <a:t/>
            </a:r>
            <a:br>
              <a:rPr lang="en-US" b="1" dirty="0"/>
            </a:br>
            <a:r>
              <a:rPr lang="en-US" b="1" dirty="0"/>
              <a:t>from        </a:t>
            </a:r>
            <a:r>
              <a:rPr lang="en-US" dirty="0"/>
              <a:t>instructor</a:t>
            </a:r>
            <a:r>
              <a:rPr lang="en-US" b="1" dirty="0"/>
              <a:t> </a:t>
            </a:r>
            <a:br>
              <a:rPr lang="en-US" b="1" dirty="0"/>
            </a:br>
            <a:r>
              <a:rPr lang="en-US" b="1" dirty="0"/>
              <a:t>group by </a:t>
            </a:r>
            <a:r>
              <a:rPr lang="en-US" dirty="0" err="1"/>
              <a:t>dept_name</a:t>
            </a:r>
            <a:r>
              <a:rPr lang="en-US" dirty="0"/>
              <a:t>;</a:t>
            </a:r>
          </a:p>
        </p:txBody>
      </p:sp>
      <p:sp>
        <p:nvSpPr>
          <p:cNvPr id="258050" name="Rectangle 2"/>
          <p:cNvSpPr>
            <a:spLocks noGrp="1" noChangeArrowheads="1"/>
          </p:cNvSpPr>
          <p:nvPr>
            <p:ph type="title"/>
          </p:nvPr>
        </p:nvSpPr>
        <p:spPr/>
        <p:txBody>
          <a:bodyPr/>
          <a:lstStyle/>
          <a:p>
            <a:r>
              <a:rPr lang="en-US" dirty="0"/>
              <a:t>Warning!</a:t>
            </a:r>
            <a:br>
              <a:rPr lang="en-US" dirty="0"/>
            </a:br>
            <a:r>
              <a:rPr lang="en-US" dirty="0"/>
              <a:t>MySQL does NOT enforce this!</a:t>
            </a:r>
          </a:p>
        </p:txBody>
      </p:sp>
      <p:pic>
        <p:nvPicPr>
          <p:cNvPr id="4"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854" y="2327224"/>
            <a:ext cx="4056062" cy="36480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81000" y="4058432"/>
            <a:ext cx="3623662" cy="2641491"/>
          </a:xfrm>
          <a:prstGeom prst="rect">
            <a:avLst/>
          </a:prstGeom>
        </p:spPr>
      </p:pic>
      <p:sp>
        <p:nvSpPr>
          <p:cNvPr id="3" name="TextBox 2"/>
          <p:cNvSpPr txBox="1"/>
          <p:nvPr/>
        </p:nvSpPr>
        <p:spPr>
          <a:xfrm flipH="1">
            <a:off x="3584321" y="6325644"/>
            <a:ext cx="3994229" cy="323165"/>
          </a:xfrm>
          <a:prstGeom prst="rect">
            <a:avLst/>
          </a:prstGeom>
          <a:noFill/>
        </p:spPr>
        <p:txBody>
          <a:bodyPr wrap="square" rtlCol="0">
            <a:spAutoFit/>
          </a:bodyPr>
          <a:lstStyle/>
          <a:p>
            <a:pPr algn="ctr">
              <a:lnSpc>
                <a:spcPts val="1800"/>
              </a:lnSpc>
            </a:pPr>
            <a:r>
              <a:rPr lang="en-US" sz="1800" b="0" dirty="0">
                <a:solidFill>
                  <a:srgbClr val="C00000"/>
                </a:solidFill>
                <a:latin typeface="Comic Sans MS" panose="030F0702030302020204" pitchFamily="66" charset="0"/>
              </a:rPr>
              <a:t>Is Katz making $77,333?</a:t>
            </a:r>
          </a:p>
        </p:txBody>
      </p:sp>
    </p:spTree>
    <p:extLst>
      <p:ext uri="{BB962C8B-B14F-4D97-AF65-F5344CB8AC3E}">
        <p14:creationId xmlns:p14="http://schemas.microsoft.com/office/powerpoint/2010/main" val="2490397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8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Example of GROUP BY</a:t>
            </a:r>
            <a:br>
              <a:rPr lang="en-US" dirty="0"/>
            </a:br>
            <a:r>
              <a:rPr lang="en-US" dirty="0"/>
              <a:t>and HAVING</a:t>
            </a:r>
          </a:p>
        </p:txBody>
      </p:sp>
      <p:graphicFrame>
        <p:nvGraphicFramePr>
          <p:cNvPr id="5" name="Object 4"/>
          <p:cNvGraphicFramePr>
            <a:graphicFrameLocks noChangeAspect="1"/>
          </p:cNvGraphicFramePr>
          <p:nvPr>
            <p:extLst/>
          </p:nvPr>
        </p:nvGraphicFramePr>
        <p:xfrm>
          <a:off x="931687" y="1919515"/>
          <a:ext cx="7361413" cy="2805913"/>
        </p:xfrm>
        <a:graphic>
          <a:graphicData uri="http://schemas.openxmlformats.org/presentationml/2006/ole">
            <mc:AlternateContent xmlns:mc="http://schemas.openxmlformats.org/markup-compatibility/2006">
              <mc:Choice xmlns:v="urn:schemas-microsoft-com:vml" Requires="v">
                <p:oleObj spid="_x0000_s163842" name="Document" r:id="rId3" imgW="7361413" imgH="2805913" progId="Word.Document.12">
                  <p:embed/>
                </p:oleObj>
              </mc:Choice>
              <mc:Fallback>
                <p:oleObj name="Document" r:id="rId3" imgW="7361413" imgH="280591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687" y="1919515"/>
                        <a:ext cx="7361413" cy="280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3a"/>
          <p:cNvPicPr/>
          <p:nvPr/>
        </p:nvPicPr>
        <p:blipFill>
          <a:blip r:embed="rId5"/>
          <a:srcRect/>
          <a:stretch>
            <a:fillRect/>
          </a:stretch>
        </p:blipFill>
        <p:spPr bwMode="auto">
          <a:xfrm>
            <a:off x="931687" y="4205515"/>
            <a:ext cx="7302500" cy="19812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30099" y="6258152"/>
          <a:ext cx="7304088" cy="385763"/>
        </p:xfrm>
        <a:graphic>
          <a:graphicData uri="http://schemas.openxmlformats.org/presentationml/2006/ole">
            <mc:AlternateContent xmlns:mc="http://schemas.openxmlformats.org/markup-compatibility/2006">
              <mc:Choice xmlns:v="urn:schemas-microsoft-com:vml" Requires="v">
                <p:oleObj spid="_x0000_s163843"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099" y="6258152"/>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791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No Values Retrieved</a:t>
            </a:r>
          </a:p>
        </p:txBody>
      </p:sp>
      <p:graphicFrame>
        <p:nvGraphicFramePr>
          <p:cNvPr id="5" name="Object 4"/>
          <p:cNvGraphicFramePr>
            <a:graphicFrameLocks noChangeAspect="1"/>
          </p:cNvGraphicFramePr>
          <p:nvPr>
            <p:extLst/>
          </p:nvPr>
        </p:nvGraphicFramePr>
        <p:xfrm>
          <a:off x="593952" y="2310838"/>
          <a:ext cx="7742237" cy="1887537"/>
        </p:xfrm>
        <a:graphic>
          <a:graphicData uri="http://schemas.openxmlformats.org/presentationml/2006/ole">
            <mc:AlternateContent xmlns:mc="http://schemas.openxmlformats.org/markup-compatibility/2006">
              <mc:Choice xmlns:v="urn:schemas-microsoft-com:vml" Requires="v">
                <p:oleObj spid="_x0000_s86036" name="Document" r:id="rId3" imgW="7781310" imgH="1901492" progId="Word.Document.12">
                  <p:embed/>
                </p:oleObj>
              </mc:Choice>
              <mc:Fallback>
                <p:oleObj name="Document" r:id="rId3" imgW="7781310" imgH="1901492" progId="Word.Document.12">
                  <p:embed/>
                  <p:pic>
                    <p:nvPicPr>
                      <p:cNvPr id="5" name="Object 4"/>
                      <p:cNvPicPr>
                        <a:picLocks noChangeAspect="1" noChangeArrowheads="1"/>
                      </p:cNvPicPr>
                      <p:nvPr/>
                    </p:nvPicPr>
                    <p:blipFill>
                      <a:blip r:embed="rId4"/>
                      <a:srcRect/>
                      <a:stretch>
                        <a:fillRect/>
                      </a:stretch>
                    </p:blipFill>
                    <p:spPr bwMode="auto">
                      <a:xfrm>
                        <a:off x="593952" y="2310838"/>
                        <a:ext cx="7742237" cy="188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2e"/>
          <p:cNvPicPr/>
          <p:nvPr/>
        </p:nvPicPr>
        <p:blipFill>
          <a:blip r:embed="rId5"/>
          <a:srcRect/>
          <a:stretch>
            <a:fillRect/>
          </a:stretch>
        </p:blipFill>
        <p:spPr bwMode="auto">
          <a:xfrm>
            <a:off x="598714" y="3973975"/>
            <a:ext cx="7569200" cy="533400"/>
          </a:xfrm>
          <a:prstGeom prst="rect">
            <a:avLst/>
          </a:prstGeom>
          <a:noFill/>
          <a:ln w="9525">
            <a:noFill/>
            <a:miter lim="800000"/>
            <a:headEnd/>
            <a:tailEnd/>
          </a:ln>
        </p:spPr>
      </p:pic>
    </p:spTree>
    <p:extLst>
      <p:ext uri="{BB962C8B-B14F-4D97-AF65-F5344CB8AC3E}">
        <p14:creationId xmlns:p14="http://schemas.microsoft.com/office/powerpoint/2010/main" val="10069793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Using COUNT(*)</a:t>
            </a:r>
          </a:p>
        </p:txBody>
      </p:sp>
      <p:graphicFrame>
        <p:nvGraphicFramePr>
          <p:cNvPr id="5" name="Object 4"/>
          <p:cNvGraphicFramePr>
            <a:graphicFrameLocks noChangeAspect="1"/>
          </p:cNvGraphicFramePr>
          <p:nvPr>
            <p:extLst/>
          </p:nvPr>
        </p:nvGraphicFramePr>
        <p:xfrm>
          <a:off x="891293" y="2587172"/>
          <a:ext cx="7361413" cy="2244731"/>
        </p:xfrm>
        <a:graphic>
          <a:graphicData uri="http://schemas.openxmlformats.org/presentationml/2006/ole">
            <mc:AlternateContent xmlns:mc="http://schemas.openxmlformats.org/markup-compatibility/2006">
              <mc:Choice xmlns:v="urn:schemas-microsoft-com:vml" Requires="v">
                <p:oleObj spid="_x0000_s164866" name="Document" r:id="rId3" imgW="7361413" imgH="2244731" progId="Word.Document.12">
                  <p:embed/>
                </p:oleObj>
              </mc:Choice>
              <mc:Fallback>
                <p:oleObj name="Document" r:id="rId3" imgW="7361413" imgH="2244731"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93" y="2587172"/>
                        <a:ext cx="7361413" cy="2244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4a"/>
          <p:cNvPicPr/>
          <p:nvPr/>
        </p:nvPicPr>
        <p:blipFill>
          <a:blip r:embed="rId5"/>
          <a:srcRect/>
          <a:stretch>
            <a:fillRect/>
          </a:stretch>
        </p:blipFill>
        <p:spPr bwMode="auto">
          <a:xfrm>
            <a:off x="897643" y="4187372"/>
            <a:ext cx="7150100" cy="10795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897643" y="5302383"/>
          <a:ext cx="7304088" cy="385763"/>
        </p:xfrm>
        <a:graphic>
          <a:graphicData uri="http://schemas.openxmlformats.org/presentationml/2006/ole">
            <mc:AlternateContent xmlns:mc="http://schemas.openxmlformats.org/markup-compatibility/2006">
              <mc:Choice xmlns:v="urn:schemas-microsoft-com:vml" Requires="v">
                <p:oleObj spid="_x0000_s164867"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43" y="5302383"/>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91865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Summary Query with Join</a:t>
            </a:r>
          </a:p>
        </p:txBody>
      </p:sp>
      <p:graphicFrame>
        <p:nvGraphicFramePr>
          <p:cNvPr id="5" name="Object 4"/>
          <p:cNvGraphicFramePr>
            <a:graphicFrameLocks noChangeAspect="1"/>
          </p:cNvGraphicFramePr>
          <p:nvPr>
            <p:extLst/>
          </p:nvPr>
        </p:nvGraphicFramePr>
        <p:xfrm>
          <a:off x="1001713" y="2917825"/>
          <a:ext cx="7794625" cy="2278063"/>
        </p:xfrm>
        <a:graphic>
          <a:graphicData uri="http://schemas.openxmlformats.org/presentationml/2006/ole">
            <mc:AlternateContent xmlns:mc="http://schemas.openxmlformats.org/markup-compatibility/2006">
              <mc:Choice xmlns:v="urn:schemas-microsoft-com:vml" Requires="v">
                <p:oleObj spid="_x0000_s165890" name="Document" r:id="rId3" imgW="7987256" imgH="2340298" progId="Word.Document.12">
                  <p:embed/>
                </p:oleObj>
              </mc:Choice>
              <mc:Fallback>
                <p:oleObj name="Document" r:id="rId3" imgW="7987256" imgH="2340298" progId="Word.Document.12">
                  <p:embed/>
                  <p:pic>
                    <p:nvPicPr>
                      <p:cNvPr id="5" name="Object 4"/>
                      <p:cNvPicPr>
                        <a:picLocks noChangeAspect="1" noChangeArrowheads="1"/>
                      </p:cNvPicPr>
                      <p:nvPr/>
                    </p:nvPicPr>
                    <p:blipFill>
                      <a:blip r:embed="rId4"/>
                      <a:srcRect/>
                      <a:stretch>
                        <a:fillRect/>
                      </a:stretch>
                    </p:blipFill>
                    <p:spPr bwMode="auto">
                      <a:xfrm>
                        <a:off x="1001713" y="2917825"/>
                        <a:ext cx="7794625" cy="227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4b"/>
          <p:cNvPicPr/>
          <p:nvPr/>
        </p:nvPicPr>
        <p:blipFill>
          <a:blip r:embed="rId5"/>
          <a:srcRect/>
          <a:stretch>
            <a:fillRect/>
          </a:stretch>
        </p:blipFill>
        <p:spPr bwMode="auto">
          <a:xfrm>
            <a:off x="999169" y="4604736"/>
            <a:ext cx="7150100" cy="10795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73276" y="5734543"/>
          <a:ext cx="7304088" cy="385763"/>
        </p:xfrm>
        <a:graphic>
          <a:graphicData uri="http://schemas.openxmlformats.org/presentationml/2006/ole">
            <mc:AlternateContent xmlns:mc="http://schemas.openxmlformats.org/markup-compatibility/2006">
              <mc:Choice xmlns:v="urn:schemas-microsoft-com:vml" Requires="v">
                <p:oleObj spid="_x0000_s165891"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276" y="5734543"/>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31291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Using HAVING</a:t>
            </a:r>
          </a:p>
        </p:txBody>
      </p:sp>
      <p:graphicFrame>
        <p:nvGraphicFramePr>
          <p:cNvPr id="5" name="Object 4"/>
          <p:cNvGraphicFramePr>
            <a:graphicFrameLocks noChangeAspect="1"/>
          </p:cNvGraphicFramePr>
          <p:nvPr>
            <p:extLst/>
          </p:nvPr>
        </p:nvGraphicFramePr>
        <p:xfrm>
          <a:off x="914400" y="2568575"/>
          <a:ext cx="7764463" cy="2859088"/>
        </p:xfrm>
        <a:graphic>
          <a:graphicData uri="http://schemas.openxmlformats.org/presentationml/2006/ole">
            <mc:AlternateContent xmlns:mc="http://schemas.openxmlformats.org/markup-compatibility/2006">
              <mc:Choice xmlns:v="urn:schemas-microsoft-com:vml" Requires="v">
                <p:oleObj spid="_x0000_s166914" name="Document" r:id="rId3" imgW="7963998" imgH="2940107" progId="Word.Document.12">
                  <p:embed/>
                </p:oleObj>
              </mc:Choice>
              <mc:Fallback>
                <p:oleObj name="Document" r:id="rId3" imgW="7963998" imgH="2940107" progId="Word.Document.12">
                  <p:embed/>
                  <p:pic>
                    <p:nvPicPr>
                      <p:cNvPr id="5" name="Object 4"/>
                      <p:cNvPicPr>
                        <a:picLocks noChangeAspect="1" noChangeArrowheads="1"/>
                      </p:cNvPicPr>
                      <p:nvPr/>
                    </p:nvPicPr>
                    <p:blipFill>
                      <a:blip r:embed="rId4"/>
                      <a:srcRect/>
                      <a:stretch>
                        <a:fillRect/>
                      </a:stretch>
                    </p:blipFill>
                    <p:spPr bwMode="auto">
                      <a:xfrm>
                        <a:off x="914400" y="2568575"/>
                        <a:ext cx="7764463" cy="285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4c"/>
          <p:cNvPicPr/>
          <p:nvPr/>
        </p:nvPicPr>
        <p:blipFill>
          <a:blip r:embed="rId5"/>
          <a:srcRect/>
          <a:stretch>
            <a:fillRect/>
          </a:stretch>
        </p:blipFill>
        <p:spPr bwMode="auto">
          <a:xfrm>
            <a:off x="924246" y="5186559"/>
            <a:ext cx="7194550" cy="1078865"/>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869477" y="5988519"/>
          <a:ext cx="7304088" cy="385763"/>
        </p:xfrm>
        <a:graphic>
          <a:graphicData uri="http://schemas.openxmlformats.org/presentationml/2006/ole">
            <mc:AlternateContent xmlns:mc="http://schemas.openxmlformats.org/markup-compatibility/2006">
              <mc:Choice xmlns:v="urn:schemas-microsoft-com:vml" Requires="v">
                <p:oleObj spid="_x0000_s166915"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477" y="5988519"/>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837776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9" name="Rectangle 3"/>
          <p:cNvSpPr>
            <a:spLocks noGrp="1" noChangeArrowheads="1"/>
          </p:cNvSpPr>
          <p:nvPr>
            <p:ph idx="1"/>
          </p:nvPr>
        </p:nvSpPr>
        <p:spPr>
          <a:xfrm>
            <a:off x="571500" y="2114550"/>
            <a:ext cx="7848600" cy="768350"/>
          </a:xfrm>
        </p:spPr>
        <p:txBody>
          <a:bodyPr/>
          <a:lstStyle/>
          <a:p>
            <a:pPr>
              <a:tabLst>
                <a:tab pos="1489075" algn="l"/>
              </a:tabLst>
            </a:pPr>
            <a:r>
              <a:rPr lang="en-US"/>
              <a:t>Find the names and average salaries of all departments whose average salary is greater than 42000</a:t>
            </a:r>
          </a:p>
        </p:txBody>
      </p:sp>
      <p:sp>
        <p:nvSpPr>
          <p:cNvPr id="2" name="Title 1"/>
          <p:cNvSpPr>
            <a:spLocks noGrp="1"/>
          </p:cNvSpPr>
          <p:nvPr>
            <p:ph type="title"/>
          </p:nvPr>
        </p:nvSpPr>
        <p:spPr/>
        <p:txBody>
          <a:bodyPr/>
          <a:lstStyle/>
          <a:p>
            <a:r>
              <a:rPr lang="en-US" dirty="0"/>
              <a:t>Having vs. Where</a:t>
            </a:r>
          </a:p>
        </p:txBody>
      </p:sp>
      <p:sp>
        <p:nvSpPr>
          <p:cNvPr id="260100" name="Text Box 4"/>
          <p:cNvSpPr txBox="1">
            <a:spLocks noChangeArrowheads="1"/>
          </p:cNvSpPr>
          <p:nvPr/>
        </p:nvSpPr>
        <p:spPr bwMode="auto">
          <a:xfrm>
            <a:off x="658813" y="4467225"/>
            <a:ext cx="7842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35000"/>
              </a:spcBef>
              <a:buClr>
                <a:schemeClr val="tx2"/>
              </a:buClr>
              <a:buSzPct val="90000"/>
              <a:buFont typeface="Monotype Sorts" charset="2"/>
              <a:buNone/>
            </a:pPr>
            <a:r>
              <a:rPr kumimoji="1" lang="en-US" dirty="0">
                <a:solidFill>
                  <a:schemeClr val="tx2"/>
                </a:solidFill>
              </a:rPr>
              <a:t>       </a:t>
            </a:r>
            <a:r>
              <a:rPr kumimoji="1" lang="en-US" dirty="0"/>
              <a:t>Note:  predicates in the </a:t>
            </a:r>
            <a:r>
              <a:rPr kumimoji="1" lang="en-US" b="1" dirty="0"/>
              <a:t>having</a:t>
            </a:r>
            <a:r>
              <a:rPr kumimoji="1" lang="en-US" dirty="0"/>
              <a:t> clause are applied </a:t>
            </a:r>
            <a:r>
              <a:rPr kumimoji="1" lang="en-US" b="1" dirty="0">
                <a:solidFill>
                  <a:srgbClr val="C00000"/>
                </a:solidFill>
              </a:rPr>
              <a:t>after</a:t>
            </a:r>
            <a:r>
              <a:rPr kumimoji="1" lang="en-US" dirty="0"/>
              <a:t> the </a:t>
            </a:r>
            <a:br>
              <a:rPr kumimoji="1" lang="en-US" dirty="0"/>
            </a:br>
            <a:r>
              <a:rPr kumimoji="1" lang="en-US" dirty="0"/>
              <a:t>                 formation of groups whereas predicates in the </a:t>
            </a:r>
            <a:r>
              <a:rPr kumimoji="1" lang="en-US" b="1" dirty="0"/>
              <a:t>where</a:t>
            </a:r>
            <a:r>
              <a:rPr kumimoji="1" lang="en-US" dirty="0"/>
              <a:t> </a:t>
            </a:r>
            <a:br>
              <a:rPr kumimoji="1" lang="en-US" dirty="0"/>
            </a:br>
            <a:r>
              <a:rPr kumimoji="1" lang="en-US" dirty="0"/>
              <a:t>                 clause are applied </a:t>
            </a:r>
            <a:r>
              <a:rPr kumimoji="1" lang="en-US" b="1" dirty="0">
                <a:solidFill>
                  <a:srgbClr val="C00000"/>
                </a:solidFill>
              </a:rPr>
              <a:t>before</a:t>
            </a:r>
            <a:r>
              <a:rPr kumimoji="1" lang="en-US" dirty="0"/>
              <a:t> forming groups</a:t>
            </a:r>
          </a:p>
          <a:p>
            <a:pPr algn="l"/>
            <a:endParaRPr lang="en-US" dirty="0">
              <a:latin typeface="Times New Roman" charset="0"/>
            </a:endParaRPr>
          </a:p>
        </p:txBody>
      </p:sp>
      <p:sp>
        <p:nvSpPr>
          <p:cNvPr id="260101" name="Text Box 5"/>
          <p:cNvSpPr txBox="1">
            <a:spLocks noChangeArrowheads="1"/>
          </p:cNvSpPr>
          <p:nvPr/>
        </p:nvSpPr>
        <p:spPr bwMode="auto">
          <a:xfrm>
            <a:off x="1677988" y="3014662"/>
            <a:ext cx="58610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1600" b="1" dirty="0"/>
              <a:t>select </a:t>
            </a:r>
            <a:r>
              <a:rPr lang="en-US" sz="1600" i="1" dirty="0" err="1"/>
              <a:t>dept_name</a:t>
            </a:r>
            <a:r>
              <a:rPr lang="en-US" sz="1600" dirty="0"/>
              <a:t>, </a:t>
            </a:r>
            <a:r>
              <a:rPr lang="en-US" sz="1600" b="1" dirty="0" err="1"/>
              <a:t>avg</a:t>
            </a:r>
            <a:r>
              <a:rPr lang="en-US" sz="1600" b="1" dirty="0"/>
              <a:t> </a:t>
            </a:r>
            <a:r>
              <a:rPr lang="en-US" sz="1600" dirty="0"/>
              <a:t>(</a:t>
            </a:r>
            <a:r>
              <a:rPr lang="en-US" sz="1600" i="1" dirty="0"/>
              <a:t>salary</a:t>
            </a:r>
            <a:r>
              <a:rPr lang="en-US" sz="1600" dirty="0"/>
              <a:t>)</a:t>
            </a:r>
          </a:p>
          <a:p>
            <a:pPr algn="l"/>
            <a:r>
              <a:rPr lang="en-US" sz="1600" b="1" dirty="0"/>
              <a:t>from </a:t>
            </a:r>
            <a:r>
              <a:rPr lang="en-US" sz="1600" i="1" dirty="0"/>
              <a:t>instructor</a:t>
            </a:r>
          </a:p>
          <a:p>
            <a:pPr algn="l"/>
            <a:r>
              <a:rPr lang="en-US" sz="1600" b="1" dirty="0"/>
              <a:t>group by </a:t>
            </a:r>
            <a:r>
              <a:rPr lang="en-US" sz="1600" i="1" dirty="0" err="1"/>
              <a:t>dept_name</a:t>
            </a:r>
            <a:endParaRPr lang="en-US" sz="1600" i="1" dirty="0"/>
          </a:p>
          <a:p>
            <a:pPr algn="l"/>
            <a:r>
              <a:rPr lang="en-US" sz="1600" b="1" dirty="0"/>
              <a:t>having </a:t>
            </a:r>
            <a:r>
              <a:rPr lang="en-US" sz="1600" b="1" dirty="0" err="1"/>
              <a:t>avg</a:t>
            </a:r>
            <a:r>
              <a:rPr lang="en-US" sz="1600" b="1" dirty="0"/>
              <a:t> </a:t>
            </a:r>
            <a:r>
              <a:rPr lang="en-US" sz="1600" dirty="0"/>
              <a:t>(</a:t>
            </a:r>
            <a:r>
              <a:rPr lang="en-US" sz="1600" i="1" dirty="0"/>
              <a:t>salary</a:t>
            </a:r>
            <a:r>
              <a:rPr lang="en-US" sz="1600" dirty="0"/>
              <a:t>) &gt; 42000;</a:t>
            </a:r>
          </a:p>
        </p:txBody>
      </p:sp>
    </p:spTree>
    <p:extLst>
      <p:ext uri="{BB962C8B-B14F-4D97-AF65-F5344CB8AC3E}">
        <p14:creationId xmlns:p14="http://schemas.microsoft.com/office/powerpoint/2010/main" val="2824605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01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0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p:bldP spid="260100" grpId="0" autoUpdateAnimBg="0"/>
      <p:bldP spid="260101"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Example:  Having </a:t>
            </a:r>
            <a:r>
              <a:rPr lang="en-US" dirty="0" err="1"/>
              <a:t>vs</a:t>
            </a:r>
            <a:r>
              <a:rPr lang="en-US" dirty="0"/>
              <a:t>…..</a:t>
            </a:r>
          </a:p>
        </p:txBody>
      </p:sp>
      <p:graphicFrame>
        <p:nvGraphicFramePr>
          <p:cNvPr id="5" name="Object 4"/>
          <p:cNvGraphicFramePr>
            <a:graphicFrameLocks noChangeAspect="1"/>
          </p:cNvGraphicFramePr>
          <p:nvPr>
            <p:extLst/>
          </p:nvPr>
        </p:nvGraphicFramePr>
        <p:xfrm>
          <a:off x="839865" y="1741488"/>
          <a:ext cx="7896225" cy="3367087"/>
        </p:xfrm>
        <a:graphic>
          <a:graphicData uri="http://schemas.openxmlformats.org/presentationml/2006/ole">
            <mc:AlternateContent xmlns:mc="http://schemas.openxmlformats.org/markup-compatibility/2006">
              <mc:Choice xmlns:v="urn:schemas-microsoft-com:vml" Requires="v">
                <p:oleObj spid="_x0000_s167938" name="Document" r:id="rId3" imgW="8086901" imgH="3452227" progId="Word.Document.12">
                  <p:embed/>
                </p:oleObj>
              </mc:Choice>
              <mc:Fallback>
                <p:oleObj name="Document" r:id="rId3" imgW="8086901" imgH="3452227" progId="Word.Document.12">
                  <p:embed/>
                  <p:pic>
                    <p:nvPicPr>
                      <p:cNvPr id="5" name="Object 4"/>
                      <p:cNvPicPr>
                        <a:picLocks noChangeAspect="1" noChangeArrowheads="1"/>
                      </p:cNvPicPr>
                      <p:nvPr/>
                    </p:nvPicPr>
                    <p:blipFill>
                      <a:blip r:embed="rId4"/>
                      <a:srcRect/>
                      <a:stretch>
                        <a:fillRect/>
                      </a:stretch>
                    </p:blipFill>
                    <p:spPr bwMode="auto">
                      <a:xfrm>
                        <a:off x="839865" y="1741488"/>
                        <a:ext cx="7896225" cy="336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5a"/>
          <p:cNvPicPr/>
          <p:nvPr/>
        </p:nvPicPr>
        <p:blipFill>
          <a:blip r:embed="rId5"/>
          <a:srcRect/>
          <a:stretch>
            <a:fillRect/>
          </a:stretch>
        </p:blipFill>
        <p:spPr bwMode="auto">
          <a:xfrm>
            <a:off x="839865" y="4787333"/>
            <a:ext cx="7160260" cy="10795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834171" y="5925570"/>
          <a:ext cx="7304088" cy="385763"/>
        </p:xfrm>
        <a:graphic>
          <a:graphicData uri="http://schemas.openxmlformats.org/presentationml/2006/ole">
            <mc:AlternateContent xmlns:mc="http://schemas.openxmlformats.org/markup-compatibility/2006">
              <mc:Choice xmlns:v="urn:schemas-microsoft-com:vml" Requires="v">
                <p:oleObj spid="_x0000_s167939"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171" y="5925570"/>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547291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…WHERE.</a:t>
            </a:r>
          </a:p>
        </p:txBody>
      </p:sp>
      <p:graphicFrame>
        <p:nvGraphicFramePr>
          <p:cNvPr id="5" name="Object 4"/>
          <p:cNvGraphicFramePr>
            <a:graphicFrameLocks noChangeAspect="1"/>
          </p:cNvGraphicFramePr>
          <p:nvPr>
            <p:extLst/>
          </p:nvPr>
        </p:nvGraphicFramePr>
        <p:xfrm>
          <a:off x="990600" y="1861434"/>
          <a:ext cx="7361413" cy="3243427"/>
        </p:xfrm>
        <a:graphic>
          <a:graphicData uri="http://schemas.openxmlformats.org/presentationml/2006/ole">
            <mc:AlternateContent xmlns:mc="http://schemas.openxmlformats.org/markup-compatibility/2006">
              <mc:Choice xmlns:v="urn:schemas-microsoft-com:vml" Requires="v">
                <p:oleObj spid="_x0000_s168962" name="Document" r:id="rId3" imgW="7361413" imgH="3243427" progId="Word.Document.12">
                  <p:embed/>
                </p:oleObj>
              </mc:Choice>
              <mc:Fallback>
                <p:oleObj name="Document" r:id="rId3" imgW="7361413" imgH="3243427"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61434"/>
                        <a:ext cx="7361413" cy="3243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5b"/>
          <p:cNvPicPr/>
          <p:nvPr/>
        </p:nvPicPr>
        <p:blipFill>
          <a:blip r:embed="rId5"/>
          <a:srcRect/>
          <a:stretch>
            <a:fillRect/>
          </a:stretch>
        </p:blipFill>
        <p:spPr bwMode="auto">
          <a:xfrm>
            <a:off x="1014804" y="4604634"/>
            <a:ext cx="7160260" cy="10795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1001712" y="5747634"/>
          <a:ext cx="7304088" cy="385763"/>
        </p:xfrm>
        <a:graphic>
          <a:graphicData uri="http://schemas.openxmlformats.org/presentationml/2006/ole">
            <mc:AlternateContent xmlns:mc="http://schemas.openxmlformats.org/markup-compatibility/2006">
              <mc:Choice xmlns:v="urn:schemas-microsoft-com:vml" Requires="v">
                <p:oleObj spid="_x0000_s168963"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712" y="5747634"/>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617028" y="4438243"/>
            <a:ext cx="2058163" cy="1477328"/>
          </a:xfrm>
          <a:prstGeom prst="rect">
            <a:avLst/>
          </a:prstGeom>
          <a:solidFill>
            <a:srgbClr val="F8F8F8"/>
          </a:solidFill>
        </p:spPr>
        <p:txBody>
          <a:bodyPr wrap="square" rtlCol="0">
            <a:spAutoFit/>
          </a:bodyPr>
          <a:lstStyle/>
          <a:p>
            <a:pPr algn="ctr"/>
            <a:r>
              <a:rPr lang="en-US" dirty="0">
                <a:solidFill>
                  <a:srgbClr val="C00000"/>
                </a:solidFill>
                <a:latin typeface="Comic Sans MS" pitchFamily="66" charset="0"/>
              </a:rPr>
              <a:t>What is the</a:t>
            </a:r>
            <a:br>
              <a:rPr lang="en-US" dirty="0">
                <a:solidFill>
                  <a:srgbClr val="C00000"/>
                </a:solidFill>
                <a:latin typeface="Comic Sans MS" pitchFamily="66" charset="0"/>
              </a:rPr>
            </a:br>
            <a:r>
              <a:rPr lang="en-US" dirty="0">
                <a:solidFill>
                  <a:srgbClr val="C00000"/>
                </a:solidFill>
                <a:latin typeface="Comic Sans MS" pitchFamily="66" charset="0"/>
              </a:rPr>
              <a:t>difference</a:t>
            </a:r>
            <a:br>
              <a:rPr lang="en-US" dirty="0">
                <a:solidFill>
                  <a:srgbClr val="C00000"/>
                </a:solidFill>
                <a:latin typeface="Comic Sans MS" pitchFamily="66" charset="0"/>
              </a:rPr>
            </a:br>
            <a:r>
              <a:rPr lang="en-US" dirty="0">
                <a:solidFill>
                  <a:srgbClr val="C00000"/>
                </a:solidFill>
                <a:latin typeface="Comic Sans MS" pitchFamily="66" charset="0"/>
              </a:rPr>
              <a:t>between </a:t>
            </a:r>
            <a:br>
              <a:rPr lang="en-US" dirty="0">
                <a:solidFill>
                  <a:srgbClr val="C00000"/>
                </a:solidFill>
                <a:latin typeface="Comic Sans MS" pitchFamily="66" charset="0"/>
              </a:rPr>
            </a:br>
            <a:r>
              <a:rPr lang="en-US" dirty="0">
                <a:solidFill>
                  <a:srgbClr val="C00000"/>
                </a:solidFill>
                <a:latin typeface="Comic Sans MS" pitchFamily="66" charset="0"/>
              </a:rPr>
              <a:t>HAVING and</a:t>
            </a:r>
            <a:br>
              <a:rPr lang="en-US" dirty="0">
                <a:solidFill>
                  <a:srgbClr val="C00000"/>
                </a:solidFill>
                <a:latin typeface="Comic Sans MS" pitchFamily="66" charset="0"/>
              </a:rPr>
            </a:br>
            <a:r>
              <a:rPr lang="en-US" dirty="0">
                <a:solidFill>
                  <a:srgbClr val="C00000"/>
                </a:solidFill>
                <a:latin typeface="Comic Sans MS" pitchFamily="66" charset="0"/>
              </a:rPr>
              <a:t>WHERE?</a:t>
            </a:r>
          </a:p>
        </p:txBody>
      </p:sp>
      <p:sp>
        <p:nvSpPr>
          <p:cNvPr id="4" name="TextBox 3"/>
          <p:cNvSpPr txBox="1"/>
          <p:nvPr/>
        </p:nvSpPr>
        <p:spPr>
          <a:xfrm>
            <a:off x="2105246" y="6032533"/>
            <a:ext cx="5892960" cy="584775"/>
          </a:xfrm>
          <a:prstGeom prst="rect">
            <a:avLst/>
          </a:prstGeom>
          <a:noFill/>
        </p:spPr>
        <p:txBody>
          <a:bodyPr wrap="none" rtlCol="0">
            <a:spAutoFit/>
          </a:bodyPr>
          <a:lstStyle/>
          <a:p>
            <a:r>
              <a:rPr lang="en-US" sz="1600" dirty="0">
                <a:solidFill>
                  <a:srgbClr val="C00000"/>
                </a:solidFill>
                <a:latin typeface="Comic Sans MS" pitchFamily="66" charset="0"/>
              </a:rPr>
              <a:t>The WHERE clause is applied first, before grouping.</a:t>
            </a:r>
          </a:p>
          <a:p>
            <a:r>
              <a:rPr lang="en-US" sz="1600" dirty="0">
                <a:solidFill>
                  <a:srgbClr val="C00000"/>
                </a:solidFill>
                <a:latin typeface="Comic Sans MS" pitchFamily="66" charset="0"/>
              </a:rPr>
              <a:t>Notice these values are higher than those on previous slide.</a:t>
            </a:r>
          </a:p>
        </p:txBody>
      </p:sp>
      <p:grpSp>
        <p:nvGrpSpPr>
          <p:cNvPr id="10" name="Group 9"/>
          <p:cNvGrpSpPr/>
          <p:nvPr/>
        </p:nvGrpSpPr>
        <p:grpSpPr>
          <a:xfrm>
            <a:off x="7882861" y="283168"/>
            <a:ext cx="1035925" cy="1116670"/>
            <a:chOff x="7937453" y="283168"/>
            <a:chExt cx="1035925" cy="1116670"/>
          </a:xfrm>
        </p:grpSpPr>
        <p:pic>
          <p:nvPicPr>
            <p:cNvPr id="1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887" y="283168"/>
              <a:ext cx="9334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937453" y="1030506"/>
              <a:ext cx="1035925" cy="369332"/>
            </a:xfrm>
            <a:prstGeom prst="rect">
              <a:avLst/>
            </a:prstGeom>
            <a:noFill/>
          </p:spPr>
          <p:txBody>
            <a:bodyPr wrap="none" rtlCol="0">
              <a:spAutoFit/>
            </a:bodyPr>
            <a:lstStyle/>
            <a:p>
              <a:pPr algn="ctr"/>
              <a:r>
                <a:rPr lang="en-US" dirty="0">
                  <a:solidFill>
                    <a:schemeClr val="bg1"/>
                  </a:solidFill>
                </a:rPr>
                <a:t>160-161</a:t>
              </a:r>
            </a:p>
          </p:txBody>
        </p:sp>
      </p:grpSp>
    </p:spTree>
    <p:extLst>
      <p:ext uri="{BB962C8B-B14F-4D97-AF65-F5344CB8AC3E}">
        <p14:creationId xmlns:p14="http://schemas.microsoft.com/office/powerpoint/2010/main" val="112691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WHERE works on the detail level</a:t>
            </a:r>
            <a:br>
              <a:rPr lang="en-US" dirty="0"/>
            </a:br>
            <a:r>
              <a:rPr lang="en-US" dirty="0"/>
              <a:t>It can access any data in any row of any table</a:t>
            </a:r>
            <a:br>
              <a:rPr lang="en-US" dirty="0"/>
            </a:br>
            <a:endParaRPr lang="en-US" dirty="0"/>
          </a:p>
          <a:p>
            <a:r>
              <a:rPr lang="en-US" dirty="0"/>
              <a:t>HAVING can only operate on</a:t>
            </a:r>
          </a:p>
          <a:p>
            <a:pPr lvl="1"/>
            <a:r>
              <a:rPr lang="en-US" dirty="0"/>
              <a:t>The rows retrieved by WHERE and</a:t>
            </a:r>
          </a:p>
          <a:p>
            <a:pPr lvl="1"/>
            <a:r>
              <a:rPr lang="en-US" dirty="0"/>
              <a:t>The columns retrieved by SELECT</a:t>
            </a:r>
          </a:p>
        </p:txBody>
      </p:sp>
      <p:sp>
        <p:nvSpPr>
          <p:cNvPr id="2" name="Title 1"/>
          <p:cNvSpPr>
            <a:spLocks noGrp="1"/>
          </p:cNvSpPr>
          <p:nvPr>
            <p:ph type="title"/>
          </p:nvPr>
        </p:nvSpPr>
        <p:spPr/>
        <p:txBody>
          <a:bodyPr/>
          <a:lstStyle/>
          <a:p>
            <a:r>
              <a:rPr lang="en-US" dirty="0"/>
              <a:t>WHERE vs HAVING</a:t>
            </a:r>
          </a:p>
        </p:txBody>
      </p:sp>
      <p:sp>
        <p:nvSpPr>
          <p:cNvPr id="4" name="Rectangle 3"/>
          <p:cNvSpPr/>
          <p:nvPr/>
        </p:nvSpPr>
        <p:spPr>
          <a:xfrm>
            <a:off x="707724" y="4627030"/>
            <a:ext cx="4572000" cy="1200329"/>
          </a:xfrm>
          <a:prstGeom prst="rect">
            <a:avLst/>
          </a:prstGeom>
        </p:spPr>
        <p:txBody>
          <a:bodyPr>
            <a:spAutoFit/>
          </a:bodyPr>
          <a:lstStyle/>
          <a:p>
            <a:r>
              <a:rPr lang="en-US" b="1" dirty="0"/>
              <a:t>select</a:t>
            </a:r>
            <a:r>
              <a:rPr lang="en-US" dirty="0"/>
              <a:t>     </a:t>
            </a:r>
            <a:r>
              <a:rPr lang="en-US" dirty="0" err="1"/>
              <a:t>dept_name</a:t>
            </a:r>
            <a:r>
              <a:rPr lang="en-US" dirty="0"/>
              <a:t>, round(</a:t>
            </a:r>
            <a:r>
              <a:rPr lang="en-US" dirty="0" err="1"/>
              <a:t>avg</a:t>
            </a:r>
            <a:r>
              <a:rPr lang="en-US" dirty="0"/>
              <a:t>(salary),0</a:t>
            </a:r>
          </a:p>
          <a:p>
            <a:r>
              <a:rPr lang="en-US" b="1" dirty="0"/>
              <a:t>from</a:t>
            </a:r>
            <a:r>
              <a:rPr lang="en-US" dirty="0"/>
              <a:t>       instructor</a:t>
            </a:r>
          </a:p>
          <a:p>
            <a:r>
              <a:rPr lang="en-US" b="1" dirty="0"/>
              <a:t>group by </a:t>
            </a:r>
            <a:r>
              <a:rPr lang="en-US" dirty="0" err="1"/>
              <a:t>dept_name</a:t>
            </a:r>
            <a:endParaRPr lang="en-US" dirty="0"/>
          </a:p>
          <a:p>
            <a:r>
              <a:rPr lang="en-US" b="1" dirty="0"/>
              <a:t>having</a:t>
            </a:r>
            <a:r>
              <a:rPr lang="en-US" dirty="0"/>
              <a:t>    name in ('Einstein', 'Mozart');</a:t>
            </a:r>
          </a:p>
        </p:txBody>
      </p:sp>
      <p:pic>
        <p:nvPicPr>
          <p:cNvPr id="5" name="Picture 4"/>
          <p:cNvPicPr>
            <a:picLocks noChangeAspect="1"/>
          </p:cNvPicPr>
          <p:nvPr/>
        </p:nvPicPr>
        <p:blipFill rotWithShape="1">
          <a:blip r:embed="rId2"/>
          <a:srcRect l="2762"/>
          <a:stretch/>
        </p:blipFill>
        <p:spPr>
          <a:xfrm>
            <a:off x="6162805" y="4687489"/>
            <a:ext cx="2492418" cy="1854945"/>
          </a:xfrm>
          <a:prstGeom prst="rect">
            <a:avLst/>
          </a:prstGeom>
        </p:spPr>
      </p:pic>
      <p:sp>
        <p:nvSpPr>
          <p:cNvPr id="6" name="TextBox 5"/>
          <p:cNvSpPr txBox="1"/>
          <p:nvPr/>
        </p:nvSpPr>
        <p:spPr>
          <a:xfrm>
            <a:off x="6362622" y="3757908"/>
            <a:ext cx="2292601" cy="830997"/>
          </a:xfrm>
          <a:prstGeom prst="rect">
            <a:avLst/>
          </a:prstGeom>
          <a:noFill/>
        </p:spPr>
        <p:txBody>
          <a:bodyPr wrap="square" rtlCol="0">
            <a:spAutoFit/>
          </a:bodyPr>
          <a:lstStyle/>
          <a:p>
            <a:r>
              <a:rPr lang="en-US" sz="1600" dirty="0">
                <a:solidFill>
                  <a:srgbClr val="C00000"/>
                </a:solidFill>
                <a:latin typeface="Comic Sans MS" pitchFamily="66" charset="0"/>
              </a:rPr>
              <a:t>Column name is in the instructor table, but not the result set.</a:t>
            </a:r>
          </a:p>
        </p:txBody>
      </p:sp>
      <p:sp>
        <p:nvSpPr>
          <p:cNvPr id="7" name="Rectangle 6"/>
          <p:cNvSpPr/>
          <p:nvPr/>
        </p:nvSpPr>
        <p:spPr>
          <a:xfrm>
            <a:off x="707724" y="5896103"/>
            <a:ext cx="4572000" cy="923330"/>
          </a:xfrm>
          <a:prstGeom prst="rect">
            <a:avLst/>
          </a:prstGeom>
        </p:spPr>
        <p:txBody>
          <a:bodyPr>
            <a:spAutoFit/>
          </a:bodyPr>
          <a:lstStyle/>
          <a:p>
            <a:r>
              <a:rPr lang="en-US" dirty="0">
                <a:solidFill>
                  <a:srgbClr val="C00000"/>
                </a:solidFill>
              </a:rPr>
              <a:t>Error Code: 1054. </a:t>
            </a:r>
            <a:br>
              <a:rPr lang="en-US" dirty="0">
                <a:solidFill>
                  <a:srgbClr val="C00000"/>
                </a:solidFill>
              </a:rPr>
            </a:br>
            <a:r>
              <a:rPr lang="en-US" dirty="0">
                <a:solidFill>
                  <a:srgbClr val="C00000"/>
                </a:solidFill>
              </a:rPr>
              <a:t>Unknown column 'name' in 'having clause	</a:t>
            </a:r>
          </a:p>
        </p:txBody>
      </p:sp>
    </p:spTree>
    <p:extLst>
      <p:ext uri="{BB962C8B-B14F-4D97-AF65-F5344CB8AC3E}">
        <p14:creationId xmlns:p14="http://schemas.microsoft.com/office/powerpoint/2010/main" val="39467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More Complex HAVING Clause</a:t>
            </a:r>
          </a:p>
        </p:txBody>
      </p:sp>
      <p:graphicFrame>
        <p:nvGraphicFramePr>
          <p:cNvPr id="5" name="Object 4"/>
          <p:cNvGraphicFramePr>
            <a:graphicFrameLocks noChangeAspect="1"/>
          </p:cNvGraphicFramePr>
          <p:nvPr>
            <p:extLst/>
          </p:nvPr>
        </p:nvGraphicFramePr>
        <p:xfrm>
          <a:off x="990600" y="1513098"/>
          <a:ext cx="7361413" cy="3966386"/>
        </p:xfrm>
        <a:graphic>
          <a:graphicData uri="http://schemas.openxmlformats.org/presentationml/2006/ole">
            <mc:AlternateContent xmlns:mc="http://schemas.openxmlformats.org/markup-compatibility/2006">
              <mc:Choice xmlns:v="urn:schemas-microsoft-com:vml" Requires="v">
                <p:oleObj spid="_x0000_s169986" name="Document" r:id="rId3" imgW="7361413" imgH="3966386" progId="Word.Document.12">
                  <p:embed/>
                </p:oleObj>
              </mc:Choice>
              <mc:Fallback>
                <p:oleObj name="Document" r:id="rId3" imgW="7361413" imgH="3966386"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513098"/>
                        <a:ext cx="7361413" cy="39663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6a"/>
          <p:cNvPicPr/>
          <p:nvPr/>
        </p:nvPicPr>
        <p:blipFill>
          <a:blip r:embed="rId5"/>
          <a:srcRect/>
          <a:stretch>
            <a:fillRect/>
          </a:stretch>
        </p:blipFill>
        <p:spPr bwMode="auto">
          <a:xfrm>
            <a:off x="990600" y="5181302"/>
            <a:ext cx="7412990" cy="11176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72845" y="6313698"/>
          <a:ext cx="7304088" cy="385763"/>
        </p:xfrm>
        <a:graphic>
          <a:graphicData uri="http://schemas.openxmlformats.org/presentationml/2006/ole">
            <mc:AlternateContent xmlns:mc="http://schemas.openxmlformats.org/markup-compatibility/2006">
              <mc:Choice xmlns:v="urn:schemas-microsoft-com:vml" Requires="v">
                <p:oleObj spid="_x0000_s169987"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845" y="6313698"/>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212691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a:xfrm>
            <a:off x="276447" y="355847"/>
            <a:ext cx="7464055" cy="1054394"/>
          </a:xfrm>
        </p:spPr>
        <p:txBody>
          <a:bodyPr/>
          <a:lstStyle/>
          <a:p>
            <a:r>
              <a:rPr lang="en-US" dirty="0"/>
              <a:t>HAVING and WHERE can interchange</a:t>
            </a:r>
            <a:br>
              <a:rPr lang="en-US" dirty="0"/>
            </a:br>
            <a:r>
              <a:rPr lang="en-US" dirty="0"/>
              <a:t>the </a:t>
            </a:r>
            <a:r>
              <a:rPr lang="en-US" dirty="0" err="1"/>
              <a:t>invoice_date</a:t>
            </a:r>
            <a:r>
              <a:rPr lang="en-US" dirty="0"/>
              <a:t> condition.  (Why?)</a:t>
            </a:r>
          </a:p>
        </p:txBody>
      </p:sp>
      <p:graphicFrame>
        <p:nvGraphicFramePr>
          <p:cNvPr id="5" name="Object 4"/>
          <p:cNvGraphicFramePr>
            <a:graphicFrameLocks noChangeAspect="1"/>
          </p:cNvGraphicFramePr>
          <p:nvPr>
            <p:extLst/>
          </p:nvPr>
        </p:nvGraphicFramePr>
        <p:xfrm>
          <a:off x="990600" y="1716294"/>
          <a:ext cx="7361413" cy="3547566"/>
        </p:xfrm>
        <a:graphic>
          <a:graphicData uri="http://schemas.openxmlformats.org/presentationml/2006/ole">
            <mc:AlternateContent xmlns:mc="http://schemas.openxmlformats.org/markup-compatibility/2006">
              <mc:Choice xmlns:v="urn:schemas-microsoft-com:vml" Requires="v">
                <p:oleObj spid="_x0000_s171010" name="Document" r:id="rId3" imgW="7361413" imgH="3547566" progId="Word.Document.12">
                  <p:embed/>
                </p:oleObj>
              </mc:Choice>
              <mc:Fallback>
                <p:oleObj name="Document" r:id="rId3" imgW="7361413" imgH="3547566"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716294"/>
                        <a:ext cx="7361413" cy="35475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6a"/>
          <p:cNvPicPr/>
          <p:nvPr/>
        </p:nvPicPr>
        <p:blipFill>
          <a:blip r:embed="rId5"/>
          <a:srcRect/>
          <a:stretch>
            <a:fillRect/>
          </a:stretch>
        </p:blipFill>
        <p:spPr bwMode="auto">
          <a:xfrm>
            <a:off x="990600" y="5028454"/>
            <a:ext cx="7346950" cy="110744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6207331"/>
          <a:ext cx="7304088" cy="385763"/>
        </p:xfrm>
        <a:graphic>
          <a:graphicData uri="http://schemas.openxmlformats.org/presentationml/2006/ole">
            <mc:AlternateContent xmlns:mc="http://schemas.openxmlformats.org/markup-compatibility/2006">
              <mc:Choice xmlns:v="urn:schemas-microsoft-com:vml" Requires="v">
                <p:oleObj spid="_x0000_s171011"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6207331"/>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316278" y="3587040"/>
            <a:ext cx="3242931" cy="1323439"/>
          </a:xfrm>
          <a:prstGeom prst="rect">
            <a:avLst/>
          </a:prstGeom>
          <a:noFill/>
        </p:spPr>
        <p:txBody>
          <a:bodyPr wrap="square" rtlCol="0">
            <a:spAutoFit/>
          </a:bodyPr>
          <a:lstStyle/>
          <a:p>
            <a:r>
              <a:rPr lang="en-US" sz="1600" dirty="0">
                <a:solidFill>
                  <a:srgbClr val="C00000"/>
                </a:solidFill>
                <a:latin typeface="Comic Sans MS" pitchFamily="66" charset="0"/>
              </a:rPr>
              <a:t>If a search condition includes an aggregate function it must be in the HAVING clause, otherwise it can be in either the HAVING or WHERE clause.</a:t>
            </a:r>
          </a:p>
        </p:txBody>
      </p:sp>
      <p:sp>
        <p:nvSpPr>
          <p:cNvPr id="10" name="TextBox 9"/>
          <p:cNvSpPr txBox="1"/>
          <p:nvPr/>
        </p:nvSpPr>
        <p:spPr>
          <a:xfrm>
            <a:off x="5316278" y="5101119"/>
            <a:ext cx="3242931" cy="1077218"/>
          </a:xfrm>
          <a:prstGeom prst="rect">
            <a:avLst/>
          </a:prstGeom>
          <a:noFill/>
        </p:spPr>
        <p:txBody>
          <a:bodyPr wrap="square" rtlCol="0">
            <a:spAutoFit/>
          </a:bodyPr>
          <a:lstStyle/>
          <a:p>
            <a:r>
              <a:rPr lang="en-US" sz="1600" dirty="0">
                <a:solidFill>
                  <a:srgbClr val="C00000"/>
                </a:solidFill>
                <a:latin typeface="Comic Sans MS" pitchFamily="66" charset="0"/>
              </a:rPr>
              <a:t>WHERE clause is more</a:t>
            </a:r>
            <a:br>
              <a:rPr lang="en-US" sz="1600" dirty="0">
                <a:solidFill>
                  <a:srgbClr val="C00000"/>
                </a:solidFill>
                <a:latin typeface="Comic Sans MS" pitchFamily="66" charset="0"/>
              </a:rPr>
            </a:br>
            <a:r>
              <a:rPr lang="en-US" sz="1600" dirty="0">
                <a:solidFill>
                  <a:srgbClr val="C00000"/>
                </a:solidFill>
                <a:latin typeface="Comic Sans MS" pitchFamily="66" charset="0"/>
              </a:rPr>
              <a:t>efficient, as the aggregate</a:t>
            </a:r>
            <a:br>
              <a:rPr lang="en-US" sz="1600" dirty="0">
                <a:solidFill>
                  <a:srgbClr val="C00000"/>
                </a:solidFill>
                <a:latin typeface="Comic Sans MS" pitchFamily="66" charset="0"/>
              </a:rPr>
            </a:br>
            <a:r>
              <a:rPr lang="en-US" sz="1600" dirty="0">
                <a:solidFill>
                  <a:srgbClr val="C00000"/>
                </a:solidFill>
                <a:latin typeface="Comic Sans MS" pitchFamily="66" charset="0"/>
              </a:rPr>
              <a:t>calculations have less to</a:t>
            </a:r>
            <a:br>
              <a:rPr lang="en-US" sz="1600" dirty="0">
                <a:solidFill>
                  <a:srgbClr val="C00000"/>
                </a:solidFill>
                <a:latin typeface="Comic Sans MS" pitchFamily="66" charset="0"/>
              </a:rPr>
            </a:br>
            <a:r>
              <a:rPr lang="en-US" sz="1600" dirty="0">
                <a:solidFill>
                  <a:srgbClr val="C00000"/>
                </a:solidFill>
                <a:latin typeface="Comic Sans MS" pitchFamily="66" charset="0"/>
              </a:rPr>
              <a:t>calculate.</a:t>
            </a:r>
          </a:p>
        </p:txBody>
      </p:sp>
    </p:spTree>
    <p:extLst>
      <p:ext uri="{BB962C8B-B14F-4D97-AF65-F5344CB8AC3E}">
        <p14:creationId xmlns:p14="http://schemas.microsoft.com/office/powerpoint/2010/main" val="36191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ROLLUP</a:t>
            </a:r>
          </a:p>
        </p:txBody>
      </p:sp>
      <p:graphicFrame>
        <p:nvGraphicFramePr>
          <p:cNvPr id="5" name="Object 4"/>
          <p:cNvGraphicFramePr>
            <a:graphicFrameLocks noChangeAspect="1"/>
          </p:cNvGraphicFramePr>
          <p:nvPr>
            <p:extLst/>
          </p:nvPr>
        </p:nvGraphicFramePr>
        <p:xfrm>
          <a:off x="990600" y="2427480"/>
          <a:ext cx="7361413" cy="1968633"/>
        </p:xfrm>
        <a:graphic>
          <a:graphicData uri="http://schemas.openxmlformats.org/presentationml/2006/ole">
            <mc:AlternateContent xmlns:mc="http://schemas.openxmlformats.org/markup-compatibility/2006">
              <mc:Choice xmlns:v="urn:schemas-microsoft-com:vml" Requires="v">
                <p:oleObj spid="_x0000_s172034" name="Document" r:id="rId3" imgW="7361413" imgH="1968633" progId="Word.Document.12">
                  <p:embed/>
                </p:oleObj>
              </mc:Choice>
              <mc:Fallback>
                <p:oleObj name="Document" r:id="rId3" imgW="7361413" imgH="196863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27480"/>
                        <a:ext cx="7361413" cy="19686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7a"/>
          <p:cNvPicPr/>
          <p:nvPr/>
        </p:nvPicPr>
        <p:blipFill>
          <a:blip r:embed="rId5"/>
          <a:srcRect/>
          <a:stretch>
            <a:fillRect/>
          </a:stretch>
        </p:blipFill>
        <p:spPr bwMode="auto">
          <a:xfrm>
            <a:off x="990600" y="3900680"/>
            <a:ext cx="7412990" cy="11176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5089717"/>
          <a:ext cx="7304088" cy="385763"/>
        </p:xfrm>
        <a:graphic>
          <a:graphicData uri="http://schemas.openxmlformats.org/presentationml/2006/ole">
            <mc:AlternateContent xmlns:mc="http://schemas.openxmlformats.org/markup-compatibility/2006">
              <mc:Choice xmlns:v="urn:schemas-microsoft-com:vml" Requires="v">
                <p:oleObj spid="_x0000_s172035"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089717"/>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942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Full Syntax of SELECT</a:t>
            </a:r>
          </a:p>
        </p:txBody>
      </p:sp>
      <p:graphicFrame>
        <p:nvGraphicFramePr>
          <p:cNvPr id="5" name="Object 4"/>
          <p:cNvGraphicFramePr>
            <a:graphicFrameLocks noChangeAspect="1"/>
          </p:cNvGraphicFramePr>
          <p:nvPr>
            <p:extLst/>
          </p:nvPr>
        </p:nvGraphicFramePr>
        <p:xfrm>
          <a:off x="839862" y="2084683"/>
          <a:ext cx="7720012" cy="3848100"/>
        </p:xfrm>
        <a:graphic>
          <a:graphicData uri="http://schemas.openxmlformats.org/presentationml/2006/ole">
            <mc:AlternateContent xmlns:mc="http://schemas.openxmlformats.org/markup-compatibility/2006">
              <mc:Choice xmlns:v="urn:schemas-microsoft-com:vml" Requires="v">
                <p:oleObj spid="_x0000_s87060" name="Document" r:id="rId3" imgW="7869765" imgH="3920862" progId="Word.Document.12">
                  <p:embed/>
                </p:oleObj>
              </mc:Choice>
              <mc:Fallback>
                <p:oleObj name="Document" r:id="rId3" imgW="7869765" imgH="3920862" progId="Word.Document.12">
                  <p:embed/>
                  <p:pic>
                    <p:nvPicPr>
                      <p:cNvPr id="5" name="Object 4"/>
                      <p:cNvPicPr>
                        <a:picLocks noChangeAspect="1" noChangeArrowheads="1"/>
                      </p:cNvPicPr>
                      <p:nvPr/>
                    </p:nvPicPr>
                    <p:blipFill>
                      <a:blip r:embed="rId4"/>
                      <a:srcRect/>
                      <a:stretch>
                        <a:fillRect/>
                      </a:stretch>
                    </p:blipFill>
                    <p:spPr bwMode="auto">
                      <a:xfrm>
                        <a:off x="839862" y="2084683"/>
                        <a:ext cx="7720012" cy="384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83366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C5</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Intermediate ROLLUPs</a:t>
            </a:r>
          </a:p>
        </p:txBody>
      </p:sp>
      <p:graphicFrame>
        <p:nvGraphicFramePr>
          <p:cNvPr id="5" name="Object 4"/>
          <p:cNvGraphicFramePr>
            <a:graphicFrameLocks noChangeAspect="1"/>
          </p:cNvGraphicFramePr>
          <p:nvPr>
            <p:extLst/>
          </p:nvPr>
        </p:nvGraphicFramePr>
        <p:xfrm>
          <a:off x="246063" y="1625600"/>
          <a:ext cx="8520112" cy="2568575"/>
        </p:xfrm>
        <a:graphic>
          <a:graphicData uri="http://schemas.openxmlformats.org/presentationml/2006/ole">
            <mc:AlternateContent xmlns:mc="http://schemas.openxmlformats.org/markup-compatibility/2006">
              <mc:Choice xmlns:v="urn:schemas-microsoft-com:vml" Requires="v">
                <p:oleObj spid="_x0000_s173058" name="Document" r:id="rId3" imgW="8735606" imgH="2632835" progId="Word.Document.12">
                  <p:embed/>
                </p:oleObj>
              </mc:Choice>
              <mc:Fallback>
                <p:oleObj name="Document" r:id="rId3" imgW="8735606" imgH="2632835" progId="Word.Document.12">
                  <p:embed/>
                  <p:pic>
                    <p:nvPicPr>
                      <p:cNvPr id="5" name="Object 4"/>
                      <p:cNvPicPr>
                        <a:picLocks noChangeAspect="1" noChangeArrowheads="1"/>
                      </p:cNvPicPr>
                      <p:nvPr/>
                    </p:nvPicPr>
                    <p:blipFill>
                      <a:blip r:embed="rId4"/>
                      <a:srcRect/>
                      <a:stretch>
                        <a:fillRect/>
                      </a:stretch>
                    </p:blipFill>
                    <p:spPr bwMode="auto">
                      <a:xfrm>
                        <a:off x="246063" y="1625600"/>
                        <a:ext cx="8520112" cy="256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5-07b"/>
          <p:cNvPicPr/>
          <p:nvPr/>
        </p:nvPicPr>
        <p:blipFill rotWithShape="1">
          <a:blip r:embed="rId5"/>
          <a:srcRect r="59323"/>
          <a:stretch/>
        </p:blipFill>
        <p:spPr bwMode="auto">
          <a:xfrm>
            <a:off x="4082143" y="3759200"/>
            <a:ext cx="4713514" cy="2881057"/>
          </a:xfrm>
          <a:prstGeom prst="rect">
            <a:avLst/>
          </a:prstGeom>
          <a:noFill/>
          <a:ln w="9525">
            <a:noFill/>
            <a:miter lim="800000"/>
            <a:headEnd/>
            <a:tailEnd/>
          </a:ln>
        </p:spPr>
      </p:pic>
      <p:sp>
        <p:nvSpPr>
          <p:cNvPr id="8" name="Right Arrow 7"/>
          <p:cNvSpPr/>
          <p:nvPr/>
        </p:nvSpPr>
        <p:spPr>
          <a:xfrm>
            <a:off x="3222171" y="4630057"/>
            <a:ext cx="1237343"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222171" y="5972629"/>
            <a:ext cx="1237343"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35429" y="4136571"/>
            <a:ext cx="1803507" cy="646331"/>
          </a:xfrm>
          <a:prstGeom prst="rect">
            <a:avLst/>
          </a:prstGeom>
          <a:noFill/>
        </p:spPr>
        <p:txBody>
          <a:bodyPr wrap="none" rtlCol="0">
            <a:spAutoFit/>
          </a:bodyPr>
          <a:lstStyle/>
          <a:p>
            <a:r>
              <a:rPr lang="en-US" dirty="0">
                <a:solidFill>
                  <a:srgbClr val="C00000"/>
                </a:solidFill>
              </a:rPr>
              <a:t>two parameters </a:t>
            </a:r>
            <a:br>
              <a:rPr lang="en-US" dirty="0">
                <a:solidFill>
                  <a:srgbClr val="C00000"/>
                </a:solidFill>
              </a:rPr>
            </a:br>
            <a:r>
              <a:rPr lang="en-US" dirty="0">
                <a:solidFill>
                  <a:srgbClr val="C00000"/>
                </a:solidFill>
              </a:rPr>
              <a:t>in group by</a:t>
            </a:r>
          </a:p>
        </p:txBody>
      </p:sp>
      <p:cxnSp>
        <p:nvCxnSpPr>
          <p:cNvPr id="12" name="Straight Arrow Connector 11"/>
          <p:cNvCxnSpPr/>
          <p:nvPr/>
        </p:nvCxnSpPr>
        <p:spPr>
          <a:xfrm flipV="1">
            <a:off x="1712686" y="3512457"/>
            <a:ext cx="493485" cy="624114"/>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712685" y="3512457"/>
            <a:ext cx="2369458" cy="653142"/>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648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http://jackmyers.info/db/exercises/</a:t>
            </a:r>
            <a:endParaRPr lang="en-US" dirty="0"/>
          </a:p>
          <a:p>
            <a:endParaRPr lang="en-US" dirty="0"/>
          </a:p>
          <a:p>
            <a:endParaRPr lang="en-US" dirty="0"/>
          </a:p>
          <a:p>
            <a:r>
              <a:rPr lang="en-US" dirty="0"/>
              <a:t>Summary Queries (Exercises 1 – 7 on page 166)</a:t>
            </a:r>
          </a:p>
          <a:p>
            <a:pPr marL="45720" indent="0">
              <a:buNone/>
            </a:pPr>
            <a:r>
              <a:rPr lang="en-US" dirty="0"/>
              <a:t/>
            </a:r>
            <a:br>
              <a:rPr lang="en-US" dirty="0"/>
            </a:br>
            <a:endParaRPr lang="en-US" dirty="0"/>
          </a:p>
        </p:txBody>
      </p:sp>
      <p:sp>
        <p:nvSpPr>
          <p:cNvPr id="2" name="Title 1"/>
          <p:cNvSpPr>
            <a:spLocks noGrp="1"/>
          </p:cNvSpPr>
          <p:nvPr>
            <p:ph type="title"/>
          </p:nvPr>
        </p:nvSpPr>
        <p:spPr/>
        <p:txBody>
          <a:bodyPr/>
          <a:lstStyle/>
          <a:p>
            <a:r>
              <a:rPr lang="en-US" dirty="0"/>
              <a:t>Exercises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567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6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997" y="1716881"/>
            <a:ext cx="4518633" cy="5060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4742242" y="355847"/>
            <a:ext cx="4097548" cy="1054394"/>
          </a:xfrm>
        </p:spPr>
        <p:txBody>
          <a:bodyPr/>
          <a:lstStyle/>
          <a:p>
            <a:r>
              <a:rPr lang="en-US" sz="2800" dirty="0" err="1"/>
              <a:t>AdventureWorks</a:t>
            </a:r>
            <a:r>
              <a:rPr lang="en-US" sz="2800" dirty="0"/>
              <a:t> 2005</a:t>
            </a:r>
            <a:br>
              <a:rPr lang="en-US" sz="2800" dirty="0"/>
            </a:br>
            <a:r>
              <a:rPr lang="en-US" sz="2800" dirty="0"/>
              <a:t>Partial Model</a:t>
            </a:r>
          </a:p>
        </p:txBody>
      </p:sp>
      <p:pic>
        <p:nvPicPr>
          <p:cNvPr id="381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1"/>
            <a:ext cx="4476997" cy="6856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025138" y="900440"/>
            <a:ext cx="426720" cy="261610"/>
          </a:xfrm>
          <a:prstGeom prst="rect">
            <a:avLst/>
          </a:prstGeom>
          <a:noFill/>
        </p:spPr>
        <p:txBody>
          <a:bodyPr wrap="none" rtlCol="0">
            <a:spAutoFit/>
          </a:bodyPr>
          <a:lstStyle/>
          <a:p>
            <a:r>
              <a:rPr lang="en-US" sz="1100" dirty="0"/>
              <a:t>FK1</a:t>
            </a:r>
          </a:p>
        </p:txBody>
      </p:sp>
      <p:sp>
        <p:nvSpPr>
          <p:cNvPr id="9" name="TextBox 8"/>
          <p:cNvSpPr txBox="1"/>
          <p:nvPr/>
        </p:nvSpPr>
        <p:spPr>
          <a:xfrm>
            <a:off x="2025138" y="2205365"/>
            <a:ext cx="426720" cy="261610"/>
          </a:xfrm>
          <a:prstGeom prst="rect">
            <a:avLst/>
          </a:prstGeom>
          <a:noFill/>
        </p:spPr>
        <p:txBody>
          <a:bodyPr wrap="none" rtlCol="0">
            <a:spAutoFit/>
          </a:bodyPr>
          <a:lstStyle/>
          <a:p>
            <a:r>
              <a:rPr lang="en-US" sz="1100" dirty="0"/>
              <a:t>FK2</a:t>
            </a:r>
          </a:p>
        </p:txBody>
      </p:sp>
      <p:sp>
        <p:nvSpPr>
          <p:cNvPr id="11" name="TextBox 10"/>
          <p:cNvSpPr txBox="1"/>
          <p:nvPr/>
        </p:nvSpPr>
        <p:spPr>
          <a:xfrm>
            <a:off x="567813" y="2195840"/>
            <a:ext cx="426720" cy="261610"/>
          </a:xfrm>
          <a:prstGeom prst="rect">
            <a:avLst/>
          </a:prstGeom>
          <a:noFill/>
        </p:spPr>
        <p:txBody>
          <a:bodyPr wrap="none" rtlCol="0">
            <a:spAutoFit/>
          </a:bodyPr>
          <a:lstStyle/>
          <a:p>
            <a:r>
              <a:rPr lang="en-US" sz="1100" dirty="0"/>
              <a:t>FK3</a:t>
            </a:r>
          </a:p>
        </p:txBody>
      </p:sp>
      <p:sp>
        <p:nvSpPr>
          <p:cNvPr id="12" name="TextBox 11"/>
          <p:cNvSpPr txBox="1"/>
          <p:nvPr/>
        </p:nvSpPr>
        <p:spPr>
          <a:xfrm>
            <a:off x="2520438" y="3298965"/>
            <a:ext cx="426720" cy="261610"/>
          </a:xfrm>
          <a:prstGeom prst="rect">
            <a:avLst/>
          </a:prstGeom>
          <a:noFill/>
        </p:spPr>
        <p:txBody>
          <a:bodyPr wrap="none" rtlCol="0">
            <a:spAutoFit/>
          </a:bodyPr>
          <a:lstStyle/>
          <a:p>
            <a:r>
              <a:rPr lang="en-US" sz="1100" dirty="0"/>
              <a:t>FK1</a:t>
            </a:r>
          </a:p>
        </p:txBody>
      </p:sp>
      <p:sp>
        <p:nvSpPr>
          <p:cNvPr id="13" name="TextBox 12"/>
          <p:cNvSpPr txBox="1"/>
          <p:nvPr/>
        </p:nvSpPr>
        <p:spPr>
          <a:xfrm>
            <a:off x="4606413" y="2590800"/>
            <a:ext cx="426720" cy="261610"/>
          </a:xfrm>
          <a:prstGeom prst="rect">
            <a:avLst/>
          </a:prstGeom>
          <a:noFill/>
        </p:spPr>
        <p:txBody>
          <a:bodyPr wrap="none" rtlCol="0">
            <a:spAutoFit/>
          </a:bodyPr>
          <a:lstStyle/>
          <a:p>
            <a:r>
              <a:rPr lang="en-US" sz="1100" dirty="0"/>
              <a:t>FK2</a:t>
            </a:r>
          </a:p>
        </p:txBody>
      </p:sp>
      <p:sp>
        <p:nvSpPr>
          <p:cNvPr id="14" name="TextBox 13"/>
          <p:cNvSpPr txBox="1"/>
          <p:nvPr/>
        </p:nvSpPr>
        <p:spPr>
          <a:xfrm>
            <a:off x="2025138" y="3999625"/>
            <a:ext cx="426720" cy="261610"/>
          </a:xfrm>
          <a:prstGeom prst="rect">
            <a:avLst/>
          </a:prstGeom>
          <a:noFill/>
        </p:spPr>
        <p:txBody>
          <a:bodyPr wrap="none" rtlCol="0">
            <a:spAutoFit/>
          </a:bodyPr>
          <a:lstStyle/>
          <a:p>
            <a:r>
              <a:rPr lang="en-US" sz="1100" dirty="0"/>
              <a:t>FK1</a:t>
            </a:r>
          </a:p>
        </p:txBody>
      </p:sp>
      <p:sp>
        <p:nvSpPr>
          <p:cNvPr id="15" name="TextBox 14"/>
          <p:cNvSpPr txBox="1"/>
          <p:nvPr/>
        </p:nvSpPr>
        <p:spPr>
          <a:xfrm>
            <a:off x="2025138" y="5466475"/>
            <a:ext cx="426720" cy="261610"/>
          </a:xfrm>
          <a:prstGeom prst="rect">
            <a:avLst/>
          </a:prstGeom>
          <a:noFill/>
        </p:spPr>
        <p:txBody>
          <a:bodyPr wrap="none" rtlCol="0">
            <a:spAutoFit/>
          </a:bodyPr>
          <a:lstStyle/>
          <a:p>
            <a:r>
              <a:rPr lang="en-US" sz="1100" dirty="0"/>
              <a:t>FK1</a:t>
            </a:r>
          </a:p>
        </p:txBody>
      </p:sp>
      <p:sp>
        <p:nvSpPr>
          <p:cNvPr id="16" name="TextBox 15"/>
          <p:cNvSpPr txBox="1"/>
          <p:nvPr/>
        </p:nvSpPr>
        <p:spPr>
          <a:xfrm>
            <a:off x="3482463" y="5066425"/>
            <a:ext cx="426720" cy="261610"/>
          </a:xfrm>
          <a:prstGeom prst="rect">
            <a:avLst/>
          </a:prstGeom>
          <a:noFill/>
        </p:spPr>
        <p:txBody>
          <a:bodyPr wrap="none" rtlCol="0">
            <a:spAutoFit/>
          </a:bodyPr>
          <a:lstStyle/>
          <a:p>
            <a:r>
              <a:rPr lang="en-US" sz="1100" dirty="0"/>
              <a:t>FK1</a:t>
            </a:r>
          </a:p>
        </p:txBody>
      </p:sp>
      <p:sp>
        <p:nvSpPr>
          <p:cNvPr id="18" name="TextBox 17"/>
          <p:cNvSpPr txBox="1"/>
          <p:nvPr/>
        </p:nvSpPr>
        <p:spPr>
          <a:xfrm>
            <a:off x="7244838" y="6218590"/>
            <a:ext cx="426720" cy="261610"/>
          </a:xfrm>
          <a:prstGeom prst="rect">
            <a:avLst/>
          </a:prstGeom>
          <a:noFill/>
        </p:spPr>
        <p:txBody>
          <a:bodyPr wrap="none" rtlCol="0">
            <a:spAutoFit/>
          </a:bodyPr>
          <a:lstStyle/>
          <a:p>
            <a:r>
              <a:rPr lang="en-US" sz="1100" dirty="0"/>
              <a:t>FK2</a:t>
            </a:r>
          </a:p>
        </p:txBody>
      </p:sp>
      <p:sp>
        <p:nvSpPr>
          <p:cNvPr id="19" name="TextBox 18"/>
          <p:cNvSpPr txBox="1"/>
          <p:nvPr/>
        </p:nvSpPr>
        <p:spPr>
          <a:xfrm>
            <a:off x="5587488" y="6218590"/>
            <a:ext cx="426720" cy="261610"/>
          </a:xfrm>
          <a:prstGeom prst="rect">
            <a:avLst/>
          </a:prstGeom>
          <a:noFill/>
        </p:spPr>
        <p:txBody>
          <a:bodyPr wrap="none" rtlCol="0">
            <a:spAutoFit/>
          </a:bodyPr>
          <a:lstStyle/>
          <a:p>
            <a:r>
              <a:rPr lang="en-US" sz="1100" dirty="0"/>
              <a:t>FK1</a:t>
            </a:r>
          </a:p>
        </p:txBody>
      </p:sp>
      <p:sp>
        <p:nvSpPr>
          <p:cNvPr id="21" name="TextBox 20"/>
          <p:cNvSpPr txBox="1"/>
          <p:nvPr/>
        </p:nvSpPr>
        <p:spPr>
          <a:xfrm>
            <a:off x="8102088" y="2733675"/>
            <a:ext cx="737702" cy="261610"/>
          </a:xfrm>
          <a:prstGeom prst="rect">
            <a:avLst/>
          </a:prstGeom>
          <a:noFill/>
        </p:spPr>
        <p:txBody>
          <a:bodyPr wrap="none" rtlCol="0">
            <a:spAutoFit/>
          </a:bodyPr>
          <a:lstStyle/>
          <a:p>
            <a:r>
              <a:rPr lang="en-US" sz="1100" dirty="0"/>
              <a:t>FK1, FK2</a:t>
            </a:r>
          </a:p>
        </p:txBody>
      </p:sp>
      <p:sp>
        <p:nvSpPr>
          <p:cNvPr id="22" name="TextBox 21"/>
          <p:cNvSpPr txBox="1"/>
          <p:nvPr/>
        </p:nvSpPr>
        <p:spPr>
          <a:xfrm>
            <a:off x="8178288" y="4331110"/>
            <a:ext cx="426720" cy="261610"/>
          </a:xfrm>
          <a:prstGeom prst="rect">
            <a:avLst/>
          </a:prstGeom>
          <a:noFill/>
        </p:spPr>
        <p:txBody>
          <a:bodyPr wrap="none" rtlCol="0">
            <a:spAutoFit/>
          </a:bodyPr>
          <a:lstStyle/>
          <a:p>
            <a:r>
              <a:rPr lang="en-US" sz="1100" dirty="0"/>
              <a:t>FK1</a:t>
            </a:r>
          </a:p>
        </p:txBody>
      </p:sp>
      <p:sp>
        <p:nvSpPr>
          <p:cNvPr id="6" name="Rectangle 5"/>
          <p:cNvSpPr/>
          <p:nvPr/>
        </p:nvSpPr>
        <p:spPr>
          <a:xfrm>
            <a:off x="4476997" y="114300"/>
            <a:ext cx="129416" cy="145732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0117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Go to the Exercises folder, </a:t>
            </a:r>
            <a:r>
              <a:rPr lang="en-US" dirty="0">
                <a:hlinkClick r:id="rId2"/>
              </a:rPr>
              <a:t>http://jackmyers.info/db/exercises/</a:t>
            </a:r>
            <a:endParaRPr lang="en-US" dirty="0"/>
          </a:p>
          <a:p>
            <a:r>
              <a:rPr lang="en-US" dirty="0"/>
              <a:t>Do "Aggregation In Adventure Works" exercise.</a:t>
            </a:r>
          </a:p>
        </p:txBody>
      </p:sp>
      <p:sp>
        <p:nvSpPr>
          <p:cNvPr id="2" name="Title 1"/>
          <p:cNvSpPr>
            <a:spLocks noGrp="1"/>
          </p:cNvSpPr>
          <p:nvPr>
            <p:ph type="title"/>
          </p:nvPr>
        </p:nvSpPr>
        <p:spPr/>
        <p:txBody>
          <a:bodyPr/>
          <a:lstStyle/>
          <a:p>
            <a:r>
              <a:rPr lang="en-US" dirty="0"/>
              <a:t>Practice</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828800" y="3158609"/>
            <a:ext cx="4402248" cy="1647308"/>
          </a:xfrm>
          <a:prstGeom prst="rect">
            <a:avLst/>
          </a:prstGeom>
        </p:spPr>
      </p:pic>
    </p:spTree>
    <p:extLst>
      <p:ext uri="{BB962C8B-B14F-4D97-AF65-F5344CB8AC3E}">
        <p14:creationId xmlns:p14="http://schemas.microsoft.com/office/powerpoint/2010/main" val="36592081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2"/>
          </p:nvPr>
        </p:nvSpPr>
        <p:spPr/>
        <p:txBody>
          <a:bodyPr/>
          <a:lstStyle/>
          <a:p>
            <a:r>
              <a:rPr lang="en-US"/>
              <a:t>© 2012, Mike Murach &amp; Associates, Inc.</a:t>
            </a:r>
          </a:p>
        </p:txBody>
      </p:sp>
      <p:sp>
        <p:nvSpPr>
          <p:cNvPr id="4" name="Title 3"/>
          <p:cNvSpPr>
            <a:spLocks noGrp="1"/>
          </p:cNvSpPr>
          <p:nvPr>
            <p:ph type="title"/>
          </p:nvPr>
        </p:nvSpPr>
        <p:spPr/>
        <p:txBody>
          <a:bodyPr/>
          <a:lstStyle/>
          <a:p>
            <a:r>
              <a:rPr lang="en-US" dirty="0"/>
              <a:t>SQL Functions</a:t>
            </a:r>
          </a:p>
        </p:txBody>
      </p:sp>
    </p:spTree>
    <p:extLst>
      <p:ext uri="{BB962C8B-B14F-4D97-AF65-F5344CB8AC3E}">
        <p14:creationId xmlns:p14="http://schemas.microsoft.com/office/powerpoint/2010/main" val="26710117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lnSpcReduction="10000"/>
          </a:bodyPr>
          <a:lstStyle/>
          <a:p>
            <a:pPr marL="2398713"/>
            <a:r>
              <a:rPr lang="en-US" dirty="0"/>
              <a:t>CONCAT</a:t>
            </a:r>
          </a:p>
          <a:p>
            <a:pPr marL="2398713"/>
            <a:r>
              <a:rPr lang="en-US" dirty="0"/>
              <a:t>MIN</a:t>
            </a:r>
          </a:p>
          <a:p>
            <a:pPr marL="2398713"/>
            <a:r>
              <a:rPr lang="en-US" dirty="0"/>
              <a:t>MAX</a:t>
            </a:r>
          </a:p>
          <a:p>
            <a:endParaRPr lang="en-US" dirty="0"/>
          </a:p>
          <a:p>
            <a:r>
              <a:rPr lang="en-US" dirty="0"/>
              <a:t>Functions are characterized as follows:</a:t>
            </a:r>
            <a:br>
              <a:rPr lang="en-US" dirty="0"/>
            </a:br>
            <a:r>
              <a:rPr lang="en-US" i="1" dirty="0" err="1">
                <a:latin typeface="Consolas" pitchFamily="49" charset="0"/>
                <a:cs typeface="Consolas" pitchFamily="49" charset="0"/>
              </a:rPr>
              <a:t>function_name</a:t>
            </a:r>
            <a:r>
              <a:rPr lang="en-US" dirty="0">
                <a:latin typeface="Consolas" pitchFamily="49" charset="0"/>
                <a:cs typeface="Consolas" pitchFamily="49" charset="0"/>
              </a:rPr>
              <a:t>(</a:t>
            </a:r>
            <a:r>
              <a:rPr lang="en-US" i="1" dirty="0">
                <a:latin typeface="Consolas" pitchFamily="49" charset="0"/>
                <a:cs typeface="Consolas" pitchFamily="49" charset="0"/>
              </a:rPr>
              <a:t>parameter1, parameter 2…, parameter n</a:t>
            </a:r>
            <a:r>
              <a:rPr lang="en-US" dirty="0">
                <a:latin typeface="Consolas" pitchFamily="49" charset="0"/>
                <a:cs typeface="Consolas" pitchFamily="49" charset="0"/>
              </a:rPr>
              <a:t>)</a:t>
            </a:r>
            <a:br>
              <a:rPr lang="en-US" dirty="0">
                <a:latin typeface="Consolas" pitchFamily="49" charset="0"/>
                <a:cs typeface="Consolas" pitchFamily="49" charset="0"/>
              </a:rPr>
            </a:br>
            <a:endParaRPr lang="en-US" dirty="0">
              <a:latin typeface="Consolas" pitchFamily="49" charset="0"/>
              <a:cs typeface="Consolas" pitchFamily="49" charset="0"/>
            </a:endParaRPr>
          </a:p>
          <a:p>
            <a:r>
              <a:rPr lang="en-US" dirty="0"/>
              <a:t>Is REGEXP a function?</a:t>
            </a:r>
          </a:p>
          <a:p>
            <a:pPr lvl="1"/>
            <a:r>
              <a:rPr lang="en-US" dirty="0">
                <a:latin typeface="Consolas" pitchFamily="49" charset="0"/>
                <a:cs typeface="Consolas" pitchFamily="49" charset="0"/>
              </a:rPr>
              <a:t>WHERE </a:t>
            </a:r>
            <a:r>
              <a:rPr lang="en-US" dirty="0" err="1">
                <a:latin typeface="Consolas" pitchFamily="49" charset="0"/>
                <a:cs typeface="Consolas" pitchFamily="49" charset="0"/>
              </a:rPr>
              <a:t>vendor_city</a:t>
            </a:r>
            <a:r>
              <a:rPr lang="en-US" dirty="0">
                <a:latin typeface="Consolas" pitchFamily="49" charset="0"/>
                <a:cs typeface="Consolas" pitchFamily="49" charset="0"/>
              </a:rPr>
              <a:t> REGEXP '[A-Z][AEIOU]N$'</a:t>
            </a:r>
          </a:p>
          <a:p>
            <a:pPr lvl="1"/>
            <a:r>
              <a:rPr lang="en-US" dirty="0"/>
              <a:t>What is it?</a:t>
            </a:r>
          </a:p>
          <a:p>
            <a:pPr lvl="1"/>
            <a:r>
              <a:rPr lang="en-US" sz="2000" b="1" dirty="0">
                <a:solidFill>
                  <a:srgbClr val="FF0000"/>
                </a:solidFill>
              </a:rPr>
              <a:t>An operator.  Uses syntax &lt;column&gt; &lt;OPERATOR&gt; &lt;value&gt;, </a:t>
            </a:r>
            <a:br>
              <a:rPr lang="en-US" sz="2000" b="1" dirty="0">
                <a:solidFill>
                  <a:srgbClr val="FF0000"/>
                </a:solidFill>
              </a:rPr>
            </a:br>
            <a:r>
              <a:rPr lang="en-US" sz="2000" b="1" dirty="0">
                <a:solidFill>
                  <a:srgbClr val="FF0000"/>
                </a:solidFill>
              </a:rPr>
              <a:t>                                    as in </a:t>
            </a:r>
            <a:r>
              <a:rPr lang="en-US" b="1" dirty="0">
                <a:solidFill>
                  <a:srgbClr val="FF0000"/>
                </a:solidFill>
              </a:rPr>
              <a:t>    </a:t>
            </a:r>
            <a:r>
              <a:rPr lang="en-US" sz="2400" dirty="0">
                <a:solidFill>
                  <a:srgbClr val="FF0000"/>
                </a:solidFill>
                <a:latin typeface="Consolas" pitchFamily="49" charset="0"/>
                <a:cs typeface="Consolas" pitchFamily="49" charset="0"/>
              </a:rPr>
              <a:t>age      &lt;      55</a:t>
            </a:r>
            <a:endParaRPr lang="en-US" sz="2400" dirty="0">
              <a:solidFill>
                <a:srgbClr val="FF0000"/>
              </a:solidFill>
            </a:endParaRPr>
          </a:p>
          <a:p>
            <a:endParaRPr lang="en-US" dirty="0"/>
          </a:p>
        </p:txBody>
      </p:sp>
      <p:sp>
        <p:nvSpPr>
          <p:cNvPr id="7" name="Title 6"/>
          <p:cNvSpPr>
            <a:spLocks noGrp="1"/>
          </p:cNvSpPr>
          <p:nvPr>
            <p:ph type="title"/>
          </p:nvPr>
        </p:nvSpPr>
        <p:spPr/>
        <p:txBody>
          <a:bodyPr/>
          <a:lstStyle/>
          <a:p>
            <a:r>
              <a:rPr lang="en-US" dirty="0"/>
              <a:t>We have already seen several functions</a:t>
            </a:r>
          </a:p>
        </p:txBody>
      </p:sp>
      <p:sp>
        <p:nvSpPr>
          <p:cNvPr id="9" name="Content Placeholder 7"/>
          <p:cNvSpPr txBox="1">
            <a:spLocks/>
          </p:cNvSpPr>
          <p:nvPr/>
        </p:nvSpPr>
        <p:spPr>
          <a:xfrm>
            <a:off x="4577608" y="1722393"/>
            <a:ext cx="3487058" cy="2453786"/>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spcAft>
                <a:spcPts val="600"/>
              </a:spcAft>
              <a:buClr>
                <a:schemeClr val="accent1"/>
              </a:buClr>
              <a:buFont typeface="Wingdings 2" pitchFamily="18" charset="2"/>
              <a:buChar char=""/>
              <a:defRPr sz="2000" kern="1200" spc="0" baseline="0">
                <a:solidFill>
                  <a:schemeClr val="tx2"/>
                </a:solidFill>
                <a:latin typeface="+mn-lt"/>
                <a:ea typeface="+mn-ea"/>
                <a:cs typeface="+mn-cs"/>
              </a:defRPr>
            </a:lvl1pPr>
            <a:lvl2pPr marL="548640" indent="-182880" algn="l" defTabSz="914400" rtl="0" eaLnBrk="1" latinLnBrk="0" hangingPunct="1">
              <a:spcBef>
                <a:spcPct val="20000"/>
              </a:spcBef>
              <a:spcAft>
                <a:spcPts val="600"/>
              </a:spcAft>
              <a:buClr>
                <a:schemeClr val="accent2"/>
              </a:buClr>
              <a:buFont typeface="Wingdings" pitchFamily="2" charset="2"/>
              <a:buChar char="§"/>
              <a:defRPr sz="1800" kern="1200" spc="0" baseline="0">
                <a:solidFill>
                  <a:schemeClr val="tx2"/>
                </a:solidFill>
                <a:latin typeface="+mn-lt"/>
                <a:ea typeface="+mn-ea"/>
                <a:cs typeface="+mn-cs"/>
              </a:defRPr>
            </a:lvl2pPr>
            <a:lvl3pPr marL="822960" indent="-182880" algn="l" defTabSz="914400" rtl="0" eaLnBrk="1" latinLnBrk="0" hangingPunct="1">
              <a:spcBef>
                <a:spcPct val="20000"/>
              </a:spcBef>
              <a:spcAft>
                <a:spcPts val="600"/>
              </a:spcAft>
              <a:buClr>
                <a:schemeClr val="accent3"/>
              </a:buClr>
              <a:buFont typeface="Wingdings" pitchFamily="2" charset="2"/>
              <a:buChar char="§"/>
              <a:defRPr sz="1600" kern="1200" spc="0" baseline="0">
                <a:solidFill>
                  <a:schemeClr val="tx2"/>
                </a:solidFill>
                <a:latin typeface="+mn-lt"/>
                <a:ea typeface="+mn-ea"/>
                <a:cs typeface="+mn-cs"/>
              </a:defRPr>
            </a:lvl3pPr>
            <a:lvl4pPr marL="1097280" indent="-182880" algn="l" defTabSz="914400" rtl="0" eaLnBrk="1" latinLnBrk="0" hangingPunct="1">
              <a:spcBef>
                <a:spcPct val="20000"/>
              </a:spcBef>
              <a:spcAft>
                <a:spcPts val="600"/>
              </a:spcAft>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spcAft>
                <a:spcPts val="600"/>
              </a:spcAft>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r>
              <a:rPr lang="en-US" dirty="0"/>
              <a:t>ROUND</a:t>
            </a:r>
          </a:p>
          <a:p>
            <a:r>
              <a:rPr lang="en-US" dirty="0"/>
              <a:t>DATE_FORMAT</a:t>
            </a:r>
          </a:p>
          <a:p>
            <a:endParaRPr lang="en-US" dirty="0"/>
          </a:p>
        </p:txBody>
      </p:sp>
    </p:spTree>
    <p:extLst>
      <p:ext uri="{BB962C8B-B14F-4D97-AF65-F5344CB8AC3E}">
        <p14:creationId xmlns:p14="http://schemas.microsoft.com/office/powerpoint/2010/main" val="32244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String Functions</a:t>
            </a:r>
          </a:p>
        </p:txBody>
      </p:sp>
    </p:spTree>
    <p:extLst>
      <p:ext uri="{BB962C8B-B14F-4D97-AF65-F5344CB8AC3E}">
        <p14:creationId xmlns:p14="http://schemas.microsoft.com/office/powerpoint/2010/main" val="1336853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270122"/>
            <a:ext cx="8381260" cy="587128"/>
          </a:xfrm>
        </p:spPr>
        <p:txBody>
          <a:bodyPr/>
          <a:lstStyle/>
          <a:p>
            <a:r>
              <a:rPr lang="en-US" dirty="0"/>
              <a:t>Common String Functions  </a:t>
            </a:r>
            <a:r>
              <a:rPr lang="en-US" sz="2400" dirty="0"/>
              <a:t>(1)</a:t>
            </a:r>
            <a:endParaRPr lang="en-US" dirty="0"/>
          </a:p>
        </p:txBody>
      </p:sp>
      <p:graphicFrame>
        <p:nvGraphicFramePr>
          <p:cNvPr id="9" name="Table 8"/>
          <p:cNvGraphicFramePr>
            <a:graphicFrameLocks noGrp="1"/>
          </p:cNvGraphicFramePr>
          <p:nvPr>
            <p:extLst/>
          </p:nvPr>
        </p:nvGraphicFramePr>
        <p:xfrm>
          <a:off x="152400" y="946424"/>
          <a:ext cx="8829675" cy="4820920"/>
        </p:xfrm>
        <a:graphic>
          <a:graphicData uri="http://schemas.openxmlformats.org/drawingml/2006/table">
            <a:tbl>
              <a:tblPr firstRow="1" bandRow="1">
                <a:tableStyleId>{5C22544A-7EE6-4342-B048-85BDC9FD1C3A}</a:tableStyleId>
              </a:tblPr>
              <a:tblGrid>
                <a:gridCol w="1762125">
                  <a:extLst>
                    <a:ext uri="{9D8B030D-6E8A-4147-A177-3AD203B41FA5}">
                      <a16:colId xmlns:a16="http://schemas.microsoft.com/office/drawing/2014/main" val="20000"/>
                    </a:ext>
                  </a:extLst>
                </a:gridCol>
                <a:gridCol w="7067550">
                  <a:extLst>
                    <a:ext uri="{9D8B030D-6E8A-4147-A177-3AD203B41FA5}">
                      <a16:colId xmlns:a16="http://schemas.microsoft.com/office/drawing/2014/main" val="20001"/>
                    </a:ext>
                  </a:extLst>
                </a:gridCol>
              </a:tblGrid>
              <a:tr h="370840">
                <a:tc>
                  <a:txBody>
                    <a:bodyPr/>
                    <a:lstStyle/>
                    <a:p>
                      <a:r>
                        <a:rPr lang="en-US" dirty="0">
                          <a:solidFill>
                            <a:schemeClr val="tx1"/>
                          </a:solidFill>
                        </a:rPr>
                        <a:t>Function</a:t>
                      </a:r>
                    </a:p>
                  </a:txBody>
                  <a:tcPr/>
                </a:tc>
                <a:tc>
                  <a:txBody>
                    <a:bodyPr/>
                    <a:lstStyle/>
                    <a:p>
                      <a:r>
                        <a:rPr lang="en-US" dirty="0">
                          <a:solidFill>
                            <a:schemeClr val="tx1"/>
                          </a:solidFill>
                        </a:rPr>
                        <a:t>Definition</a:t>
                      </a:r>
                    </a:p>
                  </a:txBody>
                  <a:tcPr/>
                </a:tc>
                <a:extLst>
                  <a:ext uri="{0D108BD9-81ED-4DB2-BD59-A6C34878D82A}">
                    <a16:rowId xmlns:a16="http://schemas.microsoft.com/office/drawing/2014/main" val="10000"/>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CONCAT_WS()</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concatenate with separator</a:t>
                      </a:r>
                    </a:p>
                  </a:txBody>
                  <a:tcPr marL="9525" marR="9525" marT="9525" marB="9525" anchor="ctr"/>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CONCAT()</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concatenated string</a:t>
                      </a:r>
                    </a:p>
                  </a:txBody>
                  <a:tcPr marL="9525" marR="9525" marT="9525" marB="9525" anchor="ctr"/>
                </a:tc>
                <a:extLst>
                  <a:ext uri="{0D108BD9-81ED-4DB2-BD59-A6C34878D82A}">
                    <a16:rowId xmlns:a16="http://schemas.microsoft.com/office/drawing/2014/main" val="10002"/>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FORMAT()</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a number formatted to specified number of decimal places</a:t>
                      </a:r>
                    </a:p>
                  </a:txBody>
                  <a:tcPr marL="9525" marR="9525" marT="9525" marB="9525" anchor="ctr"/>
                </a:tc>
                <a:extLst>
                  <a:ext uri="{0D108BD9-81ED-4DB2-BD59-A6C34878D82A}">
                    <a16:rowId xmlns:a16="http://schemas.microsoft.com/office/drawing/2014/main" val="10003"/>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INSERT()</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Insert a substring at the specified position up to the specified number of characters</a:t>
                      </a:r>
                    </a:p>
                  </a:txBody>
                  <a:tcPr marL="9525" marR="9525" marT="9525" marB="9525" anchor="ctr"/>
                </a:tc>
                <a:extLst>
                  <a:ext uri="{0D108BD9-81ED-4DB2-BD59-A6C34878D82A}">
                    <a16:rowId xmlns:a16="http://schemas.microsoft.com/office/drawing/2014/main" val="10004"/>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INSTR()</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the index of the first occurrence of substring</a:t>
                      </a:r>
                    </a:p>
                  </a:txBody>
                  <a:tcPr marL="9525" marR="9525" marT="9525" marB="9525" anchor="ctr"/>
                </a:tc>
                <a:extLst>
                  <a:ext uri="{0D108BD9-81ED-4DB2-BD59-A6C34878D82A}">
                    <a16:rowId xmlns:a16="http://schemas.microsoft.com/office/drawing/2014/main" val="10005"/>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LEFT()</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the leftmost number of characters as specified</a:t>
                      </a:r>
                    </a:p>
                  </a:txBody>
                  <a:tcPr marL="9525" marR="9525" marT="9525" marB="9525" anchor="ctr"/>
                </a:tc>
                <a:extLst>
                  <a:ext uri="{0D108BD9-81ED-4DB2-BD59-A6C34878D82A}">
                    <a16:rowId xmlns:a16="http://schemas.microsoft.com/office/drawing/2014/main" val="10006"/>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LENGTH()</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the length of a string in bytes</a:t>
                      </a:r>
                    </a:p>
                  </a:txBody>
                  <a:tcPr marL="9525" marR="9525" marT="9525" marB="9525" anchor="ctr"/>
                </a:tc>
                <a:extLst>
                  <a:ext uri="{0D108BD9-81ED-4DB2-BD59-A6C34878D82A}">
                    <a16:rowId xmlns:a16="http://schemas.microsoft.com/office/drawing/2014/main" val="10007"/>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LOCATE()</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the position of the first occurrence of substring</a:t>
                      </a:r>
                    </a:p>
                  </a:txBody>
                  <a:tcPr marL="9525" marR="9525" marT="9525" marB="9525" anchor="ctr"/>
                </a:tc>
                <a:extLst>
                  <a:ext uri="{0D108BD9-81ED-4DB2-BD59-A6C34878D82A}">
                    <a16:rowId xmlns:a16="http://schemas.microsoft.com/office/drawing/2014/main" val="10008"/>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LOWER()</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the argument in lowercase </a:t>
                      </a:r>
                    </a:p>
                  </a:txBody>
                  <a:tcPr marL="9525" marR="9525" marT="9525" marB="9525" anchor="ctr"/>
                </a:tc>
                <a:extLst>
                  <a:ext uri="{0D108BD9-81ED-4DB2-BD59-A6C34878D82A}">
                    <a16:rowId xmlns:a16="http://schemas.microsoft.com/office/drawing/2014/main" val="10009"/>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LPAD()</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the string argument, left-padded with the specified string</a:t>
                      </a:r>
                    </a:p>
                  </a:txBody>
                  <a:tcPr marL="9525" marR="9525" marT="9525" marB="9525" anchor="ctr"/>
                </a:tc>
                <a:extLst>
                  <a:ext uri="{0D108BD9-81ED-4DB2-BD59-A6C34878D82A}">
                    <a16:rowId xmlns:a16="http://schemas.microsoft.com/office/drawing/2014/main" val="10010"/>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LTRIM()</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Remove leading spaces</a:t>
                      </a:r>
                    </a:p>
                  </a:txBody>
                  <a:tcPr marL="9525" marR="9525" marT="9525" marB="9525" anchor="ctr"/>
                </a:tc>
                <a:extLst>
                  <a:ext uri="{0D108BD9-81ED-4DB2-BD59-A6C34878D82A}">
                    <a16:rowId xmlns:a16="http://schemas.microsoft.com/office/drawing/2014/main" val="10011"/>
                  </a:ext>
                </a:extLst>
              </a:tr>
              <a:tr h="370840">
                <a:tc>
                  <a:txBody>
                    <a:bodyPr/>
                    <a:lstStyle/>
                    <a:p>
                      <a:pPr marL="0" marR="0">
                        <a:lnSpc>
                          <a:spcPct val="115000"/>
                        </a:lnSpc>
                        <a:spcBef>
                          <a:spcPts val="0"/>
                        </a:spcBef>
                        <a:spcAft>
                          <a:spcPts val="0"/>
                        </a:spcAft>
                      </a:pPr>
                      <a:r>
                        <a:rPr lang="en-US" sz="1400" kern="1200" dirty="0">
                          <a:solidFill>
                            <a:srgbClr val="0000FF"/>
                          </a:solidFill>
                          <a:effectLst/>
                          <a:latin typeface="+mn-lt"/>
                          <a:ea typeface="Times New Roman"/>
                          <a:cs typeface="Times New Roman"/>
                          <a:hlinkClick r:id="rId2"/>
                        </a:rPr>
                        <a:t>MID()</a:t>
                      </a:r>
                      <a:endParaRPr lang="en-US" sz="1400" kern="1200" dirty="0">
                        <a:solidFill>
                          <a:srgbClr val="0000FF"/>
                        </a:solidFill>
                        <a:effectLst/>
                        <a:latin typeface="+mn-lt"/>
                        <a:ea typeface="Times New Roman"/>
                        <a:cs typeface="Times New Roman"/>
                      </a:endParaRPr>
                    </a:p>
                  </a:txBody>
                  <a:tcPr marL="9525" marR="9525" marT="9525" marB="9525" anchor="ctr"/>
                </a:tc>
                <a:tc>
                  <a:txBody>
                    <a:bodyPr/>
                    <a:lstStyle/>
                    <a:p>
                      <a:pPr marL="0" marR="0">
                        <a:lnSpc>
                          <a:spcPct val="115000"/>
                        </a:lnSpc>
                        <a:spcBef>
                          <a:spcPts val="0"/>
                        </a:spcBef>
                        <a:spcAft>
                          <a:spcPts val="0"/>
                        </a:spcAft>
                      </a:pPr>
                      <a:r>
                        <a:rPr lang="en-US" sz="1400" kern="1200" dirty="0">
                          <a:solidFill>
                            <a:schemeClr val="dk1"/>
                          </a:solidFill>
                          <a:effectLst/>
                          <a:latin typeface="+mn-lt"/>
                          <a:ea typeface="Times New Roman"/>
                          <a:cs typeface="Times New Roman"/>
                        </a:rPr>
                        <a:t>Return a substring starting from the specified position</a:t>
                      </a:r>
                    </a:p>
                  </a:txBody>
                  <a:tcPr marL="9525" marR="9525" marT="9525" marB="9525"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525379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a:xfrm>
            <a:off x="381000" y="270122"/>
            <a:ext cx="8381260" cy="587128"/>
          </a:xfrm>
        </p:spPr>
        <p:txBody>
          <a:bodyPr/>
          <a:lstStyle/>
          <a:p>
            <a:r>
              <a:rPr lang="en-US" dirty="0"/>
              <a:t>Common String Functions  </a:t>
            </a:r>
            <a:r>
              <a:rPr lang="en-US" sz="2400" dirty="0"/>
              <a:t>(2)</a:t>
            </a:r>
            <a:endParaRPr lang="en-US" dirty="0"/>
          </a:p>
        </p:txBody>
      </p:sp>
      <p:graphicFrame>
        <p:nvGraphicFramePr>
          <p:cNvPr id="9" name="Table 8"/>
          <p:cNvGraphicFramePr>
            <a:graphicFrameLocks noGrp="1"/>
          </p:cNvGraphicFramePr>
          <p:nvPr>
            <p:extLst/>
          </p:nvPr>
        </p:nvGraphicFramePr>
        <p:xfrm>
          <a:off x="114300" y="946424"/>
          <a:ext cx="8867775" cy="5191760"/>
        </p:xfrm>
        <a:graphic>
          <a:graphicData uri="http://schemas.openxmlformats.org/drawingml/2006/table">
            <a:tbl>
              <a:tblPr firstRow="1" bandRow="1">
                <a:tableStyleId>{5C22544A-7EE6-4342-B048-85BDC9FD1C3A}</a:tableStyleId>
              </a:tblPr>
              <a:tblGrid>
                <a:gridCol w="1738968">
                  <a:extLst>
                    <a:ext uri="{9D8B030D-6E8A-4147-A177-3AD203B41FA5}">
                      <a16:colId xmlns:a16="http://schemas.microsoft.com/office/drawing/2014/main" val="20000"/>
                    </a:ext>
                  </a:extLst>
                </a:gridCol>
                <a:gridCol w="7128807">
                  <a:extLst>
                    <a:ext uri="{9D8B030D-6E8A-4147-A177-3AD203B41FA5}">
                      <a16:colId xmlns:a16="http://schemas.microsoft.com/office/drawing/2014/main" val="20001"/>
                    </a:ext>
                  </a:extLst>
                </a:gridCol>
              </a:tblGrid>
              <a:tr h="370840">
                <a:tc>
                  <a:txBody>
                    <a:bodyPr/>
                    <a:lstStyle/>
                    <a:p>
                      <a:r>
                        <a:rPr lang="en-US" dirty="0">
                          <a:solidFill>
                            <a:schemeClr val="tx1"/>
                          </a:solidFill>
                        </a:rPr>
                        <a:t>Function</a:t>
                      </a:r>
                    </a:p>
                  </a:txBody>
                  <a:tcPr/>
                </a:tc>
                <a:tc>
                  <a:txBody>
                    <a:bodyPr/>
                    <a:lstStyle/>
                    <a:p>
                      <a:r>
                        <a:rPr lang="en-US" dirty="0">
                          <a:solidFill>
                            <a:schemeClr val="tx1"/>
                          </a:solidFill>
                        </a:rPr>
                        <a:t>Definition</a:t>
                      </a:r>
                    </a:p>
                  </a:txBody>
                  <a:tcPr/>
                </a:tc>
                <a:extLst>
                  <a:ext uri="{0D108BD9-81ED-4DB2-BD59-A6C34878D82A}">
                    <a16:rowId xmlns:a16="http://schemas.microsoft.com/office/drawing/2014/main" val="10000"/>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REPEAT()</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Repeat a string the specified number of times</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REPLACE()</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Replace occurrences of a specified string</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2"/>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REVERSE()</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Reverse the characters in a string</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3"/>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RIGHT()</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the specified rightmost number of characters</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4"/>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RTRIM()</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Remove trailing spaces</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5"/>
                  </a:ext>
                </a:extLst>
              </a:tr>
              <a:tr h="370840">
                <a:tc>
                  <a:txBody>
                    <a:bodyPr/>
                    <a:lstStyle/>
                    <a:p>
                      <a:pPr marL="0" marR="0">
                        <a:lnSpc>
                          <a:spcPct val="115000"/>
                        </a:lnSpc>
                        <a:spcBef>
                          <a:spcPts val="0"/>
                        </a:spcBef>
                        <a:spcAft>
                          <a:spcPts val="0"/>
                        </a:spcAft>
                      </a:pPr>
                      <a:r>
                        <a:rPr lang="en-US" sz="1400">
                          <a:solidFill>
                            <a:srgbClr val="0000FF"/>
                          </a:solidFill>
                          <a:effectLst/>
                          <a:latin typeface="+mn-lt"/>
                          <a:ea typeface="Times New Roman"/>
                          <a:cs typeface="Times New Roman"/>
                          <a:hlinkClick r:id="rId2"/>
                        </a:rPr>
                        <a:t>SOUNDEX()</a:t>
                      </a:r>
                      <a:endParaRPr lang="en-US" sz="180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a </a:t>
                      </a:r>
                      <a:r>
                        <a:rPr lang="en-US" sz="1400" dirty="0" err="1">
                          <a:effectLst/>
                          <a:latin typeface="+mn-lt"/>
                          <a:ea typeface="Times New Roman"/>
                          <a:cs typeface="Times New Roman"/>
                        </a:rPr>
                        <a:t>soundex</a:t>
                      </a:r>
                      <a:r>
                        <a:rPr lang="en-US" sz="1400" dirty="0">
                          <a:effectLst/>
                          <a:latin typeface="+mn-lt"/>
                          <a:ea typeface="Times New Roman"/>
                          <a:cs typeface="Times New Roman"/>
                        </a:rPr>
                        <a:t> string</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6"/>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SPACE()</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a string of the specified number of spaces</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7"/>
                  </a:ext>
                </a:extLst>
              </a:tr>
              <a:tr h="370840">
                <a:tc>
                  <a:txBody>
                    <a:bodyPr/>
                    <a:lstStyle/>
                    <a:p>
                      <a:pPr marL="0" marR="0">
                        <a:lnSpc>
                          <a:spcPct val="115000"/>
                        </a:lnSpc>
                        <a:spcBef>
                          <a:spcPts val="0"/>
                        </a:spcBef>
                        <a:spcAft>
                          <a:spcPts val="0"/>
                        </a:spcAft>
                      </a:pPr>
                      <a:r>
                        <a:rPr lang="en-US" sz="1400">
                          <a:solidFill>
                            <a:srgbClr val="0000FF"/>
                          </a:solidFill>
                          <a:effectLst/>
                          <a:latin typeface="+mn-lt"/>
                          <a:ea typeface="Times New Roman"/>
                          <a:cs typeface="Times New Roman"/>
                          <a:hlinkClick r:id="rId3"/>
                        </a:rPr>
                        <a:t>STRCMP()</a:t>
                      </a:r>
                      <a:endParaRPr lang="en-US" sz="180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Compare two strings</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8"/>
                  </a:ext>
                </a:extLst>
              </a:tr>
              <a:tr h="370840">
                <a:tc>
                  <a:txBody>
                    <a:bodyPr/>
                    <a:lstStyle/>
                    <a:p>
                      <a:pPr marL="0" marR="0">
                        <a:lnSpc>
                          <a:spcPct val="115000"/>
                        </a:lnSpc>
                        <a:spcBef>
                          <a:spcPts val="0"/>
                        </a:spcBef>
                        <a:spcAft>
                          <a:spcPts val="0"/>
                        </a:spcAft>
                      </a:pPr>
                      <a:r>
                        <a:rPr lang="en-US" sz="1400">
                          <a:solidFill>
                            <a:srgbClr val="0000FF"/>
                          </a:solidFill>
                          <a:effectLst/>
                          <a:latin typeface="+mn-lt"/>
                          <a:ea typeface="Times New Roman"/>
                          <a:cs typeface="Times New Roman"/>
                          <a:hlinkClick r:id="rId2"/>
                        </a:rPr>
                        <a:t>SUBSTR()</a:t>
                      </a:r>
                      <a:endParaRPr lang="en-US" sz="180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the substring as specified</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9"/>
                  </a:ext>
                </a:extLst>
              </a:tr>
              <a:tr h="370840">
                <a:tc>
                  <a:txBody>
                    <a:bodyPr/>
                    <a:lstStyle/>
                    <a:p>
                      <a:pPr marL="0" marR="0">
                        <a:lnSpc>
                          <a:spcPct val="115000"/>
                        </a:lnSpc>
                        <a:spcBef>
                          <a:spcPts val="0"/>
                        </a:spcBef>
                        <a:spcAft>
                          <a:spcPts val="0"/>
                        </a:spcAft>
                      </a:pPr>
                      <a:r>
                        <a:rPr lang="en-US" sz="1400">
                          <a:solidFill>
                            <a:srgbClr val="0000FF"/>
                          </a:solidFill>
                          <a:effectLst/>
                          <a:latin typeface="+mn-lt"/>
                          <a:ea typeface="Times New Roman"/>
                          <a:cs typeface="Times New Roman"/>
                          <a:hlinkClick r:id="rId2"/>
                        </a:rPr>
                        <a:t>SUBSTRING_INDEX()</a:t>
                      </a:r>
                      <a:endParaRPr lang="en-US" sz="180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a substring from a string before the specified number of occurrences of the delimiter</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10"/>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SUBSTRING()</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the substring as specified</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11"/>
                  </a:ext>
                </a:extLst>
              </a:tr>
              <a:tr h="370840">
                <a:tc>
                  <a:txBody>
                    <a:bodyPr/>
                    <a:lstStyle/>
                    <a:p>
                      <a:pPr marL="0" marR="0">
                        <a:lnSpc>
                          <a:spcPct val="115000"/>
                        </a:lnSpc>
                        <a:spcBef>
                          <a:spcPts val="0"/>
                        </a:spcBef>
                        <a:spcAft>
                          <a:spcPts val="0"/>
                        </a:spcAft>
                      </a:pPr>
                      <a:r>
                        <a:rPr lang="en-US" sz="1400">
                          <a:solidFill>
                            <a:srgbClr val="0000FF"/>
                          </a:solidFill>
                          <a:effectLst/>
                          <a:latin typeface="+mn-lt"/>
                          <a:ea typeface="Times New Roman"/>
                          <a:cs typeface="Times New Roman"/>
                          <a:hlinkClick r:id="rId2"/>
                        </a:rPr>
                        <a:t>TRIM()</a:t>
                      </a:r>
                      <a:endParaRPr lang="en-US" sz="180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Remove leading and trailing spaces</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12"/>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UPPER()</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Convert to uppercase</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4446017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String Functions You Might Need</a:t>
            </a:r>
            <a:br>
              <a:rPr lang="en-US" dirty="0"/>
            </a:br>
            <a:r>
              <a:rPr lang="en-US" dirty="0"/>
              <a:t>When Programming</a:t>
            </a:r>
          </a:p>
        </p:txBody>
      </p:sp>
      <p:graphicFrame>
        <p:nvGraphicFramePr>
          <p:cNvPr id="7" name="Table 6"/>
          <p:cNvGraphicFramePr>
            <a:graphicFrameLocks noGrp="1"/>
          </p:cNvGraphicFramePr>
          <p:nvPr>
            <p:extLst/>
          </p:nvPr>
        </p:nvGraphicFramePr>
        <p:xfrm>
          <a:off x="759155" y="2149475"/>
          <a:ext cx="7613320" cy="2225040"/>
        </p:xfrm>
        <a:graphic>
          <a:graphicData uri="http://schemas.openxmlformats.org/drawingml/2006/table">
            <a:tbl>
              <a:tblPr firstRow="1" bandRow="1">
                <a:tableStyleId>{5C22544A-7EE6-4342-B048-85BDC9FD1C3A}</a:tableStyleId>
              </a:tblPr>
              <a:tblGrid>
                <a:gridCol w="1784020">
                  <a:extLst>
                    <a:ext uri="{9D8B030D-6E8A-4147-A177-3AD203B41FA5}">
                      <a16:colId xmlns:a16="http://schemas.microsoft.com/office/drawing/2014/main" val="20000"/>
                    </a:ext>
                  </a:extLst>
                </a:gridCol>
                <a:gridCol w="5829300">
                  <a:extLst>
                    <a:ext uri="{9D8B030D-6E8A-4147-A177-3AD203B41FA5}">
                      <a16:colId xmlns:a16="http://schemas.microsoft.com/office/drawing/2014/main" val="20001"/>
                    </a:ext>
                  </a:extLst>
                </a:gridCol>
              </a:tblGrid>
              <a:tr h="370840">
                <a:tc>
                  <a:txBody>
                    <a:bodyPr/>
                    <a:lstStyle/>
                    <a:p>
                      <a:r>
                        <a:rPr lang="en-US" dirty="0">
                          <a:solidFill>
                            <a:schemeClr val="tx1"/>
                          </a:solidFill>
                        </a:rPr>
                        <a:t>Function</a:t>
                      </a:r>
                    </a:p>
                  </a:txBody>
                  <a:tcPr/>
                </a:tc>
                <a:tc>
                  <a:txBody>
                    <a:bodyPr/>
                    <a:lstStyle/>
                    <a:p>
                      <a:r>
                        <a:rPr lang="en-US" dirty="0">
                          <a:solidFill>
                            <a:schemeClr val="tx1"/>
                          </a:solidFill>
                        </a:rPr>
                        <a:t>Definition</a:t>
                      </a:r>
                    </a:p>
                  </a:txBody>
                  <a:tcPr/>
                </a:tc>
                <a:extLst>
                  <a:ext uri="{0D108BD9-81ED-4DB2-BD59-A6C34878D82A}">
                    <a16:rowId xmlns:a16="http://schemas.microsoft.com/office/drawing/2014/main" val="10000"/>
                  </a:ext>
                </a:extLst>
              </a:tr>
              <a:tr h="370840">
                <a:tc>
                  <a:txBody>
                    <a:bodyPr/>
                    <a:lstStyle/>
                    <a:p>
                      <a:pPr marL="0" marR="0">
                        <a:lnSpc>
                          <a:spcPct val="115000"/>
                        </a:lnSpc>
                        <a:spcBef>
                          <a:spcPts val="0"/>
                        </a:spcBef>
                        <a:spcAft>
                          <a:spcPts val="0"/>
                        </a:spcAft>
                      </a:pPr>
                      <a:r>
                        <a:rPr lang="en-US" sz="1400" u="sng" dirty="0">
                          <a:solidFill>
                            <a:srgbClr val="0000FF"/>
                          </a:solidFill>
                          <a:effectLst/>
                          <a:latin typeface="+mn-lt"/>
                          <a:ea typeface="Times New Roman"/>
                          <a:cs typeface="Times New Roman"/>
                          <a:hlinkClick r:id="rId2"/>
                        </a:rPr>
                        <a:t>ASCII()</a:t>
                      </a:r>
                      <a:endParaRPr lang="en-US" sz="14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numeric value of left-most character</a:t>
                      </a:r>
                      <a:endParaRPr lang="en-US" sz="14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CHAR()</a:t>
                      </a:r>
                      <a:endParaRPr lang="en-US" sz="14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the character for each integer passed</a:t>
                      </a:r>
                      <a:endParaRPr lang="en-US" sz="14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2"/>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ORD()</a:t>
                      </a:r>
                      <a:endParaRPr lang="en-US" sz="14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character code for leftmost character of the argument</a:t>
                      </a:r>
                      <a:endParaRPr lang="en-US" sz="14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3"/>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ELT()</a:t>
                      </a:r>
                      <a:endParaRPr lang="en-US" sz="14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Return string at index number</a:t>
                      </a:r>
                      <a:endParaRPr lang="en-US" sz="14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4"/>
                  </a:ext>
                </a:extLst>
              </a:tr>
              <a:tr h="370840">
                <a:tc>
                  <a:txBody>
                    <a:bodyPr/>
                    <a:lstStyle/>
                    <a:p>
                      <a:pPr marL="0" marR="0">
                        <a:lnSpc>
                          <a:spcPct val="115000"/>
                        </a:lnSpc>
                        <a:spcBef>
                          <a:spcPts val="0"/>
                        </a:spcBef>
                        <a:spcAft>
                          <a:spcPts val="0"/>
                        </a:spcAft>
                      </a:pPr>
                      <a:r>
                        <a:rPr lang="en-US" sz="1400" dirty="0">
                          <a:solidFill>
                            <a:srgbClr val="0000FF"/>
                          </a:solidFill>
                          <a:effectLst/>
                          <a:latin typeface="+mn-lt"/>
                          <a:ea typeface="Times New Roman"/>
                          <a:cs typeface="Times New Roman"/>
                          <a:hlinkClick r:id="rId2"/>
                        </a:rPr>
                        <a:t>QUOTE()</a:t>
                      </a:r>
                      <a:endParaRPr lang="en-US" sz="1800" dirty="0">
                        <a:effectLst/>
                        <a:latin typeface="+mn-lt"/>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400" dirty="0">
                          <a:effectLst/>
                          <a:latin typeface="+mn-lt"/>
                          <a:ea typeface="Times New Roman"/>
                          <a:cs typeface="Times New Roman"/>
                        </a:rPr>
                        <a:t>Escape the argument for use in an SQL statement</a:t>
                      </a:r>
                      <a:endParaRPr lang="en-US" sz="1200" dirty="0">
                        <a:effectLst/>
                        <a:latin typeface="+mn-lt"/>
                        <a:ea typeface="Calibri"/>
                        <a:cs typeface="Times New Roman"/>
                      </a:endParaRPr>
                    </a:p>
                  </a:txBody>
                  <a:tcPr marL="9525" marR="9525" marT="9525" marB="9525" anchor="ctr"/>
                </a:tc>
                <a:extLst>
                  <a:ext uri="{0D108BD9-81ED-4DB2-BD59-A6C34878D82A}">
                    <a16:rowId xmlns:a16="http://schemas.microsoft.com/office/drawing/2014/main" val="10005"/>
                  </a:ext>
                </a:extLst>
              </a:tr>
            </a:tbl>
          </a:graphicData>
        </a:graphic>
      </p:graphicFrame>
      <p:sp>
        <p:nvSpPr>
          <p:cNvPr id="4" name="TextBox 3"/>
          <p:cNvSpPr txBox="1"/>
          <p:nvPr/>
        </p:nvSpPr>
        <p:spPr>
          <a:xfrm>
            <a:off x="219075" y="4933950"/>
            <a:ext cx="8838005" cy="1477328"/>
          </a:xfrm>
          <a:prstGeom prst="rect">
            <a:avLst/>
          </a:prstGeom>
          <a:noFill/>
        </p:spPr>
        <p:txBody>
          <a:bodyPr wrap="square" rtlCol="0">
            <a:spAutoFit/>
          </a:bodyPr>
          <a:lstStyle/>
          <a:p>
            <a:r>
              <a:rPr lang="en-US" dirty="0"/>
              <a:t>Note on quote():  </a:t>
            </a:r>
            <a:br>
              <a:rPr lang="en-US" dirty="0"/>
            </a:br>
            <a:r>
              <a:rPr lang="en-US" dirty="0"/>
              <a:t/>
            </a:r>
            <a:br>
              <a:rPr lang="en-US" dirty="0"/>
            </a:br>
            <a:r>
              <a:rPr lang="en-US" dirty="0"/>
              <a:t>When writing application programs, any string that might contain any special character must be properly escaped before the string can be used in a SQL statement that is sent to MySQL server.  Especially useful when you create SQL from SQL.</a:t>
            </a:r>
          </a:p>
        </p:txBody>
      </p:sp>
    </p:spTree>
    <p:extLst>
      <p:ext uri="{BB962C8B-B14F-4D97-AF65-F5344CB8AC3E}">
        <p14:creationId xmlns:p14="http://schemas.microsoft.com/office/powerpoint/2010/main" val="71740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Using DISTINCT</a:t>
            </a:r>
          </a:p>
        </p:txBody>
      </p:sp>
      <p:graphicFrame>
        <p:nvGraphicFramePr>
          <p:cNvPr id="5" name="Object 4"/>
          <p:cNvGraphicFramePr>
            <a:graphicFrameLocks noChangeAspect="1"/>
          </p:cNvGraphicFramePr>
          <p:nvPr>
            <p:extLst>
              <p:ext uri="{D42A27DB-BD31-4B8C-83A1-F6EECF244321}">
                <p14:modId xmlns:p14="http://schemas.microsoft.com/office/powerpoint/2010/main" val="1202336073"/>
              </p:ext>
            </p:extLst>
          </p:nvPr>
        </p:nvGraphicFramePr>
        <p:xfrm>
          <a:off x="688975" y="2228850"/>
          <a:ext cx="7959725" cy="1943100"/>
        </p:xfrm>
        <a:graphic>
          <a:graphicData uri="http://schemas.openxmlformats.org/presentationml/2006/ole">
            <mc:AlternateContent xmlns:mc="http://schemas.openxmlformats.org/markup-compatibility/2006">
              <mc:Choice xmlns:v="urn:schemas-microsoft-com:vml" Requires="v">
                <p:oleObj spid="_x0000_s88102" name="Document" r:id="rId3" imgW="8086377" imgH="1970807" progId="Word.Document.12">
                  <p:embed/>
                </p:oleObj>
              </mc:Choice>
              <mc:Fallback>
                <p:oleObj name="Document" r:id="rId3" imgW="8086377" imgH="1970807" progId="Word.Document.12">
                  <p:embed/>
                  <p:pic>
                    <p:nvPicPr>
                      <p:cNvPr id="5" name="Object 4"/>
                      <p:cNvPicPr>
                        <a:picLocks noChangeAspect="1" noChangeArrowheads="1"/>
                      </p:cNvPicPr>
                      <p:nvPr/>
                    </p:nvPicPr>
                    <p:blipFill>
                      <a:blip r:embed="rId4"/>
                      <a:srcRect/>
                      <a:stretch>
                        <a:fillRect/>
                      </a:stretch>
                    </p:blipFill>
                    <p:spPr bwMode="auto">
                      <a:xfrm>
                        <a:off x="688975" y="2228850"/>
                        <a:ext cx="7959725" cy="194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9b"/>
          <p:cNvPicPr/>
          <p:nvPr/>
        </p:nvPicPr>
        <p:blipFill>
          <a:blip r:embed="rId5"/>
          <a:srcRect/>
          <a:stretch>
            <a:fillRect/>
          </a:stretch>
        </p:blipFill>
        <p:spPr bwMode="auto">
          <a:xfrm>
            <a:off x="693717" y="3789680"/>
            <a:ext cx="7372350" cy="180086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693717" y="5661977"/>
          <a:ext cx="7304088" cy="385763"/>
        </p:xfrm>
        <a:graphic>
          <a:graphicData uri="http://schemas.openxmlformats.org/presentationml/2006/ole">
            <mc:AlternateContent xmlns:mc="http://schemas.openxmlformats.org/markup-compatibility/2006">
              <mc:Choice xmlns:v="urn:schemas-microsoft-com:vml" Requires="v">
                <p:oleObj spid="_x0000_s88103"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17" y="5661977"/>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95859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String Function Examples</a:t>
            </a:r>
          </a:p>
        </p:txBody>
      </p:sp>
      <p:graphicFrame>
        <p:nvGraphicFramePr>
          <p:cNvPr id="5" name="Object 4"/>
          <p:cNvGraphicFramePr>
            <a:graphicFrameLocks noChangeAspect="1"/>
          </p:cNvGraphicFramePr>
          <p:nvPr>
            <p:extLst/>
          </p:nvPr>
        </p:nvGraphicFramePr>
        <p:xfrm>
          <a:off x="1533525" y="1647825"/>
          <a:ext cx="7391400" cy="5076825"/>
        </p:xfrm>
        <a:graphic>
          <a:graphicData uri="http://schemas.openxmlformats.org/presentationml/2006/ole">
            <mc:AlternateContent xmlns:mc="http://schemas.openxmlformats.org/markup-compatibility/2006">
              <mc:Choice xmlns:v="urn:schemas-microsoft-com:vml" Requires="v">
                <p:oleObj spid="_x0000_s174082" name="Document" r:id="rId3" imgW="7414471" imgH="5077354" progId="Word.Document.12">
                  <p:embed/>
                </p:oleObj>
              </mc:Choice>
              <mc:Fallback>
                <p:oleObj name="Document" r:id="rId3" imgW="7414471" imgH="5077354" progId="Word.Document.12">
                  <p:embed/>
                  <p:pic>
                    <p:nvPicPr>
                      <p:cNvPr id="5" name="Object 4"/>
                      <p:cNvPicPr>
                        <a:picLocks noChangeAspect="1" noChangeArrowheads="1"/>
                      </p:cNvPicPr>
                      <p:nvPr/>
                    </p:nvPicPr>
                    <p:blipFill>
                      <a:blip r:embed="rId4"/>
                      <a:srcRect/>
                      <a:stretch>
                        <a:fillRect/>
                      </a:stretch>
                    </p:blipFill>
                    <p:spPr bwMode="auto">
                      <a:xfrm>
                        <a:off x="1533525" y="1647825"/>
                        <a:ext cx="7391400" cy="507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76200" y="1869222"/>
            <a:ext cx="1438275" cy="830997"/>
          </a:xfrm>
          <a:prstGeom prst="rect">
            <a:avLst/>
          </a:prstGeom>
          <a:noFill/>
        </p:spPr>
        <p:txBody>
          <a:bodyPr wrap="square" rtlCol="0">
            <a:spAutoFit/>
          </a:bodyPr>
          <a:lstStyle/>
          <a:p>
            <a:pPr algn="ctr"/>
            <a:r>
              <a:rPr lang="en-US" sz="1600" dirty="0">
                <a:solidFill>
                  <a:srgbClr val="C00000"/>
                </a:solidFill>
                <a:latin typeface="Comic Sans MS" pitchFamily="66" charset="0"/>
              </a:rPr>
              <a:t>"WS" stands for "with separator"</a:t>
            </a:r>
          </a:p>
        </p:txBody>
      </p:sp>
    </p:spTree>
    <p:extLst>
      <p:ext uri="{BB962C8B-B14F-4D97-AF65-F5344CB8AC3E}">
        <p14:creationId xmlns:p14="http://schemas.microsoft.com/office/powerpoint/2010/main" val="5388413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More String Functions</a:t>
            </a:r>
          </a:p>
        </p:txBody>
      </p:sp>
      <p:graphicFrame>
        <p:nvGraphicFramePr>
          <p:cNvPr id="5" name="Object 4"/>
          <p:cNvGraphicFramePr>
            <a:graphicFrameLocks noChangeAspect="1"/>
          </p:cNvGraphicFramePr>
          <p:nvPr>
            <p:extLst/>
          </p:nvPr>
        </p:nvGraphicFramePr>
        <p:xfrm>
          <a:off x="847725" y="2228850"/>
          <a:ext cx="7353300" cy="4048125"/>
        </p:xfrm>
        <a:graphic>
          <a:graphicData uri="http://schemas.openxmlformats.org/presentationml/2006/ole">
            <mc:AlternateContent xmlns:mc="http://schemas.openxmlformats.org/markup-compatibility/2006">
              <mc:Choice xmlns:v="urn:schemas-microsoft-com:vml" Requires="v">
                <p:oleObj spid="_x0000_s175106" name="Document" r:id="rId3" imgW="7353330" imgH="4047364" progId="Word.Document.12">
                  <p:embed/>
                </p:oleObj>
              </mc:Choice>
              <mc:Fallback>
                <p:oleObj name="Document" r:id="rId3" imgW="7353330" imgH="4047364" progId="Word.Document.12">
                  <p:embed/>
                  <p:pic>
                    <p:nvPicPr>
                      <p:cNvPr id="5" name="Object 4"/>
                      <p:cNvPicPr>
                        <a:picLocks noChangeAspect="1" noChangeArrowheads="1"/>
                      </p:cNvPicPr>
                      <p:nvPr/>
                    </p:nvPicPr>
                    <p:blipFill>
                      <a:blip r:embed="rId4"/>
                      <a:srcRect/>
                      <a:stretch>
                        <a:fillRect/>
                      </a:stretch>
                    </p:blipFill>
                    <p:spPr bwMode="auto">
                      <a:xfrm>
                        <a:off x="847725" y="2228850"/>
                        <a:ext cx="7353300" cy="404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24679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Pretty close, but INSTR always finds first occurrence of substring.</a:t>
            </a:r>
          </a:p>
          <a:p>
            <a:r>
              <a:rPr lang="en-US" dirty="0"/>
              <a:t>LOCATE can be set to start searching at any point.</a:t>
            </a:r>
          </a:p>
          <a:p>
            <a:r>
              <a:rPr lang="en-US" dirty="0"/>
              <a:t>Exercise:</a:t>
            </a:r>
          </a:p>
          <a:p>
            <a:pPr lvl="1"/>
            <a:r>
              <a:rPr lang="en-US" dirty="0"/>
              <a:t>Find the position of the second space in these strings:</a:t>
            </a:r>
            <a:br>
              <a:rPr lang="en-US" dirty="0"/>
            </a:br>
            <a:r>
              <a:rPr lang="en-US" dirty="0"/>
              <a:t/>
            </a:r>
            <a:br>
              <a:rPr lang="en-US" dirty="0"/>
            </a:br>
            <a:r>
              <a:rPr lang="en-US" dirty="0"/>
              <a:t>Martin Luther King</a:t>
            </a:r>
            <a:br>
              <a:rPr lang="en-US" dirty="0"/>
            </a:br>
            <a:r>
              <a:rPr lang="en-US" dirty="0"/>
              <a:t>Sarah Jessica Parker</a:t>
            </a:r>
          </a:p>
        </p:txBody>
      </p:sp>
      <p:sp>
        <p:nvSpPr>
          <p:cNvPr id="2" name="Title 1"/>
          <p:cNvSpPr>
            <a:spLocks noGrp="1"/>
          </p:cNvSpPr>
          <p:nvPr>
            <p:ph type="title"/>
          </p:nvPr>
        </p:nvSpPr>
        <p:spPr/>
        <p:txBody>
          <a:bodyPr/>
          <a:lstStyle/>
          <a:p>
            <a:r>
              <a:rPr lang="en-US" dirty="0"/>
              <a:t>INSTR </a:t>
            </a:r>
            <a:r>
              <a:rPr lang="en-US" dirty="0" err="1"/>
              <a:t>vs</a:t>
            </a:r>
            <a:r>
              <a:rPr lang="en-US" dirty="0"/>
              <a:t> LOCATE</a:t>
            </a:r>
          </a:p>
        </p:txBody>
      </p:sp>
    </p:spTree>
    <p:extLst>
      <p:ext uri="{BB962C8B-B14F-4D97-AF65-F5344CB8AC3E}">
        <p14:creationId xmlns:p14="http://schemas.microsoft.com/office/powerpoint/2010/main" val="29245719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LOCATE</a:t>
            </a:r>
          </a:p>
        </p:txBody>
      </p:sp>
      <p:graphicFrame>
        <p:nvGraphicFramePr>
          <p:cNvPr id="5" name="Object 4"/>
          <p:cNvGraphicFramePr>
            <a:graphicFrameLocks noChangeAspect="1"/>
          </p:cNvGraphicFramePr>
          <p:nvPr>
            <p:extLst/>
          </p:nvPr>
        </p:nvGraphicFramePr>
        <p:xfrm>
          <a:off x="914400" y="1990725"/>
          <a:ext cx="7361413" cy="2492068"/>
        </p:xfrm>
        <a:graphic>
          <a:graphicData uri="http://schemas.openxmlformats.org/presentationml/2006/ole">
            <mc:AlternateContent xmlns:mc="http://schemas.openxmlformats.org/markup-compatibility/2006">
              <mc:Choice xmlns:v="urn:schemas-microsoft-com:vml" Requires="v">
                <p:oleObj spid="_x0000_s176130" name="Document" r:id="rId3" imgW="7375415" imgH="2492736" progId="Word.Document.12">
                  <p:embed/>
                </p:oleObj>
              </mc:Choice>
              <mc:Fallback>
                <p:oleObj name="Document" r:id="rId3" imgW="7375415" imgH="2492736"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90725"/>
                        <a:ext cx="7361413" cy="2492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4b.png"/>
          <p:cNvPicPr/>
          <p:nvPr/>
        </p:nvPicPr>
        <p:blipFill>
          <a:blip r:embed="rId5"/>
          <a:stretch>
            <a:fillRect/>
          </a:stretch>
        </p:blipFill>
        <p:spPr>
          <a:xfrm>
            <a:off x="905827" y="4048125"/>
            <a:ext cx="7332345" cy="1435100"/>
          </a:xfrm>
          <a:prstGeom prst="rect">
            <a:avLst/>
          </a:prstGeom>
        </p:spPr>
      </p:pic>
    </p:spTree>
    <p:extLst>
      <p:ext uri="{BB962C8B-B14F-4D97-AF65-F5344CB8AC3E}">
        <p14:creationId xmlns:p14="http://schemas.microsoft.com/office/powerpoint/2010/main" val="7998112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SUBSTRING_INDEX</a:t>
            </a:r>
          </a:p>
        </p:txBody>
      </p:sp>
      <p:graphicFrame>
        <p:nvGraphicFramePr>
          <p:cNvPr id="5" name="Object 4"/>
          <p:cNvGraphicFramePr>
            <a:graphicFrameLocks noChangeAspect="1"/>
          </p:cNvGraphicFramePr>
          <p:nvPr>
            <p:extLst/>
          </p:nvPr>
        </p:nvGraphicFramePr>
        <p:xfrm>
          <a:off x="619125" y="1895475"/>
          <a:ext cx="7361413" cy="2311239"/>
        </p:xfrm>
        <a:graphic>
          <a:graphicData uri="http://schemas.openxmlformats.org/presentationml/2006/ole">
            <mc:AlternateContent xmlns:mc="http://schemas.openxmlformats.org/markup-compatibility/2006">
              <mc:Choice xmlns:v="urn:schemas-microsoft-com:vml" Requires="v">
                <p:oleObj spid="_x0000_s177154" name="Document" r:id="rId3" imgW="7375415" imgH="2311983" progId="Word.Document.12">
                  <p:embed/>
                </p:oleObj>
              </mc:Choice>
              <mc:Fallback>
                <p:oleObj name="Document" r:id="rId3" imgW="7375415" imgH="231198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1895475"/>
                        <a:ext cx="7361413" cy="2311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4a.png"/>
          <p:cNvPicPr/>
          <p:nvPr/>
        </p:nvPicPr>
        <p:blipFill>
          <a:blip r:embed="rId5"/>
          <a:stretch>
            <a:fillRect/>
          </a:stretch>
        </p:blipFill>
        <p:spPr>
          <a:xfrm>
            <a:off x="610551" y="3724275"/>
            <a:ext cx="7332345" cy="1435100"/>
          </a:xfrm>
          <a:prstGeom prst="rect">
            <a:avLst/>
          </a:prstGeom>
        </p:spPr>
      </p:pic>
    </p:spTree>
    <p:extLst>
      <p:ext uri="{BB962C8B-B14F-4D97-AF65-F5344CB8AC3E}">
        <p14:creationId xmlns:p14="http://schemas.microsoft.com/office/powerpoint/2010/main" val="33976463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SUBSTRING</a:t>
            </a:r>
          </a:p>
        </p:txBody>
      </p:sp>
      <p:graphicFrame>
        <p:nvGraphicFramePr>
          <p:cNvPr id="5" name="Object 4"/>
          <p:cNvGraphicFramePr>
            <a:graphicFrameLocks noChangeAspect="1"/>
          </p:cNvGraphicFramePr>
          <p:nvPr>
            <p:extLst/>
          </p:nvPr>
        </p:nvGraphicFramePr>
        <p:xfrm>
          <a:off x="914400" y="1885950"/>
          <a:ext cx="7361413" cy="2758100"/>
        </p:xfrm>
        <a:graphic>
          <a:graphicData uri="http://schemas.openxmlformats.org/presentationml/2006/ole">
            <mc:AlternateContent xmlns:mc="http://schemas.openxmlformats.org/markup-compatibility/2006">
              <mc:Choice xmlns:v="urn:schemas-microsoft-com:vml" Requires="v">
                <p:oleObj spid="_x0000_s178178" name="Document" r:id="rId3" imgW="7375415" imgH="2758105" progId="Word.Document.12">
                  <p:embed/>
                </p:oleObj>
              </mc:Choice>
              <mc:Fallback>
                <p:oleObj name="Document" r:id="rId3" imgW="7375415" imgH="2758105"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885950"/>
                        <a:ext cx="7361413" cy="275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4c.png"/>
          <p:cNvPicPr/>
          <p:nvPr/>
        </p:nvPicPr>
        <p:blipFill>
          <a:blip r:embed="rId5"/>
          <a:stretch>
            <a:fillRect/>
          </a:stretch>
        </p:blipFill>
        <p:spPr>
          <a:xfrm>
            <a:off x="914400" y="4171950"/>
            <a:ext cx="7332980" cy="1435100"/>
          </a:xfrm>
          <a:prstGeom prst="rect">
            <a:avLst/>
          </a:prstGeom>
        </p:spPr>
      </p:pic>
    </p:spTree>
    <p:extLst>
      <p:ext uri="{BB962C8B-B14F-4D97-AF65-F5344CB8AC3E}">
        <p14:creationId xmlns:p14="http://schemas.microsoft.com/office/powerpoint/2010/main" val="15820327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More Examples</a:t>
            </a:r>
          </a:p>
        </p:txBody>
      </p:sp>
      <p:graphicFrame>
        <p:nvGraphicFramePr>
          <p:cNvPr id="5" name="Object 4"/>
          <p:cNvGraphicFramePr>
            <a:graphicFrameLocks noChangeAspect="1"/>
          </p:cNvGraphicFramePr>
          <p:nvPr>
            <p:extLst/>
          </p:nvPr>
        </p:nvGraphicFramePr>
        <p:xfrm>
          <a:off x="914400" y="2047875"/>
          <a:ext cx="7361413" cy="2824967"/>
        </p:xfrm>
        <a:graphic>
          <a:graphicData uri="http://schemas.openxmlformats.org/presentationml/2006/ole">
            <mc:AlternateContent xmlns:mc="http://schemas.openxmlformats.org/markup-compatibility/2006">
              <mc:Choice xmlns:v="urn:schemas-microsoft-com:vml" Requires="v">
                <p:oleObj spid="_x0000_s179202" name="Document" r:id="rId3" imgW="7359518" imgH="2820792" progId="Word.Document.12">
                  <p:embed/>
                </p:oleObj>
              </mc:Choice>
              <mc:Fallback>
                <p:oleObj name="Document" r:id="rId3" imgW="7359518" imgH="2820792" progId="Word.Document.12">
                  <p:embed/>
                  <p:pic>
                    <p:nvPicPr>
                      <p:cNvPr id="5" name="Object 4"/>
                      <p:cNvPicPr>
                        <a:picLocks noChangeAspect="1" noChangeArrowheads="1"/>
                      </p:cNvPicPr>
                      <p:nvPr/>
                    </p:nvPicPr>
                    <p:blipFill>
                      <a:blip r:embed="rId4"/>
                      <a:srcRect/>
                      <a:stretch>
                        <a:fillRect/>
                      </a:stretch>
                    </p:blipFill>
                    <p:spPr bwMode="auto">
                      <a:xfrm>
                        <a:off x="914400" y="2047875"/>
                        <a:ext cx="7361413" cy="28249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2"/>
          <p:cNvPicPr/>
          <p:nvPr/>
        </p:nvPicPr>
        <p:blipFill>
          <a:blip r:embed="rId5">
            <a:extLst>
              <a:ext uri="{28A0092B-C50C-407E-A947-70E740481C1C}">
                <a14:useLocalDpi xmlns:a14="http://schemas.microsoft.com/office/drawing/2010/main" val="0"/>
              </a:ext>
            </a:extLst>
          </a:blip>
          <a:srcRect/>
          <a:stretch>
            <a:fillRect/>
          </a:stretch>
        </p:blipFill>
        <p:spPr bwMode="auto">
          <a:xfrm>
            <a:off x="919492" y="4227836"/>
            <a:ext cx="7287260" cy="1117600"/>
          </a:xfrm>
          <a:prstGeom prst="rect">
            <a:avLst/>
          </a:prstGeom>
          <a:noFill/>
          <a:ln>
            <a:noFill/>
          </a:ln>
        </p:spPr>
      </p:pic>
    </p:spTree>
    <p:extLst>
      <p:ext uri="{BB962C8B-B14F-4D97-AF65-F5344CB8AC3E}">
        <p14:creationId xmlns:p14="http://schemas.microsoft.com/office/powerpoint/2010/main" val="12824882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b="1" dirty="0"/>
              <a:t>How to sort by a string column that contains numbers</a:t>
            </a:r>
            <a:endParaRPr lang="en-US" dirty="0"/>
          </a:p>
        </p:txBody>
      </p:sp>
      <p:graphicFrame>
        <p:nvGraphicFramePr>
          <p:cNvPr id="5" name="Object 4"/>
          <p:cNvGraphicFramePr>
            <a:graphicFrameLocks noChangeAspect="1"/>
          </p:cNvGraphicFramePr>
          <p:nvPr>
            <p:extLst/>
          </p:nvPr>
        </p:nvGraphicFramePr>
        <p:xfrm>
          <a:off x="390525" y="1638300"/>
          <a:ext cx="8229600" cy="4629150"/>
        </p:xfrm>
        <a:graphic>
          <a:graphicData uri="http://schemas.openxmlformats.org/presentationml/2006/ole">
            <mc:AlternateContent xmlns:mc="http://schemas.openxmlformats.org/markup-compatibility/2006">
              <mc:Choice xmlns:v="urn:schemas-microsoft-com:vml" Requires="v">
                <p:oleObj spid="_x0000_s180226" name="Document" r:id="rId3" imgW="8303203" imgH="4668737" progId="Word.Document.12">
                  <p:embed/>
                </p:oleObj>
              </mc:Choice>
              <mc:Fallback>
                <p:oleObj name="Document" r:id="rId3" imgW="8303203" imgH="4668737" progId="Word.Document.12">
                  <p:embed/>
                  <p:pic>
                    <p:nvPicPr>
                      <p:cNvPr id="5" name="Object 4"/>
                      <p:cNvPicPr>
                        <a:picLocks noChangeAspect="1" noChangeArrowheads="1"/>
                      </p:cNvPicPr>
                      <p:nvPr/>
                    </p:nvPicPr>
                    <p:blipFill>
                      <a:blip r:embed="rId4"/>
                      <a:srcRect/>
                      <a:stretch>
                        <a:fillRect/>
                      </a:stretch>
                    </p:blipFill>
                    <p:spPr bwMode="auto">
                      <a:xfrm>
                        <a:off x="390525" y="1638300"/>
                        <a:ext cx="8229600" cy="462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3a"/>
          <p:cNvPicPr/>
          <p:nvPr/>
        </p:nvPicPr>
        <p:blipFill>
          <a:blip r:embed="rId5">
            <a:extLst>
              <a:ext uri="{28A0092B-C50C-407E-A947-70E740481C1C}">
                <a14:useLocalDpi xmlns:a14="http://schemas.microsoft.com/office/drawing/2010/main" val="0"/>
              </a:ext>
            </a:extLst>
          </a:blip>
          <a:srcRect/>
          <a:stretch>
            <a:fillRect/>
          </a:stretch>
        </p:blipFill>
        <p:spPr bwMode="auto">
          <a:xfrm>
            <a:off x="994410" y="2857500"/>
            <a:ext cx="6854190" cy="1244600"/>
          </a:xfrm>
          <a:prstGeom prst="rect">
            <a:avLst/>
          </a:prstGeom>
          <a:noFill/>
          <a:ln>
            <a:noFill/>
          </a:ln>
        </p:spPr>
      </p:pic>
      <p:pic>
        <p:nvPicPr>
          <p:cNvPr id="8" name="Picture 7" descr="9-03c"/>
          <p:cNvPicPr/>
          <p:nvPr/>
        </p:nvPicPr>
        <p:blipFill>
          <a:blip r:embed="rId6">
            <a:extLst>
              <a:ext uri="{28A0092B-C50C-407E-A947-70E740481C1C}">
                <a14:useLocalDpi xmlns:a14="http://schemas.microsoft.com/office/drawing/2010/main" val="0"/>
              </a:ext>
            </a:extLst>
          </a:blip>
          <a:srcRect/>
          <a:stretch>
            <a:fillRect/>
          </a:stretch>
        </p:blipFill>
        <p:spPr bwMode="auto">
          <a:xfrm>
            <a:off x="994410" y="5365750"/>
            <a:ext cx="6863080" cy="1244600"/>
          </a:xfrm>
          <a:prstGeom prst="rect">
            <a:avLst/>
          </a:prstGeom>
          <a:noFill/>
          <a:ln>
            <a:noFill/>
          </a:ln>
        </p:spPr>
      </p:pic>
      <p:sp>
        <p:nvSpPr>
          <p:cNvPr id="9" name="TextBox 8"/>
          <p:cNvSpPr txBox="1"/>
          <p:nvPr/>
        </p:nvSpPr>
        <p:spPr>
          <a:xfrm>
            <a:off x="3362325" y="5724525"/>
            <a:ext cx="1534394" cy="369332"/>
          </a:xfrm>
          <a:prstGeom prst="rect">
            <a:avLst/>
          </a:prstGeom>
          <a:noFill/>
        </p:spPr>
        <p:txBody>
          <a:bodyPr wrap="none" rtlCol="0">
            <a:spAutoFit/>
          </a:bodyPr>
          <a:lstStyle/>
          <a:p>
            <a:r>
              <a:rPr lang="en-US" dirty="0">
                <a:solidFill>
                  <a:srgbClr val="C00000"/>
                </a:solidFill>
                <a:latin typeface="Comic Sans MS" pitchFamily="66" charset="0"/>
              </a:rPr>
              <a:t>Explicit cast</a:t>
            </a:r>
          </a:p>
        </p:txBody>
      </p:sp>
      <p:sp>
        <p:nvSpPr>
          <p:cNvPr id="10" name="TextBox 9"/>
          <p:cNvSpPr txBox="1"/>
          <p:nvPr/>
        </p:nvSpPr>
        <p:spPr>
          <a:xfrm>
            <a:off x="6057900" y="5724525"/>
            <a:ext cx="1560042" cy="369332"/>
          </a:xfrm>
          <a:prstGeom prst="rect">
            <a:avLst/>
          </a:prstGeom>
          <a:noFill/>
        </p:spPr>
        <p:txBody>
          <a:bodyPr wrap="none" rtlCol="0">
            <a:spAutoFit/>
          </a:bodyPr>
          <a:lstStyle/>
          <a:p>
            <a:r>
              <a:rPr lang="en-US" dirty="0">
                <a:solidFill>
                  <a:srgbClr val="C00000"/>
                </a:solidFill>
                <a:latin typeface="Comic Sans MS" pitchFamily="66" charset="0"/>
              </a:rPr>
              <a:t>Implicit cast</a:t>
            </a:r>
          </a:p>
        </p:txBody>
      </p:sp>
      <p:cxnSp>
        <p:nvCxnSpPr>
          <p:cNvPr id="12" name="Straight Arrow Connector 11"/>
          <p:cNvCxnSpPr/>
          <p:nvPr/>
        </p:nvCxnSpPr>
        <p:spPr>
          <a:xfrm flipH="1" flipV="1">
            <a:off x="3438525" y="5410201"/>
            <a:ext cx="409575" cy="342899"/>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172200" y="5410201"/>
            <a:ext cx="409575" cy="342899"/>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6386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How to add leading zeroes</a:t>
            </a:r>
          </a:p>
        </p:txBody>
      </p:sp>
      <p:graphicFrame>
        <p:nvGraphicFramePr>
          <p:cNvPr id="5" name="Object 4"/>
          <p:cNvGraphicFramePr>
            <a:graphicFrameLocks noChangeAspect="1"/>
          </p:cNvGraphicFramePr>
          <p:nvPr>
            <p:extLst/>
          </p:nvPr>
        </p:nvGraphicFramePr>
        <p:xfrm>
          <a:off x="914400" y="2533650"/>
          <a:ext cx="7296150" cy="2609850"/>
        </p:xfrm>
        <a:graphic>
          <a:graphicData uri="http://schemas.openxmlformats.org/presentationml/2006/ole">
            <mc:AlternateContent xmlns:mc="http://schemas.openxmlformats.org/markup-compatibility/2006">
              <mc:Choice xmlns:v="urn:schemas-microsoft-com:vml" Requires="v">
                <p:oleObj spid="_x0000_s181250" name="Document" r:id="rId3" imgW="7359518" imgH="2640382" progId="Word.Document.12">
                  <p:embed/>
                </p:oleObj>
              </mc:Choice>
              <mc:Fallback>
                <p:oleObj name="Document" r:id="rId3" imgW="7359518" imgH="2640382" progId="Word.Document.12">
                  <p:embed/>
                  <p:pic>
                    <p:nvPicPr>
                      <p:cNvPr id="5" name="Object 4"/>
                      <p:cNvPicPr>
                        <a:picLocks noChangeAspect="1" noChangeArrowheads="1"/>
                      </p:cNvPicPr>
                      <p:nvPr/>
                    </p:nvPicPr>
                    <p:blipFill>
                      <a:blip r:embed="rId4"/>
                      <a:srcRect/>
                      <a:stretch>
                        <a:fillRect/>
                      </a:stretch>
                    </p:blipFill>
                    <p:spPr bwMode="auto">
                      <a:xfrm>
                        <a:off x="914400" y="2533650"/>
                        <a:ext cx="7296150" cy="260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3d"/>
          <p:cNvPicPr/>
          <p:nvPr/>
        </p:nvPicPr>
        <p:blipFill>
          <a:blip r:embed="rId5">
            <a:extLst>
              <a:ext uri="{28A0092B-C50C-407E-A947-70E740481C1C}">
                <a14:useLocalDpi xmlns:a14="http://schemas.microsoft.com/office/drawing/2010/main" val="0"/>
              </a:ext>
            </a:extLst>
          </a:blip>
          <a:srcRect/>
          <a:stretch>
            <a:fillRect/>
          </a:stretch>
        </p:blipFill>
        <p:spPr bwMode="auto">
          <a:xfrm>
            <a:off x="1362075" y="3933825"/>
            <a:ext cx="7143115" cy="1295400"/>
          </a:xfrm>
          <a:prstGeom prst="rect">
            <a:avLst/>
          </a:prstGeom>
          <a:noFill/>
          <a:ln>
            <a:noFill/>
          </a:ln>
        </p:spPr>
      </p:pic>
    </p:spTree>
    <p:extLst>
      <p:ext uri="{BB962C8B-B14F-4D97-AF65-F5344CB8AC3E}">
        <p14:creationId xmlns:p14="http://schemas.microsoft.com/office/powerpoint/2010/main" val="21931245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Numeric Functions</a:t>
            </a:r>
          </a:p>
        </p:txBody>
      </p:sp>
    </p:spTree>
    <p:extLst>
      <p:ext uri="{BB962C8B-B14F-4D97-AF65-F5344CB8AC3E}">
        <p14:creationId xmlns:p14="http://schemas.microsoft.com/office/powerpoint/2010/main" val="101017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Column Aliases</a:t>
            </a:r>
          </a:p>
        </p:txBody>
      </p:sp>
    </p:spTree>
    <p:extLst>
      <p:ext uri="{BB962C8B-B14F-4D97-AF65-F5344CB8AC3E}">
        <p14:creationId xmlns:p14="http://schemas.microsoft.com/office/powerpoint/2010/main" val="9186938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5" name="Title 4"/>
          <p:cNvSpPr>
            <a:spLocks noGrp="1"/>
          </p:cNvSpPr>
          <p:nvPr>
            <p:ph type="title"/>
          </p:nvPr>
        </p:nvSpPr>
        <p:spPr/>
        <p:txBody>
          <a:bodyPr/>
          <a:lstStyle/>
          <a:p>
            <a:r>
              <a:rPr lang="en-US" dirty="0"/>
              <a:t>Some Numeric Functions</a:t>
            </a:r>
          </a:p>
        </p:txBody>
      </p:sp>
      <p:graphicFrame>
        <p:nvGraphicFramePr>
          <p:cNvPr id="6" name="Object 5"/>
          <p:cNvGraphicFramePr>
            <a:graphicFrameLocks noChangeAspect="1"/>
          </p:cNvGraphicFramePr>
          <p:nvPr>
            <p:extLst/>
          </p:nvPr>
        </p:nvGraphicFramePr>
        <p:xfrm>
          <a:off x="781050" y="1600200"/>
          <a:ext cx="6791325" cy="5543550"/>
        </p:xfrm>
        <a:graphic>
          <a:graphicData uri="http://schemas.openxmlformats.org/presentationml/2006/ole">
            <mc:AlternateContent xmlns:mc="http://schemas.openxmlformats.org/markup-compatibility/2006">
              <mc:Choice xmlns:v="urn:schemas-microsoft-com:vml" Requires="v">
                <p:oleObj spid="_x0000_s182274" name="Document" r:id="rId3" imgW="6803493" imgH="5542036" progId="Word.Document.12">
                  <p:embed/>
                </p:oleObj>
              </mc:Choice>
              <mc:Fallback>
                <p:oleObj name="Document" r:id="rId3" imgW="6803493" imgH="5542036" progId="Word.Document.12">
                  <p:embed/>
                  <p:pic>
                    <p:nvPicPr>
                      <p:cNvPr id="6" name="Object 5"/>
                      <p:cNvPicPr>
                        <a:picLocks noChangeAspect="1" noChangeArrowheads="1"/>
                      </p:cNvPicPr>
                      <p:nvPr/>
                    </p:nvPicPr>
                    <p:blipFill>
                      <a:blip r:embed="rId4"/>
                      <a:srcRect/>
                      <a:stretch>
                        <a:fillRect/>
                      </a:stretch>
                    </p:blipFill>
                    <p:spPr bwMode="auto">
                      <a:xfrm>
                        <a:off x="781050" y="1600200"/>
                        <a:ext cx="6791325" cy="554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5491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More Examples</a:t>
            </a:r>
          </a:p>
        </p:txBody>
      </p:sp>
      <p:graphicFrame>
        <p:nvGraphicFramePr>
          <p:cNvPr id="5" name="Object 4"/>
          <p:cNvGraphicFramePr>
            <a:graphicFrameLocks noChangeAspect="1"/>
          </p:cNvGraphicFramePr>
          <p:nvPr>
            <p:extLst/>
          </p:nvPr>
        </p:nvGraphicFramePr>
        <p:xfrm>
          <a:off x="942975" y="1895434"/>
          <a:ext cx="6543279" cy="4962566"/>
        </p:xfrm>
        <a:graphic>
          <a:graphicData uri="http://schemas.openxmlformats.org/presentationml/2006/ole">
            <mc:AlternateContent xmlns:mc="http://schemas.openxmlformats.org/markup-compatibility/2006">
              <mc:Choice xmlns:v="urn:schemas-microsoft-com:vml" Requires="v">
                <p:oleObj spid="_x0000_s183298" name="Document" r:id="rId3" imgW="6553053" imgH="4954086" progId="Word.Document.12">
                  <p:embed/>
                </p:oleObj>
              </mc:Choice>
              <mc:Fallback>
                <p:oleObj name="Document" r:id="rId3" imgW="6553053" imgH="4954086" progId="Word.Document.12">
                  <p:embed/>
                  <p:pic>
                    <p:nvPicPr>
                      <p:cNvPr id="5" name="Object 4"/>
                      <p:cNvPicPr>
                        <a:picLocks noChangeAspect="1" noChangeArrowheads="1"/>
                      </p:cNvPicPr>
                      <p:nvPr/>
                    </p:nvPicPr>
                    <p:blipFill>
                      <a:blip r:embed="rId4"/>
                      <a:srcRect/>
                      <a:stretch>
                        <a:fillRect/>
                      </a:stretch>
                    </p:blipFill>
                    <p:spPr bwMode="auto">
                      <a:xfrm>
                        <a:off x="942975" y="1895434"/>
                        <a:ext cx="6543279" cy="49625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074415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9" name="Title 8"/>
          <p:cNvSpPr>
            <a:spLocks noGrp="1"/>
          </p:cNvSpPr>
          <p:nvPr>
            <p:ph type="title"/>
          </p:nvPr>
        </p:nvSpPr>
        <p:spPr/>
        <p:txBody>
          <a:bodyPr/>
          <a:lstStyle/>
          <a:p>
            <a:r>
              <a:rPr lang="en-US" dirty="0"/>
              <a:t>The Problem with MySQL and Floats</a:t>
            </a:r>
          </a:p>
        </p:txBody>
      </p:sp>
      <p:graphicFrame>
        <p:nvGraphicFramePr>
          <p:cNvPr id="5" name="Object 4"/>
          <p:cNvGraphicFramePr>
            <a:graphicFrameLocks noChangeAspect="1"/>
          </p:cNvGraphicFramePr>
          <p:nvPr>
            <p:extLst/>
          </p:nvPr>
        </p:nvGraphicFramePr>
        <p:xfrm>
          <a:off x="855782" y="1955800"/>
          <a:ext cx="7361413" cy="540691"/>
        </p:xfrm>
        <a:graphic>
          <a:graphicData uri="http://schemas.openxmlformats.org/presentationml/2006/ole">
            <mc:AlternateContent xmlns:mc="http://schemas.openxmlformats.org/markup-compatibility/2006">
              <mc:Choice xmlns:v="urn:schemas-microsoft-com:vml" Requires="v">
                <p:oleObj spid="_x0000_s184322" name="Document" r:id="rId3" imgW="7361413" imgH="540691" progId="Word.Document.12">
                  <p:embed/>
                </p:oleObj>
              </mc:Choice>
              <mc:Fallback>
                <p:oleObj name="Document" r:id="rId3" imgW="7361413" imgH="540691"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82" y="1955800"/>
                        <a:ext cx="7361413" cy="5406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6a.png"/>
          <p:cNvPicPr/>
          <p:nvPr/>
        </p:nvPicPr>
        <p:blipFill>
          <a:blip r:embed="rId5"/>
          <a:stretch>
            <a:fillRect/>
          </a:stretch>
        </p:blipFill>
        <p:spPr>
          <a:xfrm>
            <a:off x="853926" y="2413000"/>
            <a:ext cx="7247890" cy="1625600"/>
          </a:xfrm>
          <a:prstGeom prst="rect">
            <a:avLst/>
          </a:prstGeom>
        </p:spPr>
      </p:pic>
      <p:graphicFrame>
        <p:nvGraphicFramePr>
          <p:cNvPr id="7" name="Object 6"/>
          <p:cNvGraphicFramePr>
            <a:graphicFrameLocks noChangeAspect="1"/>
          </p:cNvGraphicFramePr>
          <p:nvPr>
            <p:extLst/>
          </p:nvPr>
        </p:nvGraphicFramePr>
        <p:xfrm>
          <a:off x="853926" y="4089400"/>
          <a:ext cx="7361413" cy="2254078"/>
        </p:xfrm>
        <a:graphic>
          <a:graphicData uri="http://schemas.openxmlformats.org/presentationml/2006/ole">
            <mc:AlternateContent xmlns:mc="http://schemas.openxmlformats.org/markup-compatibility/2006">
              <mc:Choice xmlns:v="urn:schemas-microsoft-com:vml" Requires="v">
                <p:oleObj spid="_x0000_s184323" name="Document" r:id="rId6" imgW="7375415" imgH="2251492" progId="Word.Document.12">
                  <p:embed/>
                </p:oleObj>
              </mc:Choice>
              <mc:Fallback>
                <p:oleObj name="Document" r:id="rId6" imgW="7375415" imgH="2251492"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926" y="4089400"/>
                        <a:ext cx="7361413" cy="22540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06b.png"/>
          <p:cNvPicPr/>
          <p:nvPr/>
        </p:nvPicPr>
        <p:blipFill>
          <a:blip r:embed="rId8"/>
          <a:stretch>
            <a:fillRect/>
          </a:stretch>
        </p:blipFill>
        <p:spPr>
          <a:xfrm>
            <a:off x="853926" y="5800725"/>
            <a:ext cx="7222490" cy="495300"/>
          </a:xfrm>
          <a:prstGeom prst="rect">
            <a:avLst/>
          </a:prstGeom>
        </p:spPr>
      </p:pic>
    </p:spTree>
    <p:extLst>
      <p:ext uri="{BB962C8B-B14F-4D97-AF65-F5344CB8AC3E}">
        <p14:creationId xmlns:p14="http://schemas.microsoft.com/office/powerpoint/2010/main" val="4911825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9" name="Title 8"/>
          <p:cNvSpPr>
            <a:spLocks noGrp="1"/>
          </p:cNvSpPr>
          <p:nvPr>
            <p:ph type="title"/>
          </p:nvPr>
        </p:nvSpPr>
        <p:spPr/>
        <p:txBody>
          <a:bodyPr/>
          <a:lstStyle/>
          <a:p>
            <a:r>
              <a:rPr lang="en-US" dirty="0"/>
              <a:t>Overcoming Float </a:t>
            </a:r>
            <a:r>
              <a:rPr lang="en-US" dirty="0" err="1"/>
              <a:t>Inprecision</a:t>
            </a:r>
            <a:endParaRPr lang="en-US" dirty="0"/>
          </a:p>
        </p:txBody>
      </p:sp>
      <p:graphicFrame>
        <p:nvGraphicFramePr>
          <p:cNvPr id="5" name="Object 4"/>
          <p:cNvGraphicFramePr>
            <a:graphicFrameLocks noChangeAspect="1"/>
          </p:cNvGraphicFramePr>
          <p:nvPr>
            <p:extLst/>
          </p:nvPr>
        </p:nvGraphicFramePr>
        <p:xfrm>
          <a:off x="914400" y="1828800"/>
          <a:ext cx="7361413" cy="1788163"/>
        </p:xfrm>
        <a:graphic>
          <a:graphicData uri="http://schemas.openxmlformats.org/presentationml/2006/ole">
            <mc:AlternateContent xmlns:mc="http://schemas.openxmlformats.org/markup-compatibility/2006">
              <mc:Choice xmlns:v="urn:schemas-microsoft-com:vml" Requires="v">
                <p:oleObj spid="_x0000_s185346" name="Document" r:id="rId3" imgW="7361413" imgH="1788163" progId="Word.Document.12">
                  <p:embed/>
                </p:oleObj>
              </mc:Choice>
              <mc:Fallback>
                <p:oleObj name="Document" r:id="rId3" imgW="7361413" imgH="178816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828800"/>
                        <a:ext cx="7361413" cy="178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06c.png"/>
          <p:cNvPicPr/>
          <p:nvPr/>
        </p:nvPicPr>
        <p:blipFill>
          <a:blip r:embed="rId5"/>
          <a:stretch>
            <a:fillRect/>
          </a:stretch>
        </p:blipFill>
        <p:spPr>
          <a:xfrm>
            <a:off x="1272540" y="3429000"/>
            <a:ext cx="6957060" cy="914400"/>
          </a:xfrm>
          <a:prstGeom prst="rect">
            <a:avLst/>
          </a:prstGeom>
        </p:spPr>
      </p:pic>
      <p:graphicFrame>
        <p:nvGraphicFramePr>
          <p:cNvPr id="7" name="Object 6"/>
          <p:cNvGraphicFramePr>
            <a:graphicFrameLocks noChangeAspect="1"/>
          </p:cNvGraphicFramePr>
          <p:nvPr>
            <p:extLst/>
          </p:nvPr>
        </p:nvGraphicFramePr>
        <p:xfrm>
          <a:off x="914400" y="4402774"/>
          <a:ext cx="7361413" cy="1540826"/>
        </p:xfrm>
        <a:graphic>
          <a:graphicData uri="http://schemas.openxmlformats.org/presentationml/2006/ole">
            <mc:AlternateContent xmlns:mc="http://schemas.openxmlformats.org/markup-compatibility/2006">
              <mc:Choice xmlns:v="urn:schemas-microsoft-com:vml" Requires="v">
                <p:oleObj spid="_x0000_s185347" name="Document" r:id="rId6" imgW="7361413" imgH="1540826" progId="Word.Document.12">
                  <p:embed/>
                </p:oleObj>
              </mc:Choice>
              <mc:Fallback>
                <p:oleObj name="Document" r:id="rId6" imgW="7361413" imgH="154082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4402774"/>
                        <a:ext cx="7361413" cy="15408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06d.png"/>
          <p:cNvPicPr/>
          <p:nvPr/>
        </p:nvPicPr>
        <p:blipFill>
          <a:blip r:embed="rId8"/>
          <a:stretch>
            <a:fillRect/>
          </a:stretch>
        </p:blipFill>
        <p:spPr>
          <a:xfrm>
            <a:off x="1272540" y="5715000"/>
            <a:ext cx="6957060" cy="914400"/>
          </a:xfrm>
          <a:prstGeom prst="rect">
            <a:avLst/>
          </a:prstGeom>
        </p:spPr>
      </p:pic>
    </p:spTree>
    <p:extLst>
      <p:ext uri="{BB962C8B-B14F-4D97-AF65-F5344CB8AC3E}">
        <p14:creationId xmlns:p14="http://schemas.microsoft.com/office/powerpoint/2010/main" val="9240455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Date/Time Functions</a:t>
            </a:r>
          </a:p>
        </p:txBody>
      </p:sp>
    </p:spTree>
    <p:extLst>
      <p:ext uri="{BB962C8B-B14F-4D97-AF65-F5344CB8AC3E}">
        <p14:creationId xmlns:p14="http://schemas.microsoft.com/office/powerpoint/2010/main" val="234899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Date/Time Functions</a:t>
            </a:r>
          </a:p>
        </p:txBody>
      </p:sp>
      <p:graphicFrame>
        <p:nvGraphicFramePr>
          <p:cNvPr id="5" name="Object 4"/>
          <p:cNvGraphicFramePr>
            <a:graphicFrameLocks noChangeAspect="1"/>
          </p:cNvGraphicFramePr>
          <p:nvPr>
            <p:extLst/>
          </p:nvPr>
        </p:nvGraphicFramePr>
        <p:xfrm>
          <a:off x="819150" y="2133600"/>
          <a:ext cx="7315200" cy="3951288"/>
        </p:xfrm>
        <a:graphic>
          <a:graphicData uri="http://schemas.openxmlformats.org/presentationml/2006/ole">
            <mc:AlternateContent xmlns:mc="http://schemas.openxmlformats.org/markup-compatibility/2006">
              <mc:Choice xmlns:v="urn:schemas-microsoft-com:vml" Requires="v">
                <p:oleObj spid="_x0000_s186370" name="Document" r:id="rId3" imgW="7375415" imgH="3975848" progId="Word.Document.12">
                  <p:embed/>
                </p:oleObj>
              </mc:Choice>
              <mc:Fallback>
                <p:oleObj name="Document" r:id="rId3" imgW="7375415" imgH="3975848"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2133600"/>
                        <a:ext cx="7315200" cy="3951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773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Current Date/Time</a:t>
            </a:r>
          </a:p>
        </p:txBody>
      </p:sp>
      <p:graphicFrame>
        <p:nvGraphicFramePr>
          <p:cNvPr id="5" name="Object 4"/>
          <p:cNvGraphicFramePr>
            <a:graphicFrameLocks noChangeAspect="1"/>
          </p:cNvGraphicFramePr>
          <p:nvPr>
            <p:extLst/>
          </p:nvPr>
        </p:nvGraphicFramePr>
        <p:xfrm>
          <a:off x="942975" y="2162175"/>
          <a:ext cx="6543279" cy="4005931"/>
        </p:xfrm>
        <a:graphic>
          <a:graphicData uri="http://schemas.openxmlformats.org/presentationml/2006/ole">
            <mc:AlternateContent xmlns:mc="http://schemas.openxmlformats.org/markup-compatibility/2006">
              <mc:Choice xmlns:v="urn:schemas-microsoft-com:vml" Requires="v">
                <p:oleObj spid="_x0000_s187394" name="Document" r:id="rId3" imgW="6553053" imgH="3998488" progId="Word.Document.12">
                  <p:embed/>
                </p:oleObj>
              </mc:Choice>
              <mc:Fallback>
                <p:oleObj name="Document" r:id="rId3" imgW="6553053" imgH="3998488" progId="Word.Document.12">
                  <p:embed/>
                  <p:pic>
                    <p:nvPicPr>
                      <p:cNvPr id="5" name="Object 4"/>
                      <p:cNvPicPr>
                        <a:picLocks noChangeAspect="1" noChangeArrowheads="1"/>
                      </p:cNvPicPr>
                      <p:nvPr/>
                    </p:nvPicPr>
                    <p:blipFill>
                      <a:blip r:embed="rId4"/>
                      <a:srcRect/>
                      <a:stretch>
                        <a:fillRect/>
                      </a:stretch>
                    </p:blipFill>
                    <p:spPr bwMode="auto">
                      <a:xfrm>
                        <a:off x="942975" y="2162175"/>
                        <a:ext cx="6543279" cy="40059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430933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Date/Time Parsing</a:t>
            </a:r>
          </a:p>
        </p:txBody>
      </p:sp>
      <p:graphicFrame>
        <p:nvGraphicFramePr>
          <p:cNvPr id="5" name="Object 4"/>
          <p:cNvGraphicFramePr>
            <a:graphicFrameLocks noChangeAspect="1"/>
          </p:cNvGraphicFramePr>
          <p:nvPr>
            <p:extLst/>
          </p:nvPr>
        </p:nvGraphicFramePr>
        <p:xfrm>
          <a:off x="828675" y="1752600"/>
          <a:ext cx="7361413" cy="4613130"/>
        </p:xfrm>
        <a:graphic>
          <a:graphicData uri="http://schemas.openxmlformats.org/presentationml/2006/ole">
            <mc:AlternateContent xmlns:mc="http://schemas.openxmlformats.org/markup-compatibility/2006">
              <mc:Choice xmlns:v="urn:schemas-microsoft-com:vml" Requires="v">
                <p:oleObj spid="_x0000_s188418" name="Document" r:id="rId3" imgW="7375415" imgH="4614245" progId="Word.Document.12">
                  <p:embed/>
                </p:oleObj>
              </mc:Choice>
              <mc:Fallback>
                <p:oleObj name="Document" r:id="rId3" imgW="7375415" imgH="4614245"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1752600"/>
                        <a:ext cx="7361413" cy="4613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30279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Date/Time Parsing</a:t>
            </a:r>
          </a:p>
        </p:txBody>
      </p:sp>
      <p:graphicFrame>
        <p:nvGraphicFramePr>
          <p:cNvPr id="5" name="Object 4"/>
          <p:cNvGraphicFramePr>
            <a:graphicFrameLocks noChangeAspect="1"/>
          </p:cNvGraphicFramePr>
          <p:nvPr>
            <p:extLst/>
          </p:nvPr>
        </p:nvGraphicFramePr>
        <p:xfrm>
          <a:off x="904875" y="1768475"/>
          <a:ext cx="7004050" cy="5089525"/>
        </p:xfrm>
        <a:graphic>
          <a:graphicData uri="http://schemas.openxmlformats.org/presentationml/2006/ole">
            <mc:AlternateContent xmlns:mc="http://schemas.openxmlformats.org/markup-compatibility/2006">
              <mc:Choice xmlns:v="urn:schemas-microsoft-com:vml" Requires="v">
                <p:oleObj spid="_x0000_s189442" name="Document" r:id="rId3" imgW="7010252" imgH="5075917" progId="Word.Document.12">
                  <p:embed/>
                </p:oleObj>
              </mc:Choice>
              <mc:Fallback>
                <p:oleObj name="Document" r:id="rId3" imgW="7010252" imgH="5075917" progId="Word.Document.12">
                  <p:embed/>
                  <p:pic>
                    <p:nvPicPr>
                      <p:cNvPr id="5" name="Object 4"/>
                      <p:cNvPicPr>
                        <a:picLocks noChangeAspect="1" noChangeArrowheads="1"/>
                      </p:cNvPicPr>
                      <p:nvPr/>
                    </p:nvPicPr>
                    <p:blipFill>
                      <a:blip r:embed="rId4"/>
                      <a:srcRect/>
                      <a:stretch>
                        <a:fillRect/>
                      </a:stretch>
                    </p:blipFill>
                    <p:spPr bwMode="auto">
                      <a:xfrm>
                        <a:off x="904875" y="1768475"/>
                        <a:ext cx="7004050" cy="5089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38700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EXTRACT  </a:t>
            </a:r>
            <a:r>
              <a:rPr lang="en-US" sz="2400" dirty="0"/>
              <a:t>(1)</a:t>
            </a:r>
          </a:p>
        </p:txBody>
      </p:sp>
      <p:graphicFrame>
        <p:nvGraphicFramePr>
          <p:cNvPr id="5" name="Object 4"/>
          <p:cNvGraphicFramePr>
            <a:graphicFrameLocks noChangeAspect="1"/>
          </p:cNvGraphicFramePr>
          <p:nvPr>
            <p:extLst/>
          </p:nvPr>
        </p:nvGraphicFramePr>
        <p:xfrm>
          <a:off x="209550" y="1323975"/>
          <a:ext cx="6543675" cy="5695950"/>
        </p:xfrm>
        <a:graphic>
          <a:graphicData uri="http://schemas.openxmlformats.org/presentationml/2006/ole">
            <mc:AlternateContent xmlns:mc="http://schemas.openxmlformats.org/markup-compatibility/2006">
              <mc:Choice xmlns:v="urn:schemas-microsoft-com:vml" Requires="v">
                <p:oleObj spid="_x0000_s190466" name="Document" r:id="rId3" imgW="6553053" imgH="5695492" progId="Word.Document.12">
                  <p:embed/>
                </p:oleObj>
              </mc:Choice>
              <mc:Fallback>
                <p:oleObj name="Document" r:id="rId3" imgW="6553053" imgH="5695492" progId="Word.Document.12">
                  <p:embed/>
                  <p:pic>
                    <p:nvPicPr>
                      <p:cNvPr id="5" name="Object 4"/>
                      <p:cNvPicPr>
                        <a:picLocks noChangeAspect="1" noChangeArrowheads="1"/>
                      </p:cNvPicPr>
                      <p:nvPr/>
                    </p:nvPicPr>
                    <p:blipFill>
                      <a:blip r:embed="rId4"/>
                      <a:srcRect/>
                      <a:stretch>
                        <a:fillRect/>
                      </a:stretch>
                    </p:blipFill>
                    <p:spPr bwMode="auto">
                      <a:xfrm>
                        <a:off x="209550" y="1323975"/>
                        <a:ext cx="6543675" cy="569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6612770" y="1539359"/>
            <a:ext cx="2462982" cy="338554"/>
          </a:xfrm>
          <a:prstGeom prst="rect">
            <a:avLst/>
          </a:prstGeom>
        </p:spPr>
        <p:txBody>
          <a:bodyPr wrap="none">
            <a:spAutoFit/>
          </a:bodyPr>
          <a:lstStyle/>
          <a:p>
            <a:r>
              <a:rPr lang="en-US" sz="1600" dirty="0"/>
              <a:t>EXTRACT(unit FROM date)</a:t>
            </a:r>
          </a:p>
        </p:txBody>
      </p:sp>
    </p:spTree>
    <p:extLst>
      <p:ext uri="{BB962C8B-B14F-4D97-AF65-F5344CB8AC3E}">
        <p14:creationId xmlns:p14="http://schemas.microsoft.com/office/powerpoint/2010/main" val="335842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Primary vs Foreign</a:t>
            </a:r>
          </a:p>
          <a:p>
            <a:r>
              <a:rPr lang="en-US" smtClean="0"/>
              <a:t>Primary vs Alternate</a:t>
            </a:r>
          </a:p>
          <a:p>
            <a:r>
              <a:rPr lang="en-US" smtClean="0"/>
              <a:t>Simple vs Composite</a:t>
            </a:r>
          </a:p>
          <a:p>
            <a:pPr lvl="1"/>
            <a:r>
              <a:rPr lang="en-US" smtClean="0"/>
              <a:t>No keys  in their entirety  can contain NULLS.</a:t>
            </a:r>
          </a:p>
          <a:p>
            <a:pPr lvl="1"/>
            <a:r>
              <a:rPr lang="en-US" smtClean="0"/>
              <a:t>However, the composite key can have NULLS in some attributes.</a:t>
            </a:r>
          </a:p>
          <a:p>
            <a:r>
              <a:rPr lang="en-US" smtClean="0"/>
              <a:t>Super vs Candidate</a:t>
            </a:r>
          </a:p>
          <a:p>
            <a:pPr lvl="1"/>
            <a:r>
              <a:rPr lang="en-US" smtClean="0"/>
              <a:t>Super key:  Set of one or more attributes that uniquely identify a row.</a:t>
            </a:r>
          </a:p>
          <a:p>
            <a:pPr lvl="1"/>
            <a:r>
              <a:rPr lang="en-US" smtClean="0"/>
              <a:t>Candidate key:  A smallest possible superkey.</a:t>
            </a:r>
          </a:p>
          <a:p>
            <a:pPr lvl="1"/>
            <a:endParaRPr lang="en-US" smtClean="0"/>
          </a:p>
          <a:p>
            <a:endParaRPr lang="en-US" dirty="0"/>
          </a:p>
        </p:txBody>
      </p:sp>
      <p:sp>
        <p:nvSpPr>
          <p:cNvPr id="3" name="Title 2"/>
          <p:cNvSpPr>
            <a:spLocks noGrp="1"/>
          </p:cNvSpPr>
          <p:nvPr>
            <p:ph type="title"/>
          </p:nvPr>
        </p:nvSpPr>
        <p:spPr/>
        <p:txBody>
          <a:bodyPr/>
          <a:lstStyle/>
          <a:p>
            <a:r>
              <a:rPr lang="en-US" smtClean="0"/>
              <a:t>Types of Keys</a:t>
            </a:r>
            <a:endParaRPr lang="en-US" dirty="0"/>
          </a:p>
        </p:txBody>
      </p:sp>
    </p:spTree>
    <p:extLst>
      <p:ext uri="{BB962C8B-B14F-4D97-AF65-F5344CB8AC3E}">
        <p14:creationId xmlns:p14="http://schemas.microsoft.com/office/powerpoint/2010/main" val="26734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Column Alias</a:t>
            </a:r>
          </a:p>
        </p:txBody>
      </p:sp>
      <p:graphicFrame>
        <p:nvGraphicFramePr>
          <p:cNvPr id="5" name="Object 4"/>
          <p:cNvGraphicFramePr>
            <a:graphicFrameLocks noChangeAspect="1"/>
          </p:cNvGraphicFramePr>
          <p:nvPr>
            <p:extLst/>
          </p:nvPr>
        </p:nvGraphicFramePr>
        <p:xfrm>
          <a:off x="990600" y="1920800"/>
          <a:ext cx="7361413" cy="1902125"/>
        </p:xfrm>
        <a:graphic>
          <a:graphicData uri="http://schemas.openxmlformats.org/presentationml/2006/ole">
            <mc:AlternateContent xmlns:mc="http://schemas.openxmlformats.org/markup-compatibility/2006">
              <mc:Choice xmlns:v="urn:schemas-microsoft-com:vml" Requires="v">
                <p:oleObj spid="_x0000_s89126" name="Document" r:id="rId3" imgW="7359518" imgH="1898617" progId="Word.Document.12">
                  <p:embed/>
                </p:oleObj>
              </mc:Choice>
              <mc:Fallback>
                <p:oleObj name="Document" r:id="rId3" imgW="7359518" imgH="1898617" progId="Word.Document.12">
                  <p:embed/>
                  <p:pic>
                    <p:nvPicPr>
                      <p:cNvPr id="5" name="Object 4"/>
                      <p:cNvPicPr>
                        <a:picLocks noChangeAspect="1" noChangeArrowheads="1"/>
                      </p:cNvPicPr>
                      <p:nvPr/>
                    </p:nvPicPr>
                    <p:blipFill>
                      <a:blip r:embed="rId4"/>
                      <a:srcRect/>
                      <a:stretch>
                        <a:fillRect/>
                      </a:stretch>
                    </p:blipFill>
                    <p:spPr bwMode="auto">
                      <a:xfrm>
                        <a:off x="990600" y="1920800"/>
                        <a:ext cx="7361413" cy="190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4a"/>
          <p:cNvPicPr/>
          <p:nvPr/>
        </p:nvPicPr>
        <p:blipFill>
          <a:blip r:embed="rId5"/>
          <a:srcRect/>
          <a:stretch>
            <a:fillRect/>
          </a:stretch>
        </p:blipFill>
        <p:spPr bwMode="auto">
          <a:xfrm>
            <a:off x="990600" y="3955425"/>
            <a:ext cx="7505700" cy="16129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5631825"/>
          <a:ext cx="7304088" cy="385763"/>
        </p:xfrm>
        <a:graphic>
          <a:graphicData uri="http://schemas.openxmlformats.org/presentationml/2006/ole">
            <mc:AlternateContent xmlns:mc="http://schemas.openxmlformats.org/markup-compatibility/2006">
              <mc:Choice xmlns:v="urn:schemas-microsoft-com:vml" Requires="v">
                <p:oleObj spid="_x0000_s89127"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631825"/>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6056419" y="2398292"/>
            <a:ext cx="2868163" cy="369332"/>
          </a:xfrm>
          <a:prstGeom prst="rect">
            <a:avLst/>
          </a:prstGeom>
          <a:noFill/>
        </p:spPr>
        <p:txBody>
          <a:bodyPr wrap="square" rtlCol="0">
            <a:spAutoFit/>
          </a:bodyPr>
          <a:lstStyle/>
          <a:p>
            <a:r>
              <a:rPr lang="en-US" dirty="0">
                <a:solidFill>
                  <a:srgbClr val="C00000"/>
                </a:solidFill>
                <a:latin typeface="Comic Sans MS" pitchFamily="66" charset="0"/>
              </a:rPr>
              <a:t>column alias</a:t>
            </a:r>
          </a:p>
        </p:txBody>
      </p:sp>
      <p:sp>
        <p:nvSpPr>
          <p:cNvPr id="10" name="Freeform 9"/>
          <p:cNvSpPr/>
          <p:nvPr/>
        </p:nvSpPr>
        <p:spPr>
          <a:xfrm>
            <a:off x="5068784" y="2622055"/>
            <a:ext cx="1009403" cy="273545"/>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5970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EXTRACT  </a:t>
            </a:r>
            <a:r>
              <a:rPr lang="en-US" sz="2400" dirty="0"/>
              <a:t>(2)</a:t>
            </a:r>
            <a:endParaRPr lang="en-US" dirty="0"/>
          </a:p>
        </p:txBody>
      </p:sp>
      <p:graphicFrame>
        <p:nvGraphicFramePr>
          <p:cNvPr id="5" name="Object 4"/>
          <p:cNvGraphicFramePr>
            <a:graphicFrameLocks noChangeAspect="1"/>
          </p:cNvGraphicFramePr>
          <p:nvPr>
            <p:extLst/>
          </p:nvPr>
        </p:nvGraphicFramePr>
        <p:xfrm>
          <a:off x="657225" y="1838325"/>
          <a:ext cx="7331075" cy="4621213"/>
        </p:xfrm>
        <a:graphic>
          <a:graphicData uri="http://schemas.openxmlformats.org/presentationml/2006/ole">
            <mc:AlternateContent xmlns:mc="http://schemas.openxmlformats.org/markup-compatibility/2006">
              <mc:Choice xmlns:v="urn:schemas-microsoft-com:vml" Requires="v">
                <p:oleObj spid="_x0000_s191490" name="Document" r:id="rId3" imgW="7346599" imgH="4640345" progId="Word.Document.12">
                  <p:embed/>
                </p:oleObj>
              </mc:Choice>
              <mc:Fallback>
                <p:oleObj name="Document" r:id="rId3" imgW="7346599" imgH="4640345" progId="Word.Document.12">
                  <p:embed/>
                  <p:pic>
                    <p:nvPicPr>
                      <p:cNvPr id="5" name="Object 4"/>
                      <p:cNvPicPr>
                        <a:picLocks noChangeAspect="1" noChangeArrowheads="1"/>
                      </p:cNvPicPr>
                      <p:nvPr/>
                    </p:nvPicPr>
                    <p:blipFill>
                      <a:blip r:embed="rId4"/>
                      <a:srcRect/>
                      <a:stretch>
                        <a:fillRect/>
                      </a:stretch>
                    </p:blipFill>
                    <p:spPr bwMode="auto">
                      <a:xfrm>
                        <a:off x="657225" y="1838325"/>
                        <a:ext cx="7331075" cy="462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88973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Formatting Dates and Times  </a:t>
            </a:r>
            <a:r>
              <a:rPr lang="en-US" sz="2400" dirty="0"/>
              <a:t>(1)</a:t>
            </a:r>
            <a:endParaRPr lang="en-US" dirty="0"/>
          </a:p>
        </p:txBody>
      </p:sp>
      <p:graphicFrame>
        <p:nvGraphicFramePr>
          <p:cNvPr id="5" name="Object 4"/>
          <p:cNvGraphicFramePr>
            <a:graphicFrameLocks noChangeAspect="1"/>
          </p:cNvGraphicFramePr>
          <p:nvPr>
            <p:extLst/>
          </p:nvPr>
        </p:nvGraphicFramePr>
        <p:xfrm>
          <a:off x="790575" y="1681162"/>
          <a:ext cx="6907213" cy="5176838"/>
        </p:xfrm>
        <a:graphic>
          <a:graphicData uri="http://schemas.openxmlformats.org/presentationml/2006/ole">
            <mc:AlternateContent xmlns:mc="http://schemas.openxmlformats.org/markup-compatibility/2006">
              <mc:Choice xmlns:v="urn:schemas-microsoft-com:vml" Requires="v">
                <p:oleObj spid="_x0000_s192514" name="Document" r:id="rId3" imgW="6907522" imgH="5198107" progId="Word.Document.12">
                  <p:embed/>
                </p:oleObj>
              </mc:Choice>
              <mc:Fallback>
                <p:oleObj name="Document" r:id="rId3" imgW="6907522" imgH="5198107" progId="Word.Document.12">
                  <p:embed/>
                  <p:pic>
                    <p:nvPicPr>
                      <p:cNvPr id="5" name="Object 4"/>
                      <p:cNvPicPr>
                        <a:picLocks noChangeAspect="1" noChangeArrowheads="1"/>
                      </p:cNvPicPr>
                      <p:nvPr/>
                    </p:nvPicPr>
                    <p:blipFill>
                      <a:blip r:embed="rId4"/>
                      <a:srcRect/>
                      <a:stretch>
                        <a:fillRect/>
                      </a:stretch>
                    </p:blipFill>
                    <p:spPr bwMode="auto">
                      <a:xfrm>
                        <a:off x="790575" y="1681162"/>
                        <a:ext cx="6907213" cy="5176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15679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Formatting Dates and Times  </a:t>
            </a:r>
            <a:r>
              <a:rPr lang="en-US" sz="2400" dirty="0"/>
              <a:t>(2)</a:t>
            </a:r>
            <a:endParaRPr lang="en-US" dirty="0"/>
          </a:p>
        </p:txBody>
      </p:sp>
      <p:graphicFrame>
        <p:nvGraphicFramePr>
          <p:cNvPr id="5" name="Object 4"/>
          <p:cNvGraphicFramePr>
            <a:graphicFrameLocks noChangeAspect="1"/>
          </p:cNvGraphicFramePr>
          <p:nvPr>
            <p:extLst/>
          </p:nvPr>
        </p:nvGraphicFramePr>
        <p:xfrm>
          <a:off x="895350" y="1619250"/>
          <a:ext cx="6543279" cy="5132251"/>
        </p:xfrm>
        <a:graphic>
          <a:graphicData uri="http://schemas.openxmlformats.org/presentationml/2006/ole">
            <mc:AlternateContent xmlns:mc="http://schemas.openxmlformats.org/markup-compatibility/2006">
              <mc:Choice xmlns:v="urn:schemas-microsoft-com:vml" Requires="v">
                <p:oleObj spid="_x0000_s193538" name="Document" r:id="rId3" imgW="6553053" imgH="5123715" progId="Word.Document.12">
                  <p:embed/>
                </p:oleObj>
              </mc:Choice>
              <mc:Fallback>
                <p:oleObj name="Document" r:id="rId3" imgW="6553053" imgH="5123715" progId="Word.Document.12">
                  <p:embed/>
                  <p:pic>
                    <p:nvPicPr>
                      <p:cNvPr id="5" name="Object 4"/>
                      <p:cNvPicPr>
                        <a:picLocks noChangeAspect="1" noChangeArrowheads="1"/>
                      </p:cNvPicPr>
                      <p:nvPr/>
                    </p:nvPicPr>
                    <p:blipFill>
                      <a:blip r:embed="rId4"/>
                      <a:srcRect/>
                      <a:stretch>
                        <a:fillRect/>
                      </a:stretch>
                    </p:blipFill>
                    <p:spPr bwMode="auto">
                      <a:xfrm>
                        <a:off x="895350" y="1619250"/>
                        <a:ext cx="6543279" cy="5132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968039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Formatting Dates and Times  </a:t>
            </a:r>
            <a:r>
              <a:rPr lang="en-US" sz="2400" dirty="0"/>
              <a:t>(3)</a:t>
            </a:r>
            <a:endParaRPr lang="en-US" dirty="0"/>
          </a:p>
        </p:txBody>
      </p:sp>
      <p:graphicFrame>
        <p:nvGraphicFramePr>
          <p:cNvPr id="5" name="Object 4"/>
          <p:cNvGraphicFramePr>
            <a:graphicFrameLocks noChangeAspect="1"/>
          </p:cNvGraphicFramePr>
          <p:nvPr>
            <p:extLst/>
          </p:nvPr>
        </p:nvGraphicFramePr>
        <p:xfrm>
          <a:off x="676275" y="1838325"/>
          <a:ext cx="7462838" cy="3852863"/>
        </p:xfrm>
        <a:graphic>
          <a:graphicData uri="http://schemas.openxmlformats.org/presentationml/2006/ole">
            <mc:AlternateContent xmlns:mc="http://schemas.openxmlformats.org/markup-compatibility/2006">
              <mc:Choice xmlns:v="urn:schemas-microsoft-com:vml" Requires="v">
                <p:oleObj spid="_x0000_s194562" name="Document" r:id="rId3" imgW="7473683" imgH="3870189" progId="Word.Document.12">
                  <p:embed/>
                </p:oleObj>
              </mc:Choice>
              <mc:Fallback>
                <p:oleObj name="Document" r:id="rId3" imgW="7473683" imgH="3870189" progId="Word.Document.12">
                  <p:embed/>
                  <p:pic>
                    <p:nvPicPr>
                      <p:cNvPr id="5" name="Object 4"/>
                      <p:cNvPicPr>
                        <a:picLocks noChangeAspect="1" noChangeArrowheads="1"/>
                      </p:cNvPicPr>
                      <p:nvPr/>
                    </p:nvPicPr>
                    <p:blipFill>
                      <a:blip r:embed="rId4"/>
                      <a:srcRect/>
                      <a:stretch>
                        <a:fillRect/>
                      </a:stretch>
                    </p:blipFill>
                    <p:spPr bwMode="auto">
                      <a:xfrm>
                        <a:off x="676275" y="1838325"/>
                        <a:ext cx="7462838" cy="3852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37252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Date Calculations</a:t>
            </a:r>
          </a:p>
        </p:txBody>
      </p:sp>
      <p:graphicFrame>
        <p:nvGraphicFramePr>
          <p:cNvPr id="5" name="Object 4"/>
          <p:cNvGraphicFramePr>
            <a:graphicFrameLocks noChangeAspect="1"/>
          </p:cNvGraphicFramePr>
          <p:nvPr>
            <p:extLst/>
          </p:nvPr>
        </p:nvGraphicFramePr>
        <p:xfrm>
          <a:off x="838200" y="2286000"/>
          <a:ext cx="7361413" cy="3034197"/>
        </p:xfrm>
        <a:graphic>
          <a:graphicData uri="http://schemas.openxmlformats.org/presentationml/2006/ole">
            <mc:AlternateContent xmlns:mc="http://schemas.openxmlformats.org/markup-compatibility/2006">
              <mc:Choice xmlns:v="urn:schemas-microsoft-com:vml" Requires="v">
                <p:oleObj spid="_x0000_s195586" name="Document" r:id="rId3" imgW="7375415" imgH="3034276" progId="Word.Document.12">
                  <p:embed/>
                </p:oleObj>
              </mc:Choice>
              <mc:Fallback>
                <p:oleObj name="Document" r:id="rId3" imgW="7375415" imgH="3034276"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86000"/>
                        <a:ext cx="7361413" cy="3034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44239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Date Calculations  </a:t>
            </a:r>
            <a:r>
              <a:rPr lang="en-US" sz="2400" dirty="0"/>
              <a:t>(1)</a:t>
            </a:r>
            <a:endParaRPr lang="en-US" dirty="0"/>
          </a:p>
        </p:txBody>
      </p:sp>
      <p:graphicFrame>
        <p:nvGraphicFramePr>
          <p:cNvPr id="5" name="Object 4"/>
          <p:cNvGraphicFramePr>
            <a:graphicFrameLocks noChangeAspect="1"/>
          </p:cNvGraphicFramePr>
          <p:nvPr>
            <p:extLst/>
          </p:nvPr>
        </p:nvGraphicFramePr>
        <p:xfrm>
          <a:off x="914400" y="1685925"/>
          <a:ext cx="7380288" cy="5421313"/>
        </p:xfrm>
        <a:graphic>
          <a:graphicData uri="http://schemas.openxmlformats.org/presentationml/2006/ole">
            <mc:AlternateContent xmlns:mc="http://schemas.openxmlformats.org/markup-compatibility/2006">
              <mc:Choice xmlns:v="urn:schemas-microsoft-com:vml" Requires="v">
                <p:oleObj spid="_x0000_s196610" name="Document" r:id="rId3" imgW="7377654" imgH="5443565" progId="Word.Document.12">
                  <p:embed/>
                </p:oleObj>
              </mc:Choice>
              <mc:Fallback>
                <p:oleObj name="Document" r:id="rId3" imgW="7377654" imgH="5443565" progId="Word.Document.12">
                  <p:embed/>
                  <p:pic>
                    <p:nvPicPr>
                      <p:cNvPr id="5" name="Object 4"/>
                      <p:cNvPicPr>
                        <a:picLocks noChangeAspect="1" noChangeArrowheads="1"/>
                      </p:cNvPicPr>
                      <p:nvPr/>
                    </p:nvPicPr>
                    <p:blipFill>
                      <a:blip r:embed="rId4"/>
                      <a:srcRect/>
                      <a:stretch>
                        <a:fillRect/>
                      </a:stretch>
                    </p:blipFill>
                    <p:spPr bwMode="auto">
                      <a:xfrm>
                        <a:off x="914400" y="1685925"/>
                        <a:ext cx="7380288" cy="542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42749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Date Calculations </a:t>
            </a:r>
            <a:r>
              <a:rPr lang="en-US" sz="2400" dirty="0"/>
              <a:t> (2)</a:t>
            </a:r>
          </a:p>
        </p:txBody>
      </p:sp>
      <p:graphicFrame>
        <p:nvGraphicFramePr>
          <p:cNvPr id="5" name="Object 4"/>
          <p:cNvGraphicFramePr>
            <a:graphicFrameLocks noChangeAspect="1"/>
          </p:cNvGraphicFramePr>
          <p:nvPr>
            <p:extLst/>
          </p:nvPr>
        </p:nvGraphicFramePr>
        <p:xfrm>
          <a:off x="819150" y="2228850"/>
          <a:ext cx="7070725" cy="4033838"/>
        </p:xfrm>
        <a:graphic>
          <a:graphicData uri="http://schemas.openxmlformats.org/presentationml/2006/ole">
            <mc:AlternateContent xmlns:mc="http://schemas.openxmlformats.org/markup-compatibility/2006">
              <mc:Choice xmlns:v="urn:schemas-microsoft-com:vml" Requires="v">
                <p:oleObj spid="_x0000_s197634" name="Document" r:id="rId3" imgW="7075811" imgH="4050599" progId="Word.Document.12">
                  <p:embed/>
                </p:oleObj>
              </mc:Choice>
              <mc:Fallback>
                <p:oleObj name="Document" r:id="rId3" imgW="7075811" imgH="4050599" progId="Word.Document.12">
                  <p:embed/>
                  <p:pic>
                    <p:nvPicPr>
                      <p:cNvPr id="5" name="Object 4"/>
                      <p:cNvPicPr>
                        <a:picLocks noChangeAspect="1" noChangeArrowheads="1"/>
                      </p:cNvPicPr>
                      <p:nvPr/>
                    </p:nvPicPr>
                    <p:blipFill>
                      <a:blip r:embed="rId4"/>
                      <a:srcRect/>
                      <a:stretch>
                        <a:fillRect/>
                      </a:stretch>
                    </p:blipFill>
                    <p:spPr bwMode="auto">
                      <a:xfrm>
                        <a:off x="819150" y="2228850"/>
                        <a:ext cx="7070725" cy="4033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337804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7779" y="7808680"/>
            <a:ext cx="2133600" cy="274320"/>
          </a:xfrm>
        </p:spPr>
        <p:txBody>
          <a:bodyPr/>
          <a:lstStyle/>
          <a:p>
            <a:r>
              <a:rPr lang="en-US"/>
              <a:t>Murach's MySQL, C9</a:t>
            </a:r>
          </a:p>
        </p:txBody>
      </p:sp>
      <p:sp>
        <p:nvSpPr>
          <p:cNvPr id="3" name="Footer Placeholder 2"/>
          <p:cNvSpPr>
            <a:spLocks noGrp="1"/>
          </p:cNvSpPr>
          <p:nvPr>
            <p:ph type="ftr" sz="quarter" idx="11"/>
          </p:nvPr>
        </p:nvSpPr>
        <p:spPr>
          <a:xfrm>
            <a:off x="3024891" y="7808680"/>
            <a:ext cx="3352800" cy="274320"/>
          </a:xfrm>
        </p:spPr>
        <p:txBody>
          <a:bodyPr/>
          <a:lstStyle/>
          <a:p>
            <a:r>
              <a:rPr lang="en-US"/>
              <a:t>© 2012, Mike Murach &amp; Associates, Inc.</a:t>
            </a:r>
          </a:p>
        </p:txBody>
      </p:sp>
      <p:sp>
        <p:nvSpPr>
          <p:cNvPr id="9" name="Title 8"/>
          <p:cNvSpPr>
            <a:spLocks noGrp="1"/>
          </p:cNvSpPr>
          <p:nvPr>
            <p:ph type="title"/>
          </p:nvPr>
        </p:nvSpPr>
        <p:spPr/>
        <p:txBody>
          <a:bodyPr/>
          <a:lstStyle/>
          <a:p>
            <a:endParaRPr lang="en-US"/>
          </a:p>
        </p:txBody>
      </p:sp>
      <p:graphicFrame>
        <p:nvGraphicFramePr>
          <p:cNvPr id="5" name="Object 4"/>
          <p:cNvGraphicFramePr>
            <a:graphicFrameLocks noChangeAspect="1"/>
          </p:cNvGraphicFramePr>
          <p:nvPr>
            <p:extLst/>
          </p:nvPr>
        </p:nvGraphicFramePr>
        <p:xfrm>
          <a:off x="891291" y="1847850"/>
          <a:ext cx="7361413" cy="646744"/>
        </p:xfrm>
        <a:graphic>
          <a:graphicData uri="http://schemas.openxmlformats.org/presentationml/2006/ole">
            <mc:AlternateContent xmlns:mc="http://schemas.openxmlformats.org/markup-compatibility/2006">
              <mc:Choice xmlns:v="urn:schemas-microsoft-com:vml" Requires="v">
                <p:oleObj spid="_x0000_s198658" name="Document" r:id="rId3" imgW="7361413" imgH="646744" progId="Word.Document.12">
                  <p:embed/>
                </p:oleObj>
              </mc:Choice>
              <mc:Fallback>
                <p:oleObj name="Document" r:id="rId3" imgW="7361413" imgH="646744"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91" y="1847850"/>
                        <a:ext cx="7361413" cy="6467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2a"/>
          <p:cNvPicPr/>
          <p:nvPr/>
        </p:nvPicPr>
        <p:blipFill>
          <a:blip r:embed="rId5">
            <a:extLst>
              <a:ext uri="{28A0092B-C50C-407E-A947-70E740481C1C}">
                <a14:useLocalDpi xmlns:a14="http://schemas.microsoft.com/office/drawing/2010/main" val="0"/>
              </a:ext>
            </a:extLst>
          </a:blip>
          <a:srcRect/>
          <a:stretch>
            <a:fillRect/>
          </a:stretch>
        </p:blipFill>
        <p:spPr bwMode="auto">
          <a:xfrm>
            <a:off x="889702" y="2330450"/>
            <a:ext cx="7318375" cy="1574800"/>
          </a:xfrm>
          <a:prstGeom prst="rect">
            <a:avLst/>
          </a:prstGeom>
          <a:noFill/>
          <a:ln>
            <a:noFill/>
          </a:ln>
        </p:spPr>
      </p:pic>
      <p:graphicFrame>
        <p:nvGraphicFramePr>
          <p:cNvPr id="7" name="Object 6"/>
          <p:cNvGraphicFramePr>
            <a:graphicFrameLocks noChangeAspect="1"/>
          </p:cNvGraphicFramePr>
          <p:nvPr>
            <p:extLst/>
          </p:nvPr>
        </p:nvGraphicFramePr>
        <p:xfrm>
          <a:off x="889702" y="3981450"/>
          <a:ext cx="7361413" cy="1797510"/>
        </p:xfrm>
        <a:graphic>
          <a:graphicData uri="http://schemas.openxmlformats.org/presentationml/2006/ole">
            <mc:AlternateContent xmlns:mc="http://schemas.openxmlformats.org/markup-compatibility/2006">
              <mc:Choice xmlns:v="urn:schemas-microsoft-com:vml" Requires="v">
                <p:oleObj spid="_x0000_s198659" name="Document" r:id="rId6" imgW="7361413" imgH="1797510" progId="Word.Document.12">
                  <p:embed/>
                </p:oleObj>
              </mc:Choice>
              <mc:Fallback>
                <p:oleObj name="Document" r:id="rId6" imgW="7361413" imgH="1797510"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702" y="3981450"/>
                        <a:ext cx="7361413" cy="17975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12b"/>
          <p:cNvPicPr/>
          <p:nvPr/>
        </p:nvPicPr>
        <p:blipFill>
          <a:blip r:embed="rId8">
            <a:extLst>
              <a:ext uri="{28A0092B-C50C-407E-A947-70E740481C1C}">
                <a14:useLocalDpi xmlns:a14="http://schemas.microsoft.com/office/drawing/2010/main" val="0"/>
              </a:ext>
            </a:extLst>
          </a:blip>
          <a:srcRect/>
          <a:stretch>
            <a:fillRect/>
          </a:stretch>
        </p:blipFill>
        <p:spPr bwMode="auto">
          <a:xfrm>
            <a:off x="889702" y="5353050"/>
            <a:ext cx="7379970" cy="459740"/>
          </a:xfrm>
          <a:prstGeom prst="rect">
            <a:avLst/>
          </a:prstGeom>
          <a:noFill/>
          <a:ln>
            <a:noFill/>
          </a:ln>
        </p:spPr>
      </p:pic>
    </p:spTree>
    <p:extLst>
      <p:ext uri="{BB962C8B-B14F-4D97-AF65-F5344CB8AC3E}">
        <p14:creationId xmlns:p14="http://schemas.microsoft.com/office/powerpoint/2010/main" val="33608028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4688" y="7690093"/>
            <a:ext cx="2133600" cy="274320"/>
          </a:xfrm>
        </p:spPr>
        <p:txBody>
          <a:bodyPr/>
          <a:lstStyle/>
          <a:p>
            <a:r>
              <a:rPr lang="en-US"/>
              <a:t>Murach's MySQL, C9</a:t>
            </a:r>
          </a:p>
        </p:txBody>
      </p:sp>
      <p:sp>
        <p:nvSpPr>
          <p:cNvPr id="3" name="Footer Placeholder 2"/>
          <p:cNvSpPr>
            <a:spLocks noGrp="1"/>
          </p:cNvSpPr>
          <p:nvPr>
            <p:ph type="ftr" sz="quarter" idx="11"/>
          </p:nvPr>
        </p:nvSpPr>
        <p:spPr>
          <a:xfrm>
            <a:off x="2971800" y="7690093"/>
            <a:ext cx="3352800" cy="274320"/>
          </a:xfrm>
        </p:spPr>
        <p:txBody>
          <a:bodyPr/>
          <a:lstStyle/>
          <a:p>
            <a:r>
              <a:rPr lang="en-US"/>
              <a:t>© 2012, Mike Murach &amp; Associates, Inc.</a:t>
            </a:r>
          </a:p>
        </p:txBody>
      </p:sp>
      <p:sp>
        <p:nvSpPr>
          <p:cNvPr id="9" name="Title 8"/>
          <p:cNvSpPr>
            <a:spLocks noGrp="1"/>
          </p:cNvSpPr>
          <p:nvPr>
            <p:ph type="title"/>
          </p:nvPr>
        </p:nvSpPr>
        <p:spPr/>
        <p:txBody>
          <a:bodyPr/>
          <a:lstStyle/>
          <a:p>
            <a:r>
              <a:rPr lang="en-US" dirty="0"/>
              <a:t>Techniques to Ignore Time</a:t>
            </a:r>
          </a:p>
        </p:txBody>
      </p:sp>
      <p:graphicFrame>
        <p:nvGraphicFramePr>
          <p:cNvPr id="5" name="Object 4"/>
          <p:cNvGraphicFramePr>
            <a:graphicFrameLocks noChangeAspect="1"/>
          </p:cNvGraphicFramePr>
          <p:nvPr>
            <p:extLst/>
          </p:nvPr>
        </p:nvGraphicFramePr>
        <p:xfrm>
          <a:off x="171450" y="1733550"/>
          <a:ext cx="7296150" cy="2009775"/>
        </p:xfrm>
        <a:graphic>
          <a:graphicData uri="http://schemas.openxmlformats.org/presentationml/2006/ole">
            <mc:AlternateContent xmlns:mc="http://schemas.openxmlformats.org/markup-compatibility/2006">
              <mc:Choice xmlns:v="urn:schemas-microsoft-com:vml" Requires="v">
                <p:oleObj spid="_x0000_s199682" name="Document" r:id="rId3" imgW="7359518" imgH="2031589" progId="Word.Document.12">
                  <p:embed/>
                </p:oleObj>
              </mc:Choice>
              <mc:Fallback>
                <p:oleObj name="Document" r:id="rId3" imgW="7359518" imgH="2031589" progId="Word.Document.12">
                  <p:embed/>
                  <p:pic>
                    <p:nvPicPr>
                      <p:cNvPr id="5" name="Object 4"/>
                      <p:cNvPicPr>
                        <a:picLocks noChangeAspect="1" noChangeArrowheads="1"/>
                      </p:cNvPicPr>
                      <p:nvPr/>
                    </p:nvPicPr>
                    <p:blipFill>
                      <a:blip r:embed="rId4"/>
                      <a:srcRect/>
                      <a:stretch>
                        <a:fillRect/>
                      </a:stretch>
                    </p:blipFill>
                    <p:spPr bwMode="auto">
                      <a:xfrm>
                        <a:off x="171450" y="1733550"/>
                        <a:ext cx="7296150" cy="200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1437" y="3177063"/>
          <a:ext cx="7361413" cy="2044848"/>
        </p:xfrm>
        <a:graphic>
          <a:graphicData uri="http://schemas.openxmlformats.org/presentationml/2006/ole">
            <mc:AlternateContent xmlns:mc="http://schemas.openxmlformats.org/markup-compatibility/2006">
              <mc:Choice xmlns:v="urn:schemas-microsoft-com:vml" Requires="v">
                <p:oleObj spid="_x0000_s199683" name="Document" r:id="rId5" imgW="7359518" imgH="2041292" progId="Word.Document.12">
                  <p:embed/>
                </p:oleObj>
              </mc:Choice>
              <mc:Fallback>
                <p:oleObj name="Document" r:id="rId5" imgW="7359518" imgH="2041292" progId="Word.Document.12">
                  <p:embed/>
                  <p:pic>
                    <p:nvPicPr>
                      <p:cNvPr id="7" name="Object 6"/>
                      <p:cNvPicPr>
                        <a:picLocks noChangeAspect="1" noChangeArrowheads="1"/>
                      </p:cNvPicPr>
                      <p:nvPr/>
                    </p:nvPicPr>
                    <p:blipFill>
                      <a:blip r:embed="rId6"/>
                      <a:srcRect/>
                      <a:stretch>
                        <a:fillRect/>
                      </a:stretch>
                    </p:blipFill>
                    <p:spPr bwMode="auto">
                      <a:xfrm>
                        <a:off x="201437" y="3177063"/>
                        <a:ext cx="7361413" cy="20448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12d"/>
          <p:cNvPicPr/>
          <p:nvPr/>
        </p:nvPicPr>
        <p:blipFill>
          <a:blip r:embed="rId7">
            <a:extLst>
              <a:ext uri="{28A0092B-C50C-407E-A947-70E740481C1C}">
                <a14:useLocalDpi xmlns:a14="http://schemas.microsoft.com/office/drawing/2010/main" val="0"/>
              </a:ext>
            </a:extLst>
          </a:blip>
          <a:srcRect/>
          <a:stretch>
            <a:fillRect/>
          </a:stretch>
        </p:blipFill>
        <p:spPr bwMode="auto">
          <a:xfrm>
            <a:off x="1068070" y="5430836"/>
            <a:ext cx="7028180" cy="437515"/>
          </a:xfrm>
          <a:prstGeom prst="rect">
            <a:avLst/>
          </a:prstGeom>
          <a:noFill/>
          <a:ln>
            <a:noFill/>
          </a:ln>
        </p:spPr>
      </p:pic>
      <p:sp>
        <p:nvSpPr>
          <p:cNvPr id="11" name="Rectangle 10"/>
          <p:cNvSpPr/>
          <p:nvPr/>
        </p:nvSpPr>
        <p:spPr>
          <a:xfrm>
            <a:off x="4819650" y="1815746"/>
            <a:ext cx="4572000" cy="1461939"/>
          </a:xfrm>
          <a:prstGeom prst="rect">
            <a:avLst/>
          </a:prstGeom>
        </p:spPr>
        <p:txBody>
          <a:bodyPr>
            <a:spAutoFit/>
          </a:bodyPr>
          <a:lstStyle/>
          <a:p>
            <a:pPr marL="347345" marR="0">
              <a:spcBef>
                <a:spcPts val="600"/>
              </a:spcBef>
              <a:spcAft>
                <a:spcPts val="600"/>
              </a:spcAft>
              <a:tabLst>
                <a:tab pos="1371600" algn="l"/>
                <a:tab pos="2743200" algn="l"/>
              </a:tabLst>
            </a:pPr>
            <a:r>
              <a:rPr lang="en-US" sz="2000" b="1" spc="-10" dirty="0">
                <a:solidFill>
                  <a:srgbClr val="0033CC"/>
                </a:solidFill>
                <a:latin typeface="Arial"/>
                <a:ea typeface="Times New Roman"/>
                <a:cs typeface="Times New Roman"/>
              </a:rPr>
              <a:t>Search for a formatted date</a:t>
            </a:r>
          </a:p>
          <a:p>
            <a:pPr marL="347345" marR="0">
              <a:spcBef>
                <a:spcPts val="0"/>
              </a:spcBef>
              <a:spcAft>
                <a:spcPts val="0"/>
              </a:spcAft>
              <a:tabLst>
                <a:tab pos="1371600" algn="l"/>
              </a:tabLst>
            </a:pPr>
            <a:r>
              <a:rPr lang="en-US" sz="1600" b="1" dirty="0">
                <a:latin typeface="Courier New"/>
                <a:ea typeface="Times New Roman"/>
                <a:cs typeface="Times New Roman"/>
              </a:rPr>
              <a:t>SELECT * </a:t>
            </a:r>
          </a:p>
          <a:p>
            <a:pPr marL="347345" marR="0">
              <a:spcBef>
                <a:spcPts val="0"/>
              </a:spcBef>
              <a:spcAft>
                <a:spcPts val="0"/>
              </a:spcAft>
              <a:tabLst>
                <a:tab pos="1371600" algn="l"/>
              </a:tabLst>
            </a:pPr>
            <a:r>
              <a:rPr lang="en-US" sz="1600" b="1" dirty="0">
                <a:latin typeface="Courier New"/>
                <a:ea typeface="Times New Roman"/>
                <a:cs typeface="Times New Roman"/>
              </a:rPr>
              <a:t>FROM </a:t>
            </a:r>
            <a:r>
              <a:rPr lang="en-US" sz="1600" b="1" dirty="0" err="1">
                <a:latin typeface="Courier New"/>
                <a:ea typeface="Times New Roman"/>
                <a:cs typeface="Times New Roman"/>
              </a:rPr>
              <a:t>date_sample</a:t>
            </a:r>
            <a:endParaRPr lang="en-US" sz="1600" b="1" dirty="0">
              <a:latin typeface="Courier New"/>
              <a:ea typeface="Times New Roman"/>
              <a:cs typeface="Times New Roman"/>
            </a:endParaRPr>
          </a:p>
          <a:p>
            <a:pPr marL="347345" marR="0">
              <a:spcBef>
                <a:spcPts val="0"/>
              </a:spcBef>
              <a:spcAft>
                <a:spcPts val="600"/>
              </a:spcAft>
              <a:tabLst>
                <a:tab pos="1371600" algn="l"/>
              </a:tabLst>
            </a:pPr>
            <a:r>
              <a:rPr lang="en-US" sz="1600" b="1" dirty="0">
                <a:latin typeface="Courier New"/>
                <a:ea typeface="Times New Roman"/>
                <a:cs typeface="Times New Roman"/>
              </a:rPr>
              <a:t>WHERE DATE_FORMAT(</a:t>
            </a:r>
            <a:r>
              <a:rPr lang="en-US" sz="1600" b="1" dirty="0" err="1">
                <a:latin typeface="Courier New"/>
                <a:ea typeface="Times New Roman"/>
                <a:cs typeface="Times New Roman"/>
              </a:rPr>
              <a:t>start_date</a:t>
            </a:r>
            <a:r>
              <a:rPr lang="en-US" sz="1600" b="1" dirty="0">
                <a:latin typeface="Courier New"/>
                <a:ea typeface="Times New Roman"/>
                <a:cs typeface="Times New Roman"/>
              </a:rPr>
              <a:t>, '%m-%d-%Y') = '02-28-2011'</a:t>
            </a:r>
            <a:endParaRPr lang="en-US" sz="1600" b="1" dirty="0">
              <a:effectLst/>
              <a:latin typeface="Courier New"/>
              <a:ea typeface="Times New Roman"/>
              <a:cs typeface="Times New Roman"/>
            </a:endParaRPr>
          </a:p>
        </p:txBody>
      </p:sp>
    </p:spTree>
    <p:extLst>
      <p:ext uri="{BB962C8B-B14F-4D97-AF65-F5344CB8AC3E}">
        <p14:creationId xmlns:p14="http://schemas.microsoft.com/office/powerpoint/2010/main" val="3115713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9" name="Title 8"/>
          <p:cNvSpPr>
            <a:spLocks noGrp="1"/>
          </p:cNvSpPr>
          <p:nvPr>
            <p:ph type="title"/>
          </p:nvPr>
        </p:nvSpPr>
        <p:spPr/>
        <p:txBody>
          <a:bodyPr/>
          <a:lstStyle/>
          <a:p>
            <a:r>
              <a:rPr lang="en-US" dirty="0"/>
              <a:t>Working with Times  </a:t>
            </a:r>
            <a:r>
              <a:rPr lang="en-US" sz="2400" dirty="0"/>
              <a:t>(1)</a:t>
            </a:r>
          </a:p>
        </p:txBody>
      </p:sp>
      <p:graphicFrame>
        <p:nvGraphicFramePr>
          <p:cNvPr id="5" name="Object 4"/>
          <p:cNvGraphicFramePr>
            <a:graphicFrameLocks noChangeAspect="1"/>
          </p:cNvGraphicFramePr>
          <p:nvPr>
            <p:extLst/>
          </p:nvPr>
        </p:nvGraphicFramePr>
        <p:xfrm>
          <a:off x="839858" y="2209800"/>
          <a:ext cx="7361413" cy="827214"/>
        </p:xfrm>
        <a:graphic>
          <a:graphicData uri="http://schemas.openxmlformats.org/presentationml/2006/ole">
            <mc:AlternateContent xmlns:mc="http://schemas.openxmlformats.org/markup-compatibility/2006">
              <mc:Choice xmlns:v="urn:schemas-microsoft-com:vml" Requires="v">
                <p:oleObj spid="_x0000_s200706" name="Document" r:id="rId3" imgW="7361413" imgH="827214" progId="Word.Document.12">
                  <p:embed/>
                </p:oleObj>
              </mc:Choice>
              <mc:Fallback>
                <p:oleObj name="Document" r:id="rId3" imgW="7361413" imgH="827214"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858" y="2209800"/>
                        <a:ext cx="7361413" cy="827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3a"/>
          <p:cNvPicPr/>
          <p:nvPr/>
        </p:nvPicPr>
        <p:blipFill>
          <a:blip r:embed="rId5">
            <a:extLst>
              <a:ext uri="{28A0092B-C50C-407E-A947-70E740481C1C}">
                <a14:useLocalDpi xmlns:a14="http://schemas.microsoft.com/office/drawing/2010/main" val="0"/>
              </a:ext>
            </a:extLst>
          </a:blip>
          <a:srcRect/>
          <a:stretch>
            <a:fillRect/>
          </a:stretch>
        </p:blipFill>
        <p:spPr bwMode="auto">
          <a:xfrm>
            <a:off x="819150" y="2743200"/>
            <a:ext cx="7402830" cy="1562100"/>
          </a:xfrm>
          <a:prstGeom prst="rect">
            <a:avLst/>
          </a:prstGeom>
          <a:noFill/>
          <a:ln>
            <a:noFill/>
          </a:ln>
        </p:spPr>
      </p:pic>
      <p:graphicFrame>
        <p:nvGraphicFramePr>
          <p:cNvPr id="7" name="Object 6"/>
          <p:cNvGraphicFramePr>
            <a:graphicFrameLocks noChangeAspect="1"/>
          </p:cNvGraphicFramePr>
          <p:nvPr>
            <p:extLst/>
          </p:nvPr>
        </p:nvGraphicFramePr>
        <p:xfrm>
          <a:off x="819890" y="4370388"/>
          <a:ext cx="7296150" cy="1687512"/>
        </p:xfrm>
        <a:graphic>
          <a:graphicData uri="http://schemas.openxmlformats.org/presentationml/2006/ole">
            <mc:AlternateContent xmlns:mc="http://schemas.openxmlformats.org/markup-compatibility/2006">
              <mc:Choice xmlns:v="urn:schemas-microsoft-com:vml" Requires="v">
                <p:oleObj spid="_x0000_s200707" name="Document" r:id="rId6" imgW="7361413" imgH="1702602" progId="Word.Document.12">
                  <p:embed/>
                </p:oleObj>
              </mc:Choice>
              <mc:Fallback>
                <p:oleObj name="Document" r:id="rId6" imgW="7361413" imgH="1702602"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890" y="4370388"/>
                        <a:ext cx="7296150" cy="168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13b"/>
          <p:cNvPicPr/>
          <p:nvPr/>
        </p:nvPicPr>
        <p:blipFill>
          <a:blip r:embed="rId8">
            <a:extLst>
              <a:ext uri="{28A0092B-C50C-407E-A947-70E740481C1C}">
                <a14:useLocalDpi xmlns:a14="http://schemas.microsoft.com/office/drawing/2010/main" val="0"/>
              </a:ext>
            </a:extLst>
          </a:blip>
          <a:srcRect/>
          <a:stretch>
            <a:fillRect/>
          </a:stretch>
        </p:blipFill>
        <p:spPr bwMode="auto">
          <a:xfrm>
            <a:off x="819150" y="5524500"/>
            <a:ext cx="7379970" cy="529590"/>
          </a:xfrm>
          <a:prstGeom prst="rect">
            <a:avLst/>
          </a:prstGeom>
          <a:noFill/>
          <a:ln>
            <a:noFill/>
          </a:ln>
        </p:spPr>
      </p:pic>
    </p:spTree>
    <p:extLst>
      <p:ext uri="{BB962C8B-B14F-4D97-AF65-F5344CB8AC3E}">
        <p14:creationId xmlns:p14="http://schemas.microsoft.com/office/powerpoint/2010/main" val="19004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Performing Calculations</a:t>
            </a:r>
          </a:p>
        </p:txBody>
      </p:sp>
      <p:pic>
        <p:nvPicPr>
          <p:cNvPr id="219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047" y="2166826"/>
            <a:ext cx="5629608" cy="3140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14589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86575" y="8334141"/>
            <a:ext cx="2133600" cy="274320"/>
          </a:xfrm>
        </p:spPr>
        <p:txBody>
          <a:bodyPr/>
          <a:lstStyle/>
          <a:p>
            <a:r>
              <a:rPr lang="en-US"/>
              <a:t>Murach's MySQL, C9</a:t>
            </a:r>
          </a:p>
        </p:txBody>
      </p:sp>
      <p:sp>
        <p:nvSpPr>
          <p:cNvPr id="3" name="Footer Placeholder 2"/>
          <p:cNvSpPr>
            <a:spLocks noGrp="1"/>
          </p:cNvSpPr>
          <p:nvPr>
            <p:ph type="ftr" sz="quarter" idx="11"/>
          </p:nvPr>
        </p:nvSpPr>
        <p:spPr>
          <a:xfrm>
            <a:off x="2963687" y="8334141"/>
            <a:ext cx="3352800" cy="274320"/>
          </a:xfrm>
        </p:spPr>
        <p:txBody>
          <a:bodyPr/>
          <a:lstStyle/>
          <a:p>
            <a:r>
              <a:rPr lang="en-US"/>
              <a:t>© 2012, Mike Murach &amp; Associates, Inc.</a:t>
            </a:r>
          </a:p>
        </p:txBody>
      </p:sp>
      <p:sp>
        <p:nvSpPr>
          <p:cNvPr id="9" name="Title 8"/>
          <p:cNvSpPr>
            <a:spLocks noGrp="1"/>
          </p:cNvSpPr>
          <p:nvPr>
            <p:ph type="title"/>
          </p:nvPr>
        </p:nvSpPr>
        <p:spPr/>
        <p:txBody>
          <a:bodyPr/>
          <a:lstStyle/>
          <a:p>
            <a:r>
              <a:rPr lang="en-US" dirty="0"/>
              <a:t>Working with Times  </a:t>
            </a:r>
            <a:r>
              <a:rPr lang="en-US" sz="2400" dirty="0"/>
              <a:t>(2)</a:t>
            </a:r>
          </a:p>
        </p:txBody>
      </p:sp>
      <p:graphicFrame>
        <p:nvGraphicFramePr>
          <p:cNvPr id="5" name="Object 4"/>
          <p:cNvGraphicFramePr>
            <a:graphicFrameLocks noChangeAspect="1"/>
          </p:cNvGraphicFramePr>
          <p:nvPr>
            <p:extLst/>
          </p:nvPr>
        </p:nvGraphicFramePr>
        <p:xfrm>
          <a:off x="830087" y="2373311"/>
          <a:ext cx="7361413" cy="1559879"/>
        </p:xfrm>
        <a:graphic>
          <a:graphicData uri="http://schemas.openxmlformats.org/presentationml/2006/ole">
            <mc:AlternateContent xmlns:mc="http://schemas.openxmlformats.org/markup-compatibility/2006">
              <mc:Choice xmlns:v="urn:schemas-microsoft-com:vml" Requires="v">
                <p:oleObj spid="_x0000_s201730" name="Document" r:id="rId3" imgW="7361413" imgH="1559879" progId="Word.Document.12">
                  <p:embed/>
                </p:oleObj>
              </mc:Choice>
              <mc:Fallback>
                <p:oleObj name="Document" r:id="rId3" imgW="7361413" imgH="1559879"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87" y="2373311"/>
                        <a:ext cx="7361413" cy="15598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3c"/>
          <p:cNvPicPr/>
          <p:nvPr/>
        </p:nvPicPr>
        <p:blipFill>
          <a:blip r:embed="rId5">
            <a:extLst>
              <a:ext uri="{28A0092B-C50C-407E-A947-70E740481C1C}">
                <a14:useLocalDpi xmlns:a14="http://schemas.microsoft.com/office/drawing/2010/main" val="0"/>
              </a:ext>
            </a:extLst>
          </a:blip>
          <a:srcRect/>
          <a:stretch>
            <a:fillRect/>
          </a:stretch>
        </p:blipFill>
        <p:spPr bwMode="auto">
          <a:xfrm>
            <a:off x="1193307" y="3744911"/>
            <a:ext cx="7028180" cy="504190"/>
          </a:xfrm>
          <a:prstGeom prst="rect">
            <a:avLst/>
          </a:prstGeom>
          <a:noFill/>
          <a:ln>
            <a:noFill/>
          </a:ln>
        </p:spPr>
      </p:pic>
      <p:graphicFrame>
        <p:nvGraphicFramePr>
          <p:cNvPr id="7" name="Object 6"/>
          <p:cNvGraphicFramePr>
            <a:graphicFrameLocks noChangeAspect="1"/>
          </p:cNvGraphicFramePr>
          <p:nvPr>
            <p:extLst/>
          </p:nvPr>
        </p:nvGraphicFramePr>
        <p:xfrm>
          <a:off x="830087" y="4354511"/>
          <a:ext cx="7361413" cy="1359996"/>
        </p:xfrm>
        <a:graphic>
          <a:graphicData uri="http://schemas.openxmlformats.org/presentationml/2006/ole">
            <mc:AlternateContent xmlns:mc="http://schemas.openxmlformats.org/markup-compatibility/2006">
              <mc:Choice xmlns:v="urn:schemas-microsoft-com:vml" Requires="v">
                <p:oleObj spid="_x0000_s201731" name="Document" r:id="rId6" imgW="7361413" imgH="1359996" progId="Word.Document.12">
                  <p:embed/>
                </p:oleObj>
              </mc:Choice>
              <mc:Fallback>
                <p:oleObj name="Document" r:id="rId6" imgW="7361413" imgH="135999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087" y="4354511"/>
                        <a:ext cx="7361413" cy="13599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13d"/>
          <p:cNvPicPr/>
          <p:nvPr/>
        </p:nvPicPr>
        <p:blipFill>
          <a:blip r:embed="rId8">
            <a:extLst>
              <a:ext uri="{28A0092B-C50C-407E-A947-70E740481C1C}">
                <a14:useLocalDpi xmlns:a14="http://schemas.microsoft.com/office/drawing/2010/main" val="0"/>
              </a:ext>
            </a:extLst>
          </a:blip>
          <a:srcRect/>
          <a:stretch>
            <a:fillRect/>
          </a:stretch>
        </p:blipFill>
        <p:spPr bwMode="auto">
          <a:xfrm>
            <a:off x="1193307" y="5450521"/>
            <a:ext cx="7028180" cy="504190"/>
          </a:xfrm>
          <a:prstGeom prst="rect">
            <a:avLst/>
          </a:prstGeom>
          <a:noFill/>
          <a:ln>
            <a:noFill/>
          </a:ln>
        </p:spPr>
      </p:pic>
    </p:spTree>
    <p:extLst>
      <p:ext uri="{BB962C8B-B14F-4D97-AF65-F5344CB8AC3E}">
        <p14:creationId xmlns:p14="http://schemas.microsoft.com/office/powerpoint/2010/main" val="4072970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2448" y="6583680"/>
            <a:ext cx="2133600" cy="274320"/>
          </a:xfrm>
        </p:spPr>
        <p:txBody>
          <a:bodyPr/>
          <a:lstStyle/>
          <a:p>
            <a:r>
              <a:rPr lang="en-US"/>
              <a:t>Murach's MySQL, C9</a:t>
            </a:r>
          </a:p>
        </p:txBody>
      </p:sp>
      <p:sp>
        <p:nvSpPr>
          <p:cNvPr id="3" name="Footer Placeholder 2"/>
          <p:cNvSpPr>
            <a:spLocks noGrp="1"/>
          </p:cNvSpPr>
          <p:nvPr>
            <p:ph type="ftr" sz="quarter" idx="11"/>
          </p:nvPr>
        </p:nvSpPr>
        <p:spPr>
          <a:xfrm>
            <a:off x="2829560" y="6583680"/>
            <a:ext cx="3352800" cy="274320"/>
          </a:xfrm>
        </p:spPr>
        <p:txBody>
          <a:bodyPr/>
          <a:lstStyle/>
          <a:p>
            <a:r>
              <a:rPr lang="en-US"/>
              <a:t>© 2012, Mike Murach &amp; Associates, Inc.</a:t>
            </a:r>
          </a:p>
        </p:txBody>
      </p:sp>
      <p:sp>
        <p:nvSpPr>
          <p:cNvPr id="9" name="Title 8"/>
          <p:cNvSpPr>
            <a:spLocks noGrp="1"/>
          </p:cNvSpPr>
          <p:nvPr>
            <p:ph type="title"/>
          </p:nvPr>
        </p:nvSpPr>
        <p:spPr/>
        <p:txBody>
          <a:bodyPr/>
          <a:lstStyle/>
          <a:p>
            <a:r>
              <a:rPr lang="en-US" dirty="0"/>
              <a:t>Working with Times  </a:t>
            </a:r>
            <a:r>
              <a:rPr lang="en-US" sz="2400" dirty="0"/>
              <a:t>(3)</a:t>
            </a:r>
            <a:endParaRPr lang="en-US" dirty="0"/>
          </a:p>
        </p:txBody>
      </p:sp>
      <p:graphicFrame>
        <p:nvGraphicFramePr>
          <p:cNvPr id="5" name="Object 4"/>
          <p:cNvGraphicFramePr>
            <a:graphicFrameLocks noChangeAspect="1"/>
          </p:cNvGraphicFramePr>
          <p:nvPr>
            <p:extLst/>
          </p:nvPr>
        </p:nvGraphicFramePr>
        <p:xfrm>
          <a:off x="628650" y="2057400"/>
          <a:ext cx="7361413" cy="1769109"/>
        </p:xfrm>
        <a:graphic>
          <a:graphicData uri="http://schemas.openxmlformats.org/presentationml/2006/ole">
            <mc:AlternateContent xmlns:mc="http://schemas.openxmlformats.org/markup-compatibility/2006">
              <mc:Choice xmlns:v="urn:schemas-microsoft-com:vml" Requires="v">
                <p:oleObj spid="_x0000_s202754" name="Document" r:id="rId3" imgW="7361413" imgH="1769109" progId="Word.Document.12">
                  <p:embed/>
                </p:oleObj>
              </mc:Choice>
              <mc:Fallback>
                <p:oleObj name="Document" r:id="rId3" imgW="7361413" imgH="1769109"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2057400"/>
                        <a:ext cx="7361413" cy="1769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3e"/>
          <p:cNvPicPr/>
          <p:nvPr/>
        </p:nvPicPr>
        <p:blipFill>
          <a:blip r:embed="rId5">
            <a:extLst>
              <a:ext uri="{28A0092B-C50C-407E-A947-70E740481C1C}">
                <a14:useLocalDpi xmlns:a14="http://schemas.microsoft.com/office/drawing/2010/main" val="0"/>
              </a:ext>
            </a:extLst>
          </a:blip>
          <a:srcRect/>
          <a:stretch>
            <a:fillRect/>
          </a:stretch>
        </p:blipFill>
        <p:spPr bwMode="auto">
          <a:xfrm>
            <a:off x="991870" y="3429000"/>
            <a:ext cx="7028180" cy="504190"/>
          </a:xfrm>
          <a:prstGeom prst="rect">
            <a:avLst/>
          </a:prstGeom>
          <a:noFill/>
          <a:ln>
            <a:noFill/>
          </a:ln>
        </p:spPr>
      </p:pic>
      <p:graphicFrame>
        <p:nvGraphicFramePr>
          <p:cNvPr id="7" name="Object 6"/>
          <p:cNvGraphicFramePr>
            <a:graphicFrameLocks noChangeAspect="1"/>
          </p:cNvGraphicFramePr>
          <p:nvPr>
            <p:extLst/>
          </p:nvPr>
        </p:nvGraphicFramePr>
        <p:xfrm>
          <a:off x="628650" y="4033838"/>
          <a:ext cx="7315200" cy="1436687"/>
        </p:xfrm>
        <a:graphic>
          <a:graphicData uri="http://schemas.openxmlformats.org/presentationml/2006/ole">
            <mc:AlternateContent xmlns:mc="http://schemas.openxmlformats.org/markup-compatibility/2006">
              <mc:Choice xmlns:v="urn:schemas-microsoft-com:vml" Requires="v">
                <p:oleObj spid="_x0000_s202755" name="Document" r:id="rId6" imgW="7375415" imgH="1456107" progId="Word.Document.12">
                  <p:embed/>
                </p:oleObj>
              </mc:Choice>
              <mc:Fallback>
                <p:oleObj name="Document" r:id="rId6" imgW="7375415" imgH="1456107"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 y="4033838"/>
                        <a:ext cx="7315200" cy="143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9-13f"/>
          <p:cNvPicPr/>
          <p:nvPr/>
        </p:nvPicPr>
        <p:blipFill>
          <a:blip r:embed="rId8">
            <a:extLst>
              <a:ext uri="{28A0092B-C50C-407E-A947-70E740481C1C}">
                <a14:useLocalDpi xmlns:a14="http://schemas.microsoft.com/office/drawing/2010/main" val="0"/>
              </a:ext>
            </a:extLst>
          </a:blip>
          <a:srcRect/>
          <a:stretch>
            <a:fillRect/>
          </a:stretch>
        </p:blipFill>
        <p:spPr bwMode="auto">
          <a:xfrm>
            <a:off x="991870" y="5334000"/>
            <a:ext cx="7028180" cy="675640"/>
          </a:xfrm>
          <a:prstGeom prst="rect">
            <a:avLst/>
          </a:prstGeom>
          <a:noFill/>
          <a:ln>
            <a:noFill/>
          </a:ln>
        </p:spPr>
      </p:pic>
    </p:spTree>
    <p:extLst>
      <p:ext uri="{BB962C8B-B14F-4D97-AF65-F5344CB8AC3E}">
        <p14:creationId xmlns:p14="http://schemas.microsoft.com/office/powerpoint/2010/main" val="28809522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Control Flow Functions </a:t>
            </a:r>
          </a:p>
        </p:txBody>
      </p:sp>
    </p:spTree>
    <p:extLst>
      <p:ext uri="{BB962C8B-B14F-4D97-AF65-F5344CB8AC3E}">
        <p14:creationId xmlns:p14="http://schemas.microsoft.com/office/powerpoint/2010/main" val="35683544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Simple CASE function</a:t>
            </a:r>
          </a:p>
        </p:txBody>
      </p:sp>
      <p:graphicFrame>
        <p:nvGraphicFramePr>
          <p:cNvPr id="5" name="Object 4"/>
          <p:cNvGraphicFramePr>
            <a:graphicFrameLocks noChangeAspect="1"/>
          </p:cNvGraphicFramePr>
          <p:nvPr>
            <p:extLst/>
          </p:nvPr>
        </p:nvGraphicFramePr>
        <p:xfrm>
          <a:off x="914400" y="1485900"/>
          <a:ext cx="7361413" cy="4660584"/>
        </p:xfrm>
        <a:graphic>
          <a:graphicData uri="http://schemas.openxmlformats.org/presentationml/2006/ole">
            <mc:AlternateContent xmlns:mc="http://schemas.openxmlformats.org/markup-compatibility/2006">
              <mc:Choice xmlns:v="urn:schemas-microsoft-com:vml" Requires="v">
                <p:oleObj spid="_x0000_s203778" name="Document" r:id="rId3" imgW="7361413" imgH="4654473" progId="Word.Document.12">
                  <p:embed/>
                </p:oleObj>
              </mc:Choice>
              <mc:Fallback>
                <p:oleObj name="Document" r:id="rId3" imgW="7361413" imgH="465447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85900"/>
                        <a:ext cx="7361413" cy="4660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4a.png"/>
          <p:cNvPicPr/>
          <p:nvPr/>
        </p:nvPicPr>
        <p:blipFill>
          <a:blip r:embed="rId5"/>
          <a:stretch>
            <a:fillRect/>
          </a:stretch>
        </p:blipFill>
        <p:spPr>
          <a:xfrm>
            <a:off x="1258570" y="5820410"/>
            <a:ext cx="6666230" cy="847090"/>
          </a:xfrm>
          <a:prstGeom prst="rect">
            <a:avLst/>
          </a:prstGeom>
        </p:spPr>
      </p:pic>
    </p:spTree>
    <p:extLst>
      <p:ext uri="{BB962C8B-B14F-4D97-AF65-F5344CB8AC3E}">
        <p14:creationId xmlns:p14="http://schemas.microsoft.com/office/powerpoint/2010/main" val="7642272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6" name="Title 5"/>
          <p:cNvSpPr>
            <a:spLocks noGrp="1"/>
          </p:cNvSpPr>
          <p:nvPr>
            <p:ph type="title"/>
          </p:nvPr>
        </p:nvSpPr>
        <p:spPr/>
        <p:txBody>
          <a:bodyPr/>
          <a:lstStyle/>
          <a:p>
            <a:r>
              <a:rPr lang="en-US" dirty="0"/>
              <a:t>Searched CASE Function</a:t>
            </a:r>
          </a:p>
        </p:txBody>
      </p:sp>
      <p:graphicFrame>
        <p:nvGraphicFramePr>
          <p:cNvPr id="5" name="Object 4"/>
          <p:cNvGraphicFramePr>
            <a:graphicFrameLocks noChangeAspect="1"/>
          </p:cNvGraphicFramePr>
          <p:nvPr>
            <p:extLst/>
          </p:nvPr>
        </p:nvGraphicFramePr>
        <p:xfrm>
          <a:off x="685800" y="1800225"/>
          <a:ext cx="7200900" cy="2270125"/>
        </p:xfrm>
        <a:graphic>
          <a:graphicData uri="http://schemas.openxmlformats.org/presentationml/2006/ole">
            <mc:AlternateContent xmlns:mc="http://schemas.openxmlformats.org/markup-compatibility/2006">
              <mc:Choice xmlns:v="urn:schemas-microsoft-com:vml" Requires="v">
                <p:oleObj spid="_x0000_s204802" name="Document" r:id="rId3" imgW="7375415" imgH="2330707" progId="Word.Document.12">
                  <p:embed/>
                </p:oleObj>
              </mc:Choice>
              <mc:Fallback>
                <p:oleObj name="Document" r:id="rId3" imgW="7375415" imgH="2330707"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00225"/>
                        <a:ext cx="7200900" cy="227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80452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Searched CASE Function</a:t>
            </a:r>
          </a:p>
        </p:txBody>
      </p:sp>
      <p:graphicFrame>
        <p:nvGraphicFramePr>
          <p:cNvPr id="5" name="Object 4"/>
          <p:cNvGraphicFramePr>
            <a:graphicFrameLocks noChangeAspect="1"/>
          </p:cNvGraphicFramePr>
          <p:nvPr>
            <p:extLst/>
          </p:nvPr>
        </p:nvGraphicFramePr>
        <p:xfrm>
          <a:off x="914400" y="2102732"/>
          <a:ext cx="7361413" cy="3338336"/>
        </p:xfrm>
        <a:graphic>
          <a:graphicData uri="http://schemas.openxmlformats.org/presentationml/2006/ole">
            <mc:AlternateContent xmlns:mc="http://schemas.openxmlformats.org/markup-compatibility/2006">
              <mc:Choice xmlns:v="urn:schemas-microsoft-com:vml" Requires="v">
                <p:oleObj spid="_x0000_s205826" name="Document" r:id="rId3" imgW="7361413" imgH="3338336" progId="Word.Document.12">
                  <p:embed/>
                </p:oleObj>
              </mc:Choice>
              <mc:Fallback>
                <p:oleObj name="Document" r:id="rId3" imgW="7361413" imgH="3338336"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02732"/>
                        <a:ext cx="7361413" cy="3338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4b.png"/>
          <p:cNvPicPr/>
          <p:nvPr/>
        </p:nvPicPr>
        <p:blipFill>
          <a:blip r:embed="rId5"/>
          <a:stretch>
            <a:fillRect/>
          </a:stretch>
        </p:blipFill>
        <p:spPr>
          <a:xfrm>
            <a:off x="914400" y="5188832"/>
            <a:ext cx="7491095" cy="952500"/>
          </a:xfrm>
          <a:prstGeom prst="rect">
            <a:avLst/>
          </a:prstGeom>
        </p:spPr>
      </p:pic>
    </p:spTree>
    <p:extLst>
      <p:ext uri="{BB962C8B-B14F-4D97-AF65-F5344CB8AC3E}">
        <p14:creationId xmlns:p14="http://schemas.microsoft.com/office/powerpoint/2010/main" val="5162808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IF Function</a:t>
            </a:r>
          </a:p>
        </p:txBody>
      </p:sp>
      <p:graphicFrame>
        <p:nvGraphicFramePr>
          <p:cNvPr id="5" name="Object 4"/>
          <p:cNvGraphicFramePr>
            <a:graphicFrameLocks noChangeAspect="1"/>
          </p:cNvGraphicFramePr>
          <p:nvPr>
            <p:extLst/>
          </p:nvPr>
        </p:nvGraphicFramePr>
        <p:xfrm>
          <a:off x="838200" y="2162175"/>
          <a:ext cx="7361413" cy="2529816"/>
        </p:xfrm>
        <a:graphic>
          <a:graphicData uri="http://schemas.openxmlformats.org/presentationml/2006/ole">
            <mc:AlternateContent xmlns:mc="http://schemas.openxmlformats.org/markup-compatibility/2006">
              <mc:Choice xmlns:v="urn:schemas-microsoft-com:vml" Requires="v">
                <p:oleObj spid="_x0000_s206850" name="Document" r:id="rId3" imgW="7361413" imgH="2529816" progId="Word.Document.12">
                  <p:embed/>
                </p:oleObj>
              </mc:Choice>
              <mc:Fallback>
                <p:oleObj name="Document" r:id="rId3" imgW="7361413" imgH="2529816"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162175"/>
                        <a:ext cx="7361413" cy="2529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5a"/>
          <p:cNvPicPr/>
          <p:nvPr/>
        </p:nvPicPr>
        <p:blipFill>
          <a:blip r:embed="rId5">
            <a:extLst>
              <a:ext uri="{28A0092B-C50C-407E-A947-70E740481C1C}">
                <a14:useLocalDpi xmlns:a14="http://schemas.microsoft.com/office/drawing/2010/main" val="0"/>
              </a:ext>
            </a:extLst>
          </a:blip>
          <a:srcRect/>
          <a:stretch>
            <a:fillRect/>
          </a:stretch>
        </p:blipFill>
        <p:spPr bwMode="auto">
          <a:xfrm>
            <a:off x="838200" y="4371975"/>
            <a:ext cx="7391400" cy="1301115"/>
          </a:xfrm>
          <a:prstGeom prst="rect">
            <a:avLst/>
          </a:prstGeom>
          <a:noFill/>
          <a:ln>
            <a:noFill/>
          </a:ln>
        </p:spPr>
      </p:pic>
    </p:spTree>
    <p:extLst>
      <p:ext uri="{BB962C8B-B14F-4D97-AF65-F5344CB8AC3E}">
        <p14:creationId xmlns:p14="http://schemas.microsoft.com/office/powerpoint/2010/main" val="8365816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7" name="Title 6"/>
          <p:cNvSpPr>
            <a:spLocks noGrp="1"/>
          </p:cNvSpPr>
          <p:nvPr>
            <p:ph type="title"/>
          </p:nvPr>
        </p:nvSpPr>
        <p:spPr/>
        <p:txBody>
          <a:bodyPr/>
          <a:lstStyle/>
          <a:p>
            <a:r>
              <a:rPr lang="en-US" dirty="0"/>
              <a:t>IFNULL</a:t>
            </a:r>
          </a:p>
        </p:txBody>
      </p:sp>
      <p:graphicFrame>
        <p:nvGraphicFramePr>
          <p:cNvPr id="5" name="Object 4"/>
          <p:cNvGraphicFramePr>
            <a:graphicFrameLocks noChangeAspect="1"/>
          </p:cNvGraphicFramePr>
          <p:nvPr>
            <p:extLst/>
          </p:nvPr>
        </p:nvGraphicFramePr>
        <p:xfrm>
          <a:off x="843542" y="2111773"/>
          <a:ext cx="7361413" cy="2748753"/>
        </p:xfrm>
        <a:graphic>
          <a:graphicData uri="http://schemas.openxmlformats.org/presentationml/2006/ole">
            <mc:AlternateContent xmlns:mc="http://schemas.openxmlformats.org/markup-compatibility/2006">
              <mc:Choice xmlns:v="urn:schemas-microsoft-com:vml" Requires="v">
                <p:oleObj spid="_x0000_s207874" name="Document" r:id="rId3" imgW="7375415" imgH="2748383" progId="Word.Document.12">
                  <p:embed/>
                </p:oleObj>
              </mc:Choice>
              <mc:Fallback>
                <p:oleObj name="Document" r:id="rId3" imgW="7375415" imgH="274838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42" y="2111773"/>
                        <a:ext cx="7361413" cy="2748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9-15b"/>
          <p:cNvPicPr/>
          <p:nvPr/>
        </p:nvPicPr>
        <p:blipFill>
          <a:blip r:embed="rId5">
            <a:extLst>
              <a:ext uri="{28A0092B-C50C-407E-A947-70E740481C1C}">
                <a14:useLocalDpi xmlns:a14="http://schemas.microsoft.com/office/drawing/2010/main" val="0"/>
              </a:ext>
            </a:extLst>
          </a:blip>
          <a:srcRect/>
          <a:stretch>
            <a:fillRect/>
          </a:stretch>
        </p:blipFill>
        <p:spPr bwMode="auto">
          <a:xfrm>
            <a:off x="847472" y="4473973"/>
            <a:ext cx="7286625" cy="876300"/>
          </a:xfrm>
          <a:prstGeom prst="rect">
            <a:avLst/>
          </a:prstGeom>
          <a:noFill/>
          <a:ln>
            <a:noFill/>
          </a:ln>
        </p:spPr>
      </p:pic>
    </p:spTree>
    <p:extLst>
      <p:ext uri="{BB962C8B-B14F-4D97-AF65-F5344CB8AC3E}">
        <p14:creationId xmlns:p14="http://schemas.microsoft.com/office/powerpoint/2010/main" val="724575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Murach's MySQL, C9</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5" name="Title 4"/>
          <p:cNvSpPr>
            <a:spLocks noGrp="1"/>
          </p:cNvSpPr>
          <p:nvPr>
            <p:ph type="title"/>
          </p:nvPr>
        </p:nvSpPr>
        <p:spPr/>
        <p:txBody>
          <a:bodyPr/>
          <a:lstStyle/>
          <a:p>
            <a:r>
              <a:rPr lang="en-US" dirty="0"/>
              <a:t>COALESCE</a:t>
            </a:r>
          </a:p>
        </p:txBody>
      </p:sp>
      <p:graphicFrame>
        <p:nvGraphicFramePr>
          <p:cNvPr id="6" name="Object 5"/>
          <p:cNvGraphicFramePr>
            <a:graphicFrameLocks noChangeAspect="1"/>
          </p:cNvGraphicFramePr>
          <p:nvPr>
            <p:extLst/>
          </p:nvPr>
        </p:nvGraphicFramePr>
        <p:xfrm>
          <a:off x="838200" y="2190750"/>
          <a:ext cx="7361413" cy="2824967"/>
        </p:xfrm>
        <a:graphic>
          <a:graphicData uri="http://schemas.openxmlformats.org/presentationml/2006/ole">
            <mc:AlternateContent xmlns:mc="http://schemas.openxmlformats.org/markup-compatibility/2006">
              <mc:Choice xmlns:v="urn:schemas-microsoft-com:vml" Requires="v">
                <p:oleObj spid="_x0000_s208898" name="Document" r:id="rId3" imgW="7375415" imgH="2826158" progId="Word.Document.12">
                  <p:embed/>
                </p:oleObj>
              </mc:Choice>
              <mc:Fallback>
                <p:oleObj name="Document" r:id="rId3" imgW="7375415" imgH="2826158" progId="Word.Document.12">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190750"/>
                        <a:ext cx="7361413" cy="28249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9-15c"/>
          <p:cNvPicPr/>
          <p:nvPr/>
        </p:nvPicPr>
        <p:blipFill>
          <a:blip r:embed="rId5">
            <a:extLst>
              <a:ext uri="{28A0092B-C50C-407E-A947-70E740481C1C}">
                <a14:useLocalDpi xmlns:a14="http://schemas.microsoft.com/office/drawing/2010/main" val="0"/>
              </a:ext>
            </a:extLst>
          </a:blip>
          <a:srcRect/>
          <a:stretch>
            <a:fillRect/>
          </a:stretch>
        </p:blipFill>
        <p:spPr bwMode="auto">
          <a:xfrm>
            <a:off x="838200" y="4552950"/>
            <a:ext cx="7416800" cy="891540"/>
          </a:xfrm>
          <a:prstGeom prst="rect">
            <a:avLst/>
          </a:prstGeom>
          <a:noFill/>
          <a:ln>
            <a:noFill/>
          </a:ln>
        </p:spPr>
      </p:pic>
      <p:sp>
        <p:nvSpPr>
          <p:cNvPr id="8" name="TextBox 7"/>
          <p:cNvSpPr txBox="1"/>
          <p:nvPr/>
        </p:nvSpPr>
        <p:spPr>
          <a:xfrm>
            <a:off x="1019175" y="5981700"/>
            <a:ext cx="4928465" cy="369332"/>
          </a:xfrm>
          <a:prstGeom prst="rect">
            <a:avLst/>
          </a:prstGeom>
          <a:noFill/>
        </p:spPr>
        <p:txBody>
          <a:bodyPr wrap="none" rtlCol="0">
            <a:spAutoFit/>
          </a:bodyPr>
          <a:lstStyle/>
          <a:p>
            <a:r>
              <a:rPr lang="en-US" dirty="0"/>
              <a:t>Coalesce returns the first non-null value of a list.</a:t>
            </a:r>
          </a:p>
        </p:txBody>
      </p:sp>
    </p:spTree>
    <p:extLst>
      <p:ext uri="{BB962C8B-B14F-4D97-AF65-F5344CB8AC3E}">
        <p14:creationId xmlns:p14="http://schemas.microsoft.com/office/powerpoint/2010/main" val="39438042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COALESCE</a:t>
            </a:r>
          </a:p>
        </p:txBody>
      </p:sp>
      <p:pic>
        <p:nvPicPr>
          <p:cNvPr id="4" name="Picture 3"/>
          <p:cNvPicPr>
            <a:picLocks noChangeAspect="1"/>
          </p:cNvPicPr>
          <p:nvPr/>
        </p:nvPicPr>
        <p:blipFill>
          <a:blip r:embed="rId2"/>
          <a:stretch>
            <a:fillRect/>
          </a:stretch>
        </p:blipFill>
        <p:spPr>
          <a:xfrm>
            <a:off x="279748" y="4473497"/>
            <a:ext cx="8254223" cy="1957377"/>
          </a:xfrm>
          <a:prstGeom prst="rect">
            <a:avLst/>
          </a:prstGeom>
        </p:spPr>
      </p:pic>
      <p:sp>
        <p:nvSpPr>
          <p:cNvPr id="9" name="TextBox 8"/>
          <p:cNvSpPr txBox="1"/>
          <p:nvPr/>
        </p:nvSpPr>
        <p:spPr>
          <a:xfrm>
            <a:off x="194547" y="6378357"/>
            <a:ext cx="1604478" cy="307777"/>
          </a:xfrm>
          <a:prstGeom prst="rect">
            <a:avLst/>
          </a:prstGeom>
          <a:noFill/>
        </p:spPr>
        <p:txBody>
          <a:bodyPr wrap="none" rtlCol="0">
            <a:spAutoFit/>
          </a:bodyPr>
          <a:lstStyle/>
          <a:p>
            <a:r>
              <a:rPr lang="en-US" sz="1400" dirty="0"/>
              <a:t>(22 rows returned)</a:t>
            </a:r>
          </a:p>
        </p:txBody>
      </p:sp>
      <p:pic>
        <p:nvPicPr>
          <p:cNvPr id="10" name="Picture 9"/>
          <p:cNvPicPr>
            <a:picLocks noChangeAspect="1"/>
          </p:cNvPicPr>
          <p:nvPr/>
        </p:nvPicPr>
        <p:blipFill>
          <a:blip r:embed="rId3"/>
          <a:stretch>
            <a:fillRect/>
          </a:stretch>
        </p:blipFill>
        <p:spPr>
          <a:xfrm>
            <a:off x="115462" y="1623987"/>
            <a:ext cx="8903277" cy="2345607"/>
          </a:xfrm>
          <a:prstGeom prst="rect">
            <a:avLst/>
          </a:prstGeom>
        </p:spPr>
      </p:pic>
      <p:sp>
        <p:nvSpPr>
          <p:cNvPr id="8" name="TextBox 7"/>
          <p:cNvSpPr txBox="1"/>
          <p:nvPr/>
        </p:nvSpPr>
        <p:spPr>
          <a:xfrm rot="21375421">
            <a:off x="3756113" y="1879723"/>
            <a:ext cx="5181207" cy="523220"/>
          </a:xfrm>
          <a:prstGeom prst="rect">
            <a:avLst/>
          </a:prstGeom>
          <a:noFill/>
        </p:spPr>
        <p:txBody>
          <a:bodyPr wrap="square" rtlCol="0">
            <a:spAutoFit/>
          </a:bodyPr>
          <a:lstStyle/>
          <a:p>
            <a:r>
              <a:rPr lang="en-US" sz="1400" dirty="0">
                <a:solidFill>
                  <a:srgbClr val="C00000"/>
                </a:solidFill>
                <a:latin typeface="Comic Sans MS" panose="030F0702030302020204" pitchFamily="66" charset="0"/>
              </a:rPr>
              <a:t>If we don't have a subcategory, show me the product line.  If we don't have a product line, show me the product name.</a:t>
            </a:r>
          </a:p>
        </p:txBody>
      </p:sp>
    </p:spTree>
    <p:extLst>
      <p:ext uri="{BB962C8B-B14F-4D97-AF65-F5344CB8AC3E}">
        <p14:creationId xmlns:p14="http://schemas.microsoft.com/office/powerpoint/2010/main" val="29829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Performing Calculations</a:t>
            </a:r>
          </a:p>
        </p:txBody>
      </p:sp>
      <p:graphicFrame>
        <p:nvGraphicFramePr>
          <p:cNvPr id="5" name="Object 4"/>
          <p:cNvGraphicFramePr>
            <a:graphicFrameLocks noChangeAspect="1"/>
          </p:cNvGraphicFramePr>
          <p:nvPr>
            <p:extLst/>
          </p:nvPr>
        </p:nvGraphicFramePr>
        <p:xfrm>
          <a:off x="915040" y="2125622"/>
          <a:ext cx="7350125" cy="3503612"/>
        </p:xfrm>
        <a:graphic>
          <a:graphicData uri="http://schemas.openxmlformats.org/presentationml/2006/ole">
            <mc:AlternateContent xmlns:mc="http://schemas.openxmlformats.org/markup-compatibility/2006">
              <mc:Choice xmlns:v="urn:schemas-microsoft-com:vml" Requires="v">
                <p:oleObj spid="_x0000_s91156" name="Document" r:id="rId3" imgW="7359518" imgH="3511885" progId="Word.Document.12">
                  <p:embed/>
                </p:oleObj>
              </mc:Choice>
              <mc:Fallback>
                <p:oleObj name="Document" r:id="rId3" imgW="7359518" imgH="3511885" progId="Word.Document.12">
                  <p:embed/>
                  <p:pic>
                    <p:nvPicPr>
                      <p:cNvPr id="5" name="Object 4"/>
                      <p:cNvPicPr>
                        <a:picLocks noChangeAspect="1" noChangeArrowheads="1"/>
                      </p:cNvPicPr>
                      <p:nvPr/>
                    </p:nvPicPr>
                    <p:blipFill>
                      <a:blip r:embed="rId4"/>
                      <a:srcRect/>
                      <a:stretch>
                        <a:fillRect/>
                      </a:stretch>
                    </p:blipFill>
                    <p:spPr bwMode="auto">
                      <a:xfrm>
                        <a:off x="915040" y="2125622"/>
                        <a:ext cx="7350125" cy="350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325706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a:rPr>
              <a:t>http://jackmyers.info/db/exercises/</a:t>
            </a:r>
            <a:endParaRPr lang="en-US" dirty="0"/>
          </a:p>
          <a:p>
            <a:endParaRPr lang="en-US" dirty="0"/>
          </a:p>
          <a:p>
            <a:endParaRPr lang="en-US" dirty="0"/>
          </a:p>
          <a:p>
            <a:r>
              <a:rPr lang="en-US" dirty="0"/>
              <a:t>Using Functions (Exercises 1 – 4 on page 272)</a:t>
            </a:r>
          </a:p>
          <a:p>
            <a:endParaRPr lang="en-US" dirty="0"/>
          </a:p>
          <a:p>
            <a:r>
              <a:rPr lang="en-US" dirty="0"/>
              <a:t>More Practice:   My Guitar Shop  (</a:t>
            </a:r>
            <a:r>
              <a:rPr lang="en-US" dirty="0" err="1"/>
              <a:t>ch</a:t>
            </a:r>
            <a:r>
              <a:rPr lang="en-US" dirty="0"/>
              <a:t> 4, 5, 9)</a:t>
            </a:r>
          </a:p>
          <a:p>
            <a:pPr marL="45720" indent="0">
              <a:buNone/>
            </a:pPr>
            <a:endParaRPr lang="en-US" dirty="0"/>
          </a:p>
          <a:p>
            <a:pPr marL="45720" indent="0">
              <a:buNone/>
            </a:pPr>
            <a:r>
              <a:rPr lang="en-US" dirty="0"/>
              <a:t/>
            </a:r>
            <a:br>
              <a:rPr lang="en-US" dirty="0"/>
            </a:br>
            <a:endParaRPr lang="en-US" dirty="0"/>
          </a:p>
        </p:txBody>
      </p:sp>
      <p:sp>
        <p:nvSpPr>
          <p:cNvPr id="2" name="Title 1"/>
          <p:cNvSpPr>
            <a:spLocks noGrp="1"/>
          </p:cNvSpPr>
          <p:nvPr>
            <p:ph type="title"/>
          </p:nvPr>
        </p:nvSpPr>
        <p:spPr/>
        <p:txBody>
          <a:bodyPr/>
          <a:lstStyle/>
          <a:p>
            <a:r>
              <a:rPr lang="en-US" dirty="0"/>
              <a:t>Exercises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728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Calculations Without an Alias</a:t>
            </a:r>
          </a:p>
        </p:txBody>
      </p:sp>
      <p:graphicFrame>
        <p:nvGraphicFramePr>
          <p:cNvPr id="5" name="Object 4"/>
          <p:cNvGraphicFramePr>
            <a:graphicFrameLocks noChangeAspect="1"/>
          </p:cNvGraphicFramePr>
          <p:nvPr>
            <p:extLst/>
          </p:nvPr>
        </p:nvGraphicFramePr>
        <p:xfrm>
          <a:off x="866775" y="2019300"/>
          <a:ext cx="7397750" cy="1993900"/>
        </p:xfrm>
        <a:graphic>
          <a:graphicData uri="http://schemas.openxmlformats.org/presentationml/2006/ole">
            <mc:AlternateContent xmlns:mc="http://schemas.openxmlformats.org/markup-compatibility/2006">
              <mc:Choice xmlns:v="urn:schemas-microsoft-com:vml" Requires="v">
                <p:oleObj spid="_x0000_s92198" name="Document" r:id="rId3" imgW="7419670" imgH="1996729" progId="Word.Document.12">
                  <p:embed/>
                </p:oleObj>
              </mc:Choice>
              <mc:Fallback>
                <p:oleObj name="Document" r:id="rId3" imgW="7419670" imgH="1996729" progId="Word.Document.12">
                  <p:embed/>
                  <p:pic>
                    <p:nvPicPr>
                      <p:cNvPr id="5" name="Object 4"/>
                      <p:cNvPicPr>
                        <a:picLocks noChangeAspect="1" noChangeArrowheads="1"/>
                      </p:cNvPicPr>
                      <p:nvPr/>
                    </p:nvPicPr>
                    <p:blipFill>
                      <a:blip r:embed="rId4"/>
                      <a:srcRect/>
                      <a:stretch>
                        <a:fillRect/>
                      </a:stretch>
                    </p:blipFill>
                    <p:spPr bwMode="auto">
                      <a:xfrm>
                        <a:off x="866775" y="2019300"/>
                        <a:ext cx="7397750" cy="199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4b"/>
          <p:cNvPicPr/>
          <p:nvPr/>
        </p:nvPicPr>
        <p:blipFill>
          <a:blip r:embed="rId5"/>
          <a:srcRect/>
          <a:stretch>
            <a:fillRect/>
          </a:stretch>
        </p:blipFill>
        <p:spPr bwMode="auto">
          <a:xfrm>
            <a:off x="990600" y="4157300"/>
            <a:ext cx="7327900" cy="1574800"/>
          </a:xfrm>
          <a:prstGeom prst="rect">
            <a:avLst/>
          </a:prstGeom>
          <a:noFill/>
          <a:ln w="9525">
            <a:noFill/>
            <a:miter lim="800000"/>
            <a:headEnd/>
            <a:tailEnd/>
          </a:ln>
        </p:spPr>
      </p:pic>
      <p:graphicFrame>
        <p:nvGraphicFramePr>
          <p:cNvPr id="8" name="Object 7"/>
          <p:cNvGraphicFramePr>
            <a:graphicFrameLocks noChangeAspect="1"/>
          </p:cNvGraphicFramePr>
          <p:nvPr>
            <p:extLst/>
          </p:nvPr>
        </p:nvGraphicFramePr>
        <p:xfrm>
          <a:off x="990600" y="5757500"/>
          <a:ext cx="7304088" cy="306387"/>
        </p:xfrm>
        <a:graphic>
          <a:graphicData uri="http://schemas.openxmlformats.org/presentationml/2006/ole">
            <mc:AlternateContent xmlns:mc="http://schemas.openxmlformats.org/markup-compatibility/2006">
              <mc:Choice xmlns:v="urn:schemas-microsoft-com:vml" Requires="v">
                <p:oleObj spid="_x0000_s92199" name="Document" r:id="rId6" imgW="7304259" imgH="305936" progId="Word.Document.12">
                  <p:embed/>
                </p:oleObj>
              </mc:Choice>
              <mc:Fallback>
                <p:oleObj name="Document" r:id="rId6" imgW="7304259" imgH="305936" progId="Word.Document.12">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757500"/>
                        <a:ext cx="7304088"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8414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381" y="1719071"/>
            <a:ext cx="8804127" cy="4407408"/>
          </a:xfrm>
        </p:spPr>
        <p:txBody>
          <a:bodyPr>
            <a:normAutofit/>
          </a:bodyPr>
          <a:lstStyle/>
          <a:p>
            <a:pPr marL="45720" indent="0">
              <a:buNone/>
            </a:pPr>
            <a:r>
              <a:rPr lang="en-US" sz="1400" dirty="0">
                <a:latin typeface="Consolas" panose="020B0609020204030204" pitchFamily="49" charset="0"/>
                <a:cs typeface="Consolas" panose="020B0609020204030204" pitchFamily="49" charset="0"/>
              </a:rPr>
              <a:t>select </a:t>
            </a:r>
            <a:r>
              <a:rPr lang="en-US" sz="1400" b="1" dirty="0">
                <a:solidFill>
                  <a:srgbClr val="6096D2"/>
                </a:solidFill>
                <a:latin typeface="Consolas" panose="020B0609020204030204" pitchFamily="49" charset="0"/>
                <a:cs typeface="Consolas" panose="020B0609020204030204" pitchFamily="49" charset="0"/>
              </a:rPr>
              <a:t>if</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last_name</a:t>
            </a:r>
            <a:r>
              <a:rPr lang="en-US" sz="1400" dirty="0">
                <a:latin typeface="Consolas" panose="020B0609020204030204" pitchFamily="49" charset="0"/>
                <a:cs typeface="Consolas" panose="020B0609020204030204" pitchFamily="49" charset="0"/>
              </a:rPr>
              <a:t> = 'Bush', </a:t>
            </a:r>
            <a:r>
              <a:rPr lang="en-US" sz="1400" dirty="0" err="1">
                <a:latin typeface="Consolas" panose="020B0609020204030204" pitchFamily="49" charset="0"/>
                <a:cs typeface="Consolas" panose="020B0609020204030204" pitchFamily="49" charset="0"/>
              </a:rPr>
              <a:t>concat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last_name</a:t>
            </a:r>
            <a:r>
              <a:rPr lang="en-US" sz="1400" dirty="0">
                <a:latin typeface="Consolas" panose="020B0609020204030204" pitchFamily="49" charset="0"/>
                <a:cs typeface="Consolas" panose="020B0609020204030204" pitchFamily="49" charset="0"/>
              </a:rPr>
              <a:t>, ' </a:t>
            </a:r>
            <a:r>
              <a:rPr lang="en-US" sz="1400" dirty="0" smtClean="0">
                <a:latin typeface="Consolas" panose="020B0609020204030204" pitchFamily="49" charset="0"/>
                <a:cs typeface="Consolas" panose="020B0609020204030204" pitchFamily="49" charset="0"/>
              </a:rPr>
              <a:t>- ', state), </a:t>
            </a:r>
            <a:r>
              <a:rPr lang="en-US" sz="1400" dirty="0" err="1">
                <a:latin typeface="Consolas" panose="020B0609020204030204" pitchFamily="49" charset="0"/>
                <a:cs typeface="Consolas" panose="020B0609020204030204" pitchFamily="49" charset="0"/>
              </a:rPr>
              <a:t>last_name</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AS </a:t>
            </a:r>
            <a:r>
              <a:rPr lang="en-US" sz="1400" dirty="0" err="1" smtClean="0">
                <a:latin typeface="Consolas" panose="020B0609020204030204" pitchFamily="49" charset="0"/>
                <a:cs typeface="Consolas" panose="020B0609020204030204" pitchFamily="49" charset="0"/>
              </a:rPr>
              <a:t>last_name</a:t>
            </a:r>
            <a:r>
              <a:rPr lang="en-US" sz="1400" dirty="0" smtClean="0">
                <a:latin typeface="Consolas" panose="020B0609020204030204" pitchFamily="49" charset="0"/>
                <a:cs typeface="Consolas" panose="020B0609020204030204" pitchFamily="49" charset="0"/>
              </a:rPr>
              <a:t>,</a:t>
            </a:r>
            <a:br>
              <a:rPr lang="en-US" sz="1400" dirty="0" smtClean="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       </a:t>
            </a:r>
            <a:r>
              <a:rPr lang="en-US" sz="1400" b="1" dirty="0" err="1">
                <a:solidFill>
                  <a:srgbClr val="6096D2"/>
                </a:solidFill>
                <a:latin typeface="Consolas" panose="020B0609020204030204" pitchFamily="49" charset="0"/>
                <a:cs typeface="Consolas" panose="020B0609020204030204" pitchFamily="49" charset="0"/>
              </a:rPr>
              <a:t>ifnull</a:t>
            </a:r>
            <a:r>
              <a:rPr lang="en-US" sz="1400" dirty="0">
                <a:latin typeface="Consolas" panose="020B0609020204030204" pitchFamily="49" charset="0"/>
                <a:cs typeface="Consolas" panose="020B0609020204030204" pitchFamily="49" charset="0"/>
              </a:rPr>
              <a:t>(death, 'still alive') </a:t>
            </a:r>
            <a:r>
              <a:rPr lang="en-US" sz="1400" dirty="0" smtClean="0">
                <a:latin typeface="Consolas" panose="020B0609020204030204" pitchFamily="49" charset="0"/>
                <a:cs typeface="Consolas" panose="020B0609020204030204" pitchFamily="49" charset="0"/>
              </a:rPr>
              <a:t>AS death</a:t>
            </a:r>
            <a:br>
              <a:rPr lang="en-US" sz="1400" dirty="0" smtClean="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from   </a:t>
            </a:r>
            <a:r>
              <a:rPr lang="en-US" sz="1400" dirty="0" err="1" smtClean="0">
                <a:latin typeface="Consolas" panose="020B0609020204030204" pitchFamily="49" charset="0"/>
                <a:cs typeface="Consolas" panose="020B0609020204030204" pitchFamily="49" charset="0"/>
              </a:rPr>
              <a:t>sampdb.president</a:t>
            </a:r>
            <a:r>
              <a:rPr lang="en-US" sz="1400" dirty="0" smtClean="0">
                <a:latin typeface="Consolas" panose="020B0609020204030204" pitchFamily="49" charset="0"/>
                <a:cs typeface="Consolas" panose="020B0609020204030204" pitchFamily="49" charset="0"/>
              </a:rPr>
              <a:t/>
            </a:r>
            <a:br>
              <a:rPr lang="en-US" sz="1400" dirty="0" smtClean="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where  </a:t>
            </a:r>
            <a:r>
              <a:rPr lang="en-US" sz="1400" dirty="0">
                <a:latin typeface="Consolas" panose="020B0609020204030204" pitchFamily="49" charset="0"/>
                <a:cs typeface="Consolas" panose="020B0609020204030204" pitchFamily="49" charset="0"/>
              </a:rPr>
              <a:t>death &gt;= '2000-01-01' </a:t>
            </a:r>
            <a:r>
              <a:rPr lang="en-US" sz="1400" dirty="0" smtClean="0">
                <a:latin typeface="Consolas" panose="020B0609020204030204" pitchFamily="49" charset="0"/>
                <a:cs typeface="Consolas" panose="020B0609020204030204" pitchFamily="49" charset="0"/>
              </a:rPr>
              <a:t>OR</a:t>
            </a:r>
            <a:br>
              <a:rPr lang="en-US" sz="1400" dirty="0" smtClean="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death is null</a:t>
            </a:r>
            <a:r>
              <a:rPr lang="en-US" sz="1400" dirty="0" smtClean="0">
                <a:latin typeface="Consolas" panose="020B0609020204030204" pitchFamily="49" charset="0"/>
                <a:cs typeface="Consolas" panose="020B0609020204030204" pitchFamily="49" charset="0"/>
              </a:rPr>
              <a:t>;</a:t>
            </a:r>
          </a:p>
          <a:p>
            <a:pPr marL="45720" indent="0">
              <a:buNone/>
            </a:pPr>
            <a:endParaRPr lang="en-US" sz="1400" dirty="0">
              <a:latin typeface="Consolas" panose="020B0609020204030204" pitchFamily="49" charset="0"/>
              <a:cs typeface="Consolas" panose="020B0609020204030204" pitchFamily="49" charset="0"/>
            </a:endParaRPr>
          </a:p>
          <a:p>
            <a:pPr marL="45720" indent="0">
              <a:buNone/>
            </a:pPr>
            <a:r>
              <a:rPr lang="en-US" sz="1400" dirty="0">
                <a:latin typeface="Consolas" panose="020B0609020204030204" pitchFamily="49" charset="0"/>
                <a:cs typeface="Consolas" panose="020B0609020204030204" pitchFamily="49" charset="0"/>
              </a:rPr>
              <a:t>select </a:t>
            </a:r>
            <a:r>
              <a:rPr lang="en-US" sz="1400" b="1" dirty="0">
                <a:solidFill>
                  <a:srgbClr val="6096D2"/>
                </a:solidFill>
                <a:latin typeface="Consolas" panose="020B0609020204030204" pitchFamily="49" charset="0"/>
                <a:cs typeface="Consolas" panose="020B0609020204030204" pitchFamily="49" charset="0"/>
              </a:rPr>
              <a:t>left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first_name</a:t>
            </a:r>
            <a:r>
              <a:rPr lang="en-US" sz="1400" dirty="0">
                <a:latin typeface="Consolas" panose="020B0609020204030204" pitchFamily="49" charset="0"/>
                <a:cs typeface="Consolas" panose="020B0609020204030204" pitchFamily="49" charset="0"/>
              </a:rPr>
              <a:t>, 1) AS </a:t>
            </a:r>
            <a:r>
              <a:rPr lang="en-US" sz="1400" dirty="0" err="1">
                <a:latin typeface="Consolas" panose="020B0609020204030204" pitchFamily="49" charset="0"/>
                <a:cs typeface="Consolas" panose="020B0609020204030204" pitchFamily="49" charset="0"/>
              </a:rPr>
              <a:t>first_initial</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
            </a:r>
            <a:br>
              <a:rPr lang="en-US" sz="1400" dirty="0" smtClean="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       </a:t>
            </a:r>
            <a:r>
              <a:rPr lang="en-US" sz="1400" dirty="0" err="1" smtClean="0">
                <a:latin typeface="Consolas" panose="020B0609020204030204" pitchFamily="49" charset="0"/>
                <a:cs typeface="Consolas" panose="020B0609020204030204" pitchFamily="49" charset="0"/>
              </a:rPr>
              <a:t>last_name</a:t>
            </a: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sampdb.president</a:t>
            </a:r>
            <a:r>
              <a:rPr lang="en-US" sz="1400" dirty="0">
                <a:latin typeface="Consolas" panose="020B0609020204030204" pitchFamily="49" charset="0"/>
                <a:cs typeface="Consolas" panose="020B0609020204030204" pitchFamily="49" charset="0"/>
              </a:rPr>
              <a:t>;</a:t>
            </a:r>
            <a:endParaRPr lang="en-US" sz="1400" dirty="0" smtClean="0">
              <a:latin typeface="Consolas" panose="020B0609020204030204" pitchFamily="49" charset="0"/>
              <a:cs typeface="Consolas" panose="020B0609020204030204" pitchFamily="49" charset="0"/>
            </a:endParaRPr>
          </a:p>
          <a:p>
            <a:pPr marL="45720" indent="0">
              <a:buNone/>
            </a:pPr>
            <a:endParaRPr lang="en-US" sz="1400" dirty="0">
              <a:latin typeface="Consolas" panose="020B0609020204030204" pitchFamily="49" charset="0"/>
              <a:cs typeface="Consolas" panose="020B0609020204030204" pitchFamily="49" charset="0"/>
            </a:endParaRPr>
          </a:p>
          <a:p>
            <a:pPr marL="45720" indent="0">
              <a:buNone/>
            </a:pPr>
            <a:endParaRPr lang="en-US" sz="1400"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Column aliases important when using SQL functions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23765432"/>
              </p:ext>
            </p:extLst>
          </p:nvPr>
        </p:nvGraphicFramePr>
        <p:xfrm>
          <a:off x="5197641" y="2367813"/>
          <a:ext cx="3361734" cy="2883184"/>
        </p:xfrm>
        <a:graphic>
          <a:graphicData uri="http://schemas.openxmlformats.org/drawingml/2006/table">
            <a:tbl>
              <a:tblPr/>
              <a:tblGrid>
                <a:gridCol w="1680867">
                  <a:extLst>
                    <a:ext uri="{9D8B030D-6E8A-4147-A177-3AD203B41FA5}">
                      <a16:colId xmlns:a16="http://schemas.microsoft.com/office/drawing/2014/main" val="20000"/>
                    </a:ext>
                  </a:extLst>
                </a:gridCol>
                <a:gridCol w="1680867">
                  <a:extLst>
                    <a:ext uri="{9D8B030D-6E8A-4147-A177-3AD203B41FA5}">
                      <a16:colId xmlns:a16="http://schemas.microsoft.com/office/drawing/2014/main" val="20001"/>
                    </a:ext>
                  </a:extLst>
                </a:gridCol>
              </a:tblGrid>
              <a:tr h="360398">
                <a:tc>
                  <a:txBody>
                    <a:bodyPr/>
                    <a:lstStyle/>
                    <a:p>
                      <a:r>
                        <a:rPr lang="en-US" sz="1600" dirty="0" err="1" smtClean="0"/>
                        <a:t>last_name</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600" dirty="0" smtClean="0"/>
                        <a:t>death</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60398">
                <a:tc>
                  <a:txBody>
                    <a:bodyPr/>
                    <a:lstStyle/>
                    <a:p>
                      <a:r>
                        <a:rPr lang="en-US" sz="1600" dirty="0" smtClean="0"/>
                        <a:t>Ford</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2006-12-26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0398">
                <a:tc>
                  <a:txBody>
                    <a:bodyPr/>
                    <a:lstStyle/>
                    <a:p>
                      <a:r>
                        <a:rPr lang="en-US" sz="1600" dirty="0"/>
                        <a:t>Carter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a:t>still alive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0398">
                <a:tc>
                  <a:txBody>
                    <a:bodyPr/>
                    <a:lstStyle/>
                    <a:p>
                      <a:r>
                        <a:rPr lang="en-US" sz="1600" dirty="0"/>
                        <a:t>Reagan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a:t>2004-06-05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0398">
                <a:tc>
                  <a:txBody>
                    <a:bodyPr/>
                    <a:lstStyle/>
                    <a:p>
                      <a:r>
                        <a:rPr lang="en-US" sz="1600" dirty="0"/>
                        <a:t>Bush </a:t>
                      </a:r>
                      <a:r>
                        <a:rPr lang="en-US" sz="1600" dirty="0" smtClean="0"/>
                        <a:t>- MA</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a:t>still alive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0398">
                <a:tc>
                  <a:txBody>
                    <a:bodyPr/>
                    <a:lstStyle/>
                    <a:p>
                      <a:r>
                        <a:rPr lang="en-US" sz="1600" dirty="0"/>
                        <a:t>Clinton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still alive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0398">
                <a:tc>
                  <a:txBody>
                    <a:bodyPr/>
                    <a:lstStyle/>
                    <a:p>
                      <a:r>
                        <a:rPr lang="en-US" sz="1600" dirty="0"/>
                        <a:t>Bush </a:t>
                      </a:r>
                      <a:r>
                        <a:rPr lang="en-US" sz="1600" dirty="0" smtClean="0"/>
                        <a:t>- CT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still alive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0398">
                <a:tc>
                  <a:txBody>
                    <a:bodyPr/>
                    <a:lstStyle/>
                    <a:p>
                      <a:r>
                        <a:rPr lang="en-US" sz="1600" dirty="0"/>
                        <a:t>Obama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still alive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17024145"/>
              </p:ext>
            </p:extLst>
          </p:nvPr>
        </p:nvGraphicFramePr>
        <p:xfrm>
          <a:off x="583130" y="4245157"/>
          <a:ext cx="3199598" cy="2011680"/>
        </p:xfrm>
        <a:graphic>
          <a:graphicData uri="http://schemas.openxmlformats.org/drawingml/2006/table">
            <a:tbl>
              <a:tblPr/>
              <a:tblGrid>
                <a:gridCol w="1599799">
                  <a:extLst>
                    <a:ext uri="{9D8B030D-6E8A-4147-A177-3AD203B41FA5}">
                      <a16:colId xmlns:a16="http://schemas.microsoft.com/office/drawing/2014/main" val="20000"/>
                    </a:ext>
                  </a:extLst>
                </a:gridCol>
                <a:gridCol w="1599799">
                  <a:extLst>
                    <a:ext uri="{9D8B030D-6E8A-4147-A177-3AD203B41FA5}">
                      <a16:colId xmlns:a16="http://schemas.microsoft.com/office/drawing/2014/main" val="20001"/>
                    </a:ext>
                  </a:extLst>
                </a:gridCol>
              </a:tblGrid>
              <a:tr h="0">
                <a:tc>
                  <a:txBody>
                    <a:bodyPr/>
                    <a:lstStyle/>
                    <a:p>
                      <a:r>
                        <a:rPr lang="en-US" sz="1600" dirty="0" err="1" smtClean="0"/>
                        <a:t>first_initial</a:t>
                      </a:r>
                      <a:r>
                        <a:rPr lang="en-US" sz="1600" dirty="0" smtClean="0"/>
                        <a:t> </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600" dirty="0" err="1" smtClean="0"/>
                        <a:t>last_name</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0">
                <a:tc>
                  <a:txBody>
                    <a:bodyPr/>
                    <a:lstStyle/>
                    <a:p>
                      <a:r>
                        <a:rPr lang="en-US" sz="1600"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Washington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r>
                        <a:rPr lang="en-US" sz="1600" dirty="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a:t>Adams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r>
                        <a:rPr lang="en-US" sz="1600" dirty="0"/>
                        <a: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Jefferson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r>
                        <a:rPr lang="en-US" sz="160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Madison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r>
                        <a:rPr lang="en-US" sz="1600"/>
                        <a:t>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Monroe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4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Order of Operations</a:t>
            </a:r>
          </a:p>
        </p:txBody>
      </p:sp>
      <p:graphicFrame>
        <p:nvGraphicFramePr>
          <p:cNvPr id="5" name="Object 4"/>
          <p:cNvGraphicFramePr>
            <a:graphicFrameLocks noChangeAspect="1"/>
          </p:cNvGraphicFramePr>
          <p:nvPr>
            <p:extLst/>
          </p:nvPr>
        </p:nvGraphicFramePr>
        <p:xfrm>
          <a:off x="879475" y="2114200"/>
          <a:ext cx="7456488" cy="3336925"/>
        </p:xfrm>
        <a:graphic>
          <a:graphicData uri="http://schemas.openxmlformats.org/presentationml/2006/ole">
            <mc:AlternateContent xmlns:mc="http://schemas.openxmlformats.org/markup-compatibility/2006">
              <mc:Choice xmlns:v="urn:schemas-microsoft-com:vml" Requires="v">
                <p:oleObj spid="_x0000_s94228" name="Document" r:id="rId3" imgW="7480410" imgH="3351960" progId="Word.Document.12">
                  <p:embed/>
                </p:oleObj>
              </mc:Choice>
              <mc:Fallback>
                <p:oleObj name="Document" r:id="rId3" imgW="7480410" imgH="3351960" progId="Word.Document.12">
                  <p:embed/>
                  <p:pic>
                    <p:nvPicPr>
                      <p:cNvPr id="5" name="Object 4"/>
                      <p:cNvPicPr>
                        <a:picLocks noChangeAspect="1" noChangeArrowheads="1"/>
                      </p:cNvPicPr>
                      <p:nvPr/>
                    </p:nvPicPr>
                    <p:blipFill>
                      <a:blip r:embed="rId4"/>
                      <a:srcRect/>
                      <a:stretch>
                        <a:fillRect/>
                      </a:stretch>
                    </p:blipFill>
                    <p:spPr bwMode="auto">
                      <a:xfrm>
                        <a:off x="879475" y="2114200"/>
                        <a:ext cx="7456488" cy="333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376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Using Parentheses</a:t>
            </a:r>
          </a:p>
        </p:txBody>
      </p:sp>
      <p:graphicFrame>
        <p:nvGraphicFramePr>
          <p:cNvPr id="5" name="Object 4"/>
          <p:cNvGraphicFramePr>
            <a:graphicFrameLocks noChangeAspect="1"/>
          </p:cNvGraphicFramePr>
          <p:nvPr>
            <p:extLst/>
          </p:nvPr>
        </p:nvGraphicFramePr>
        <p:xfrm>
          <a:off x="926263" y="2576300"/>
          <a:ext cx="7077075" cy="2079625"/>
        </p:xfrm>
        <a:graphic>
          <a:graphicData uri="http://schemas.openxmlformats.org/presentationml/2006/ole">
            <mc:AlternateContent xmlns:mc="http://schemas.openxmlformats.org/markup-compatibility/2006">
              <mc:Choice xmlns:v="urn:schemas-microsoft-com:vml" Requires="v">
                <p:oleObj spid="_x0000_s95252" name="Document" r:id="rId3" imgW="7090018" imgH="2079746" progId="Word.Document.12">
                  <p:embed/>
                </p:oleObj>
              </mc:Choice>
              <mc:Fallback>
                <p:oleObj name="Document" r:id="rId3" imgW="7090018" imgH="2079746" progId="Word.Document.12">
                  <p:embed/>
                  <p:pic>
                    <p:nvPicPr>
                      <p:cNvPr id="5" name="Object 4"/>
                      <p:cNvPicPr>
                        <a:picLocks noChangeAspect="1" noChangeArrowheads="1"/>
                      </p:cNvPicPr>
                      <p:nvPr/>
                    </p:nvPicPr>
                    <p:blipFill>
                      <a:blip r:embed="rId4"/>
                      <a:srcRect/>
                      <a:stretch>
                        <a:fillRect/>
                      </a:stretch>
                    </p:blipFill>
                    <p:spPr bwMode="auto">
                      <a:xfrm>
                        <a:off x="926263" y="2576300"/>
                        <a:ext cx="7077075" cy="207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5b"/>
          <p:cNvPicPr/>
          <p:nvPr/>
        </p:nvPicPr>
        <p:blipFill>
          <a:blip r:embed="rId5"/>
          <a:srcRect/>
          <a:stretch>
            <a:fillRect/>
          </a:stretch>
        </p:blipFill>
        <p:spPr bwMode="auto">
          <a:xfrm>
            <a:off x="931687" y="4849090"/>
            <a:ext cx="7302500" cy="901700"/>
          </a:xfrm>
          <a:prstGeom prst="rect">
            <a:avLst/>
          </a:prstGeom>
          <a:noFill/>
          <a:ln w="9525">
            <a:noFill/>
            <a:miter lim="800000"/>
            <a:headEnd/>
            <a:tailEnd/>
          </a:ln>
        </p:spPr>
      </p:pic>
    </p:spTree>
    <p:extLst>
      <p:ext uri="{BB962C8B-B14F-4D97-AF65-F5344CB8AC3E}">
        <p14:creationId xmlns:p14="http://schemas.microsoft.com/office/powerpoint/2010/main" val="1316526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Quick Preview</a:t>
            </a:r>
            <a:br>
              <a:rPr lang="en-US" dirty="0"/>
            </a:br>
            <a:r>
              <a:rPr lang="en-US" dirty="0"/>
              <a:t>of Functions</a:t>
            </a:r>
          </a:p>
        </p:txBody>
      </p:sp>
    </p:spTree>
    <p:extLst>
      <p:ext uri="{BB962C8B-B14F-4D97-AF65-F5344CB8AC3E}">
        <p14:creationId xmlns:p14="http://schemas.microsoft.com/office/powerpoint/2010/main" val="376804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What About Single Quotes </a:t>
            </a:r>
            <a:br>
              <a:rPr lang="en-US" dirty="0"/>
            </a:br>
            <a:r>
              <a:rPr lang="en-US" dirty="0"/>
              <a:t>You Want?</a:t>
            </a:r>
          </a:p>
        </p:txBody>
      </p:sp>
      <p:graphicFrame>
        <p:nvGraphicFramePr>
          <p:cNvPr id="5" name="Object 4"/>
          <p:cNvGraphicFramePr>
            <a:graphicFrameLocks noChangeAspect="1"/>
          </p:cNvGraphicFramePr>
          <p:nvPr>
            <p:extLst/>
          </p:nvPr>
        </p:nvGraphicFramePr>
        <p:xfrm>
          <a:off x="985838" y="2019300"/>
          <a:ext cx="7646987" cy="3241675"/>
        </p:xfrm>
        <a:graphic>
          <a:graphicData uri="http://schemas.openxmlformats.org/presentationml/2006/ole">
            <mc:AlternateContent xmlns:mc="http://schemas.openxmlformats.org/markup-compatibility/2006">
              <mc:Choice xmlns:v="urn:schemas-microsoft-com:vml" Requires="v">
                <p:oleObj spid="_x0000_s100390" name="Document" r:id="rId3" imgW="7667485" imgH="3256364" progId="Word.Document.12">
                  <p:embed/>
                </p:oleObj>
              </mc:Choice>
              <mc:Fallback>
                <p:oleObj name="Document" r:id="rId3" imgW="7667485" imgH="3256364" progId="Word.Document.12">
                  <p:embed/>
                  <p:pic>
                    <p:nvPicPr>
                      <p:cNvPr id="5" name="Object 4"/>
                      <p:cNvPicPr>
                        <a:picLocks noChangeAspect="1" noChangeArrowheads="1"/>
                      </p:cNvPicPr>
                      <p:nvPr/>
                    </p:nvPicPr>
                    <p:blipFill>
                      <a:blip r:embed="rId4"/>
                      <a:srcRect/>
                      <a:stretch>
                        <a:fillRect/>
                      </a:stretch>
                    </p:blipFill>
                    <p:spPr bwMode="auto">
                      <a:xfrm>
                        <a:off x="985838" y="2019300"/>
                        <a:ext cx="7646987" cy="324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6c"/>
          <p:cNvPicPr/>
          <p:nvPr/>
        </p:nvPicPr>
        <p:blipFill>
          <a:blip r:embed="rId5"/>
          <a:srcRect/>
          <a:stretch>
            <a:fillRect/>
          </a:stretch>
        </p:blipFill>
        <p:spPr bwMode="auto">
          <a:xfrm>
            <a:off x="990600" y="5275525"/>
            <a:ext cx="7391400" cy="6985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6037525"/>
          <a:ext cx="7304088" cy="385763"/>
        </p:xfrm>
        <a:graphic>
          <a:graphicData uri="http://schemas.openxmlformats.org/presentationml/2006/ole">
            <mc:AlternateContent xmlns:mc="http://schemas.openxmlformats.org/markup-compatibility/2006">
              <mc:Choice xmlns:v="urn:schemas-microsoft-com:vml" Requires="v">
                <p:oleObj spid="_x0000_s100391"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6037525"/>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427023" y="2681710"/>
            <a:ext cx="3370613" cy="646331"/>
          </a:xfrm>
          <a:prstGeom prst="rect">
            <a:avLst/>
          </a:prstGeom>
          <a:noFill/>
        </p:spPr>
        <p:txBody>
          <a:bodyPr wrap="square" rtlCol="0">
            <a:spAutoFit/>
          </a:bodyPr>
          <a:lstStyle/>
          <a:p>
            <a:r>
              <a:rPr lang="en-US" dirty="0">
                <a:solidFill>
                  <a:srgbClr val="C00000"/>
                </a:solidFill>
                <a:latin typeface="Comic Sans MS" pitchFamily="66" charset="0"/>
              </a:rPr>
              <a:t>Two single quotes in a row inside terminal single quotes</a:t>
            </a:r>
          </a:p>
        </p:txBody>
      </p:sp>
      <p:sp>
        <p:nvSpPr>
          <p:cNvPr id="10" name="Freeform 9"/>
          <p:cNvSpPr/>
          <p:nvPr/>
        </p:nvSpPr>
        <p:spPr>
          <a:xfrm>
            <a:off x="4965369" y="3102760"/>
            <a:ext cx="504702" cy="361184"/>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722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Functions (e.g. LEFT)</a:t>
            </a:r>
          </a:p>
        </p:txBody>
      </p:sp>
      <p:graphicFrame>
        <p:nvGraphicFramePr>
          <p:cNvPr id="5" name="Object 4"/>
          <p:cNvGraphicFramePr>
            <a:graphicFrameLocks noChangeAspect="1"/>
          </p:cNvGraphicFramePr>
          <p:nvPr>
            <p:extLst/>
          </p:nvPr>
        </p:nvGraphicFramePr>
        <p:xfrm>
          <a:off x="990600" y="1964588"/>
          <a:ext cx="7362825" cy="3478212"/>
        </p:xfrm>
        <a:graphic>
          <a:graphicData uri="http://schemas.openxmlformats.org/presentationml/2006/ole">
            <mc:AlternateContent xmlns:mc="http://schemas.openxmlformats.org/markup-compatibility/2006">
              <mc:Choice xmlns:v="urn:schemas-microsoft-com:vml" Requires="v">
                <p:oleObj spid="_x0000_s101414" name="Document" r:id="rId3" imgW="7359518" imgH="3470556" progId="Word.Document.12">
                  <p:embed/>
                </p:oleObj>
              </mc:Choice>
              <mc:Fallback>
                <p:oleObj name="Document" r:id="rId3" imgW="7359518" imgH="3470556" progId="Word.Document.12">
                  <p:embed/>
                  <p:pic>
                    <p:nvPicPr>
                      <p:cNvPr id="5" name="Object 4"/>
                      <p:cNvPicPr>
                        <a:picLocks noChangeAspect="1" noChangeArrowheads="1"/>
                      </p:cNvPicPr>
                      <p:nvPr/>
                    </p:nvPicPr>
                    <p:blipFill>
                      <a:blip r:embed="rId4"/>
                      <a:srcRect/>
                      <a:stretch>
                        <a:fillRect/>
                      </a:stretch>
                    </p:blipFill>
                    <p:spPr bwMode="auto">
                      <a:xfrm>
                        <a:off x="990600" y="1964588"/>
                        <a:ext cx="7362825" cy="347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7a"/>
          <p:cNvPicPr/>
          <p:nvPr/>
        </p:nvPicPr>
        <p:blipFill>
          <a:blip r:embed="rId5"/>
          <a:srcRect/>
          <a:stretch>
            <a:fillRect/>
          </a:stretch>
        </p:blipFill>
        <p:spPr bwMode="auto">
          <a:xfrm>
            <a:off x="990600" y="4985600"/>
            <a:ext cx="7404100" cy="9144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5971437"/>
          <a:ext cx="7304088" cy="385763"/>
        </p:xfrm>
        <a:graphic>
          <a:graphicData uri="http://schemas.openxmlformats.org/presentationml/2006/ole">
            <mc:AlternateContent xmlns:mc="http://schemas.openxmlformats.org/markup-compatibility/2006">
              <mc:Choice xmlns:v="urn:schemas-microsoft-com:vml" Requires="v">
                <p:oleObj spid="_x0000_s101415"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971437"/>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011387" y="2719729"/>
            <a:ext cx="2868163" cy="369332"/>
          </a:xfrm>
          <a:prstGeom prst="rect">
            <a:avLst/>
          </a:prstGeom>
          <a:noFill/>
        </p:spPr>
        <p:txBody>
          <a:bodyPr wrap="square" rtlCol="0">
            <a:spAutoFit/>
          </a:bodyPr>
          <a:lstStyle/>
          <a:p>
            <a:r>
              <a:rPr lang="en-US" dirty="0">
                <a:solidFill>
                  <a:srgbClr val="C00000"/>
                </a:solidFill>
                <a:latin typeface="Comic Sans MS" pitchFamily="66" charset="0"/>
              </a:rPr>
              <a:t>arguments</a:t>
            </a:r>
          </a:p>
        </p:txBody>
      </p:sp>
      <p:sp>
        <p:nvSpPr>
          <p:cNvPr id="10" name="Freeform 9"/>
          <p:cNvSpPr/>
          <p:nvPr/>
        </p:nvSpPr>
        <p:spPr>
          <a:xfrm flipV="1">
            <a:off x="3905002" y="2622055"/>
            <a:ext cx="1009403" cy="273545"/>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1943594" y="2630850"/>
            <a:ext cx="3067793" cy="273545"/>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351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284" y="1719071"/>
            <a:ext cx="3296094" cy="4407408"/>
          </a:xfrm>
        </p:spPr>
        <p:txBody>
          <a:bodyPr>
            <a:normAutofit lnSpcReduction="10000"/>
          </a:bodyPr>
          <a:lstStyle/>
          <a:p>
            <a:r>
              <a:rPr lang="en-US" smtClean="0"/>
              <a:t>Referential integrity requires every value of one attribute (column) of a table to exist as a value of another attribute in a different table.</a:t>
            </a:r>
          </a:p>
          <a:p>
            <a:r>
              <a:rPr lang="en-US" smtClean="0"/>
              <a:t>In this case, referential integrity (if enabled for these tables) would prohibit the alteration of a primary key of the VENDOR table (</a:t>
            </a:r>
            <a:r>
              <a:rPr lang="en-US" smtClean="0">
                <a:latin typeface="Consolas" pitchFamily="49" charset="0"/>
                <a:cs typeface="Consolas" pitchFamily="49" charset="0"/>
              </a:rPr>
              <a:t>vendor_id</a:t>
            </a:r>
            <a:r>
              <a:rPr lang="en-US" smtClean="0"/>
              <a:t>), if that value was stored in the foreign key of the INVOICE table.</a:t>
            </a:r>
            <a:endParaRPr lang="en-US" dirty="0"/>
          </a:p>
        </p:txBody>
      </p:sp>
      <p:sp>
        <p:nvSpPr>
          <p:cNvPr id="3" name="Title 2"/>
          <p:cNvSpPr>
            <a:spLocks noGrp="1"/>
          </p:cNvSpPr>
          <p:nvPr>
            <p:ph type="title"/>
          </p:nvPr>
        </p:nvSpPr>
        <p:spPr/>
        <p:txBody>
          <a:bodyPr/>
          <a:lstStyle/>
          <a:p>
            <a:r>
              <a:rPr lang="en-US" smtClean="0"/>
              <a:t>Referential Integrity</a:t>
            </a:r>
            <a:endParaRPr lang="en-US" dirty="0"/>
          </a:p>
        </p:txBody>
      </p:sp>
      <p:graphicFrame>
        <p:nvGraphicFramePr>
          <p:cNvPr id="4" name="Object 3"/>
          <p:cNvGraphicFramePr>
            <a:graphicFrameLocks noChangeAspect="1"/>
          </p:cNvGraphicFramePr>
          <p:nvPr>
            <p:extLst/>
          </p:nvPr>
        </p:nvGraphicFramePr>
        <p:xfrm>
          <a:off x="3584944" y="1708298"/>
          <a:ext cx="5343525" cy="4962525"/>
        </p:xfrm>
        <a:graphic>
          <a:graphicData uri="http://schemas.openxmlformats.org/presentationml/2006/ole">
            <mc:AlternateContent xmlns:mc="http://schemas.openxmlformats.org/markup-compatibility/2006">
              <mc:Choice xmlns:v="urn:schemas-microsoft-com:vml" Requires="v">
                <p:oleObj spid="_x0000_s81944" name="Visio" r:id="rId3" imgW="4495552" imgH="4182030" progId="">
                  <p:embed/>
                </p:oleObj>
              </mc:Choice>
              <mc:Fallback>
                <p:oleObj name="Visio" r:id="rId3" imgW="4495552" imgH="4182030"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944" y="1708298"/>
                        <a:ext cx="534352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5497032" y="1860700"/>
            <a:ext cx="1723549" cy="369332"/>
          </a:xfrm>
          <a:prstGeom prst="rect">
            <a:avLst/>
          </a:prstGeom>
          <a:noFill/>
        </p:spPr>
        <p:txBody>
          <a:bodyPr wrap="none" rtlCol="0">
            <a:spAutoFit/>
          </a:bodyPr>
          <a:lstStyle/>
          <a:p>
            <a:r>
              <a:rPr lang="en-US" dirty="0"/>
              <a:t>VENDORS table</a:t>
            </a:r>
          </a:p>
        </p:txBody>
      </p:sp>
      <p:sp>
        <p:nvSpPr>
          <p:cNvPr id="6" name="TextBox 5"/>
          <p:cNvSpPr txBox="1"/>
          <p:nvPr/>
        </p:nvSpPr>
        <p:spPr>
          <a:xfrm>
            <a:off x="5521557" y="4097080"/>
            <a:ext cx="1674497" cy="369332"/>
          </a:xfrm>
          <a:prstGeom prst="rect">
            <a:avLst/>
          </a:prstGeom>
          <a:noFill/>
        </p:spPr>
        <p:txBody>
          <a:bodyPr wrap="none" rtlCol="0">
            <a:spAutoFit/>
          </a:bodyPr>
          <a:lstStyle/>
          <a:p>
            <a:r>
              <a:rPr lang="en-US" dirty="0"/>
              <a:t>INVOICES table</a:t>
            </a:r>
          </a:p>
        </p:txBody>
      </p:sp>
    </p:spTree>
    <p:extLst>
      <p:ext uri="{BB962C8B-B14F-4D97-AF65-F5344CB8AC3E}">
        <p14:creationId xmlns:p14="http://schemas.microsoft.com/office/powerpoint/2010/main" val="186284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Formatting Dates</a:t>
            </a:r>
          </a:p>
        </p:txBody>
      </p:sp>
      <p:graphicFrame>
        <p:nvGraphicFramePr>
          <p:cNvPr id="5" name="Object 4"/>
          <p:cNvGraphicFramePr>
            <a:graphicFrameLocks noChangeAspect="1"/>
          </p:cNvGraphicFramePr>
          <p:nvPr>
            <p:extLst/>
          </p:nvPr>
        </p:nvGraphicFramePr>
        <p:xfrm>
          <a:off x="511175" y="1685925"/>
          <a:ext cx="8312150" cy="2767013"/>
        </p:xfrm>
        <a:graphic>
          <a:graphicData uri="http://schemas.openxmlformats.org/presentationml/2006/ole">
            <mc:AlternateContent xmlns:mc="http://schemas.openxmlformats.org/markup-compatibility/2006">
              <mc:Choice xmlns:v="urn:schemas-microsoft-com:vml" Requires="v">
                <p:oleObj spid="_x0000_s102438" name="Document" r:id="rId3" imgW="8344608" imgH="2776588" progId="Word.Document.12">
                  <p:embed/>
                </p:oleObj>
              </mc:Choice>
              <mc:Fallback>
                <p:oleObj name="Document" r:id="rId3" imgW="8344608" imgH="2776588" progId="Word.Document.12">
                  <p:embed/>
                  <p:pic>
                    <p:nvPicPr>
                      <p:cNvPr id="5" name="Object 4"/>
                      <p:cNvPicPr>
                        <a:picLocks noChangeAspect="1" noChangeArrowheads="1"/>
                      </p:cNvPicPr>
                      <p:nvPr/>
                    </p:nvPicPr>
                    <p:blipFill>
                      <a:blip r:embed="rId4"/>
                      <a:srcRect/>
                      <a:stretch>
                        <a:fillRect/>
                      </a:stretch>
                    </p:blipFill>
                    <p:spPr bwMode="auto">
                      <a:xfrm>
                        <a:off x="511175" y="1685925"/>
                        <a:ext cx="8312150" cy="276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7b"/>
          <p:cNvPicPr/>
          <p:nvPr/>
        </p:nvPicPr>
        <p:blipFill>
          <a:blip r:embed="rId5"/>
          <a:srcRect/>
          <a:stretch>
            <a:fillRect/>
          </a:stretch>
        </p:blipFill>
        <p:spPr bwMode="auto">
          <a:xfrm>
            <a:off x="896600" y="4236000"/>
            <a:ext cx="6477000" cy="8001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515600" y="5112300"/>
          <a:ext cx="7370759" cy="1523929"/>
        </p:xfrm>
        <a:graphic>
          <a:graphicData uri="http://schemas.openxmlformats.org/presentationml/2006/ole">
            <mc:AlternateContent xmlns:mc="http://schemas.openxmlformats.org/markup-compatibility/2006">
              <mc:Choice xmlns:v="urn:schemas-microsoft-com:vml" Requires="v">
                <p:oleObj spid="_x0000_s102439" name="Document" r:id="rId6" imgW="7370759" imgH="1523929" progId="Word.Document.12">
                  <p:embed/>
                </p:oleObj>
              </mc:Choice>
              <mc:Fallback>
                <p:oleObj name="Document" r:id="rId6" imgW="7370759" imgH="1523929"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600" y="5112300"/>
                        <a:ext cx="7370759" cy="15239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832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ROUND Function</a:t>
            </a:r>
          </a:p>
        </p:txBody>
      </p:sp>
      <p:graphicFrame>
        <p:nvGraphicFramePr>
          <p:cNvPr id="5" name="Object 4"/>
          <p:cNvGraphicFramePr>
            <a:graphicFrameLocks noChangeAspect="1"/>
          </p:cNvGraphicFramePr>
          <p:nvPr>
            <p:extLst/>
          </p:nvPr>
        </p:nvGraphicFramePr>
        <p:xfrm>
          <a:off x="985838" y="1804600"/>
          <a:ext cx="7707312" cy="3492500"/>
        </p:xfrm>
        <a:graphic>
          <a:graphicData uri="http://schemas.openxmlformats.org/presentationml/2006/ole">
            <mc:AlternateContent xmlns:mc="http://schemas.openxmlformats.org/markup-compatibility/2006">
              <mc:Choice xmlns:v="urn:schemas-microsoft-com:vml" Requires="v">
                <p:oleObj spid="_x0000_s103462" name="Document" r:id="rId3" imgW="7745179" imgH="3506135" progId="Word.Document.12">
                  <p:embed/>
                </p:oleObj>
              </mc:Choice>
              <mc:Fallback>
                <p:oleObj name="Document" r:id="rId3" imgW="7745179" imgH="3506135" progId="Word.Document.12">
                  <p:embed/>
                  <p:pic>
                    <p:nvPicPr>
                      <p:cNvPr id="5" name="Object 4"/>
                      <p:cNvPicPr>
                        <a:picLocks noChangeAspect="1" noChangeArrowheads="1"/>
                      </p:cNvPicPr>
                      <p:nvPr/>
                    </p:nvPicPr>
                    <p:blipFill>
                      <a:blip r:embed="rId4"/>
                      <a:srcRect/>
                      <a:stretch>
                        <a:fillRect/>
                      </a:stretch>
                    </p:blipFill>
                    <p:spPr bwMode="auto">
                      <a:xfrm>
                        <a:off x="985838" y="1804600"/>
                        <a:ext cx="7707312" cy="349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7c"/>
          <p:cNvPicPr/>
          <p:nvPr/>
        </p:nvPicPr>
        <p:blipFill>
          <a:blip r:embed="rId5"/>
          <a:srcRect/>
          <a:stretch>
            <a:fillRect/>
          </a:stretch>
        </p:blipFill>
        <p:spPr bwMode="auto">
          <a:xfrm>
            <a:off x="990600" y="5248675"/>
            <a:ext cx="7302500" cy="9017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6221812"/>
          <a:ext cx="7304088" cy="385763"/>
        </p:xfrm>
        <a:graphic>
          <a:graphicData uri="http://schemas.openxmlformats.org/presentationml/2006/ole">
            <mc:AlternateContent xmlns:mc="http://schemas.openxmlformats.org/markup-compatibility/2006">
              <mc:Choice xmlns:v="urn:schemas-microsoft-com:vml" Requires="v">
                <p:oleObj spid="_x0000_s103463"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6221812"/>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011387" y="2790979"/>
            <a:ext cx="2868163" cy="369332"/>
          </a:xfrm>
          <a:prstGeom prst="rect">
            <a:avLst/>
          </a:prstGeom>
          <a:noFill/>
        </p:spPr>
        <p:txBody>
          <a:bodyPr wrap="square" rtlCol="0">
            <a:spAutoFit/>
          </a:bodyPr>
          <a:lstStyle/>
          <a:p>
            <a:r>
              <a:rPr lang="en-US" dirty="0">
                <a:solidFill>
                  <a:srgbClr val="C00000"/>
                </a:solidFill>
                <a:latin typeface="Comic Sans MS" pitchFamily="66" charset="0"/>
              </a:rPr>
              <a:t>arguments</a:t>
            </a:r>
          </a:p>
        </p:txBody>
      </p:sp>
      <p:sp>
        <p:nvSpPr>
          <p:cNvPr id="12" name="Freeform 11"/>
          <p:cNvSpPr/>
          <p:nvPr/>
        </p:nvSpPr>
        <p:spPr>
          <a:xfrm flipV="1">
            <a:off x="3905002" y="2693305"/>
            <a:ext cx="1009403" cy="273545"/>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V="1">
            <a:off x="1943594" y="2702100"/>
            <a:ext cx="3067793" cy="273545"/>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445468" y="1922101"/>
            <a:ext cx="2868163" cy="646331"/>
          </a:xfrm>
          <a:prstGeom prst="rect">
            <a:avLst/>
          </a:prstGeom>
          <a:noFill/>
        </p:spPr>
        <p:txBody>
          <a:bodyPr wrap="square" rtlCol="0">
            <a:spAutoFit/>
          </a:bodyPr>
          <a:lstStyle/>
          <a:p>
            <a:r>
              <a:rPr lang="en-US" dirty="0">
                <a:solidFill>
                  <a:srgbClr val="C00000"/>
                </a:solidFill>
                <a:latin typeface="Comic Sans MS" pitchFamily="66" charset="0"/>
              </a:rPr>
              <a:t>Square brackets</a:t>
            </a:r>
            <a:br>
              <a:rPr lang="en-US" dirty="0">
                <a:solidFill>
                  <a:srgbClr val="C00000"/>
                </a:solidFill>
                <a:latin typeface="Comic Sans MS" pitchFamily="66" charset="0"/>
              </a:rPr>
            </a:br>
            <a:r>
              <a:rPr lang="en-US" dirty="0">
                <a:solidFill>
                  <a:srgbClr val="C00000"/>
                </a:solidFill>
                <a:latin typeface="Comic Sans MS" pitchFamily="66" charset="0"/>
              </a:rPr>
              <a:t>mean optional.</a:t>
            </a:r>
          </a:p>
        </p:txBody>
      </p:sp>
    </p:spTree>
    <p:extLst>
      <p:ext uri="{BB962C8B-B14F-4D97-AF65-F5344CB8AC3E}">
        <p14:creationId xmlns:p14="http://schemas.microsoft.com/office/powerpoint/2010/main" val="97278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WHERE clauses</a:t>
            </a:r>
          </a:p>
        </p:txBody>
      </p:sp>
    </p:spTree>
    <p:extLst>
      <p:ext uri="{BB962C8B-B14F-4D97-AF65-F5344CB8AC3E}">
        <p14:creationId xmlns:p14="http://schemas.microsoft.com/office/powerpoint/2010/main" val="360580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WHERE clauses</a:t>
            </a:r>
          </a:p>
        </p:txBody>
      </p:sp>
      <p:graphicFrame>
        <p:nvGraphicFramePr>
          <p:cNvPr id="5" name="Object 4"/>
          <p:cNvGraphicFramePr>
            <a:graphicFrameLocks noChangeAspect="1"/>
          </p:cNvGraphicFramePr>
          <p:nvPr>
            <p:extLst/>
          </p:nvPr>
        </p:nvGraphicFramePr>
        <p:xfrm>
          <a:off x="819150" y="1924550"/>
          <a:ext cx="7304088" cy="2160588"/>
        </p:xfrm>
        <a:graphic>
          <a:graphicData uri="http://schemas.openxmlformats.org/presentationml/2006/ole">
            <mc:AlternateContent xmlns:mc="http://schemas.openxmlformats.org/markup-compatibility/2006">
              <mc:Choice xmlns:v="urn:schemas-microsoft-com:vml" Requires="v">
                <p:oleObj spid="_x0000_s106534" name="Document" r:id="rId3" imgW="7315170" imgH="2162763" progId="Word.Document.12">
                  <p:embed/>
                </p:oleObj>
              </mc:Choice>
              <mc:Fallback>
                <p:oleObj name="Document" r:id="rId3" imgW="7315170" imgH="2162763" progId="Word.Document.12">
                  <p:embed/>
                  <p:pic>
                    <p:nvPicPr>
                      <p:cNvPr id="5" name="Object 4"/>
                      <p:cNvPicPr>
                        <a:picLocks noChangeAspect="1" noChangeArrowheads="1"/>
                      </p:cNvPicPr>
                      <p:nvPr/>
                    </p:nvPicPr>
                    <p:blipFill>
                      <a:blip r:embed="rId4"/>
                      <a:srcRect/>
                      <a:stretch>
                        <a:fillRect/>
                      </a:stretch>
                    </p:blipFill>
                    <p:spPr bwMode="auto">
                      <a:xfrm>
                        <a:off x="819150" y="1924550"/>
                        <a:ext cx="7304088" cy="216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9a"/>
          <p:cNvPicPr/>
          <p:nvPr/>
        </p:nvPicPr>
        <p:blipFill>
          <a:blip r:embed="rId5"/>
          <a:srcRect/>
          <a:stretch>
            <a:fillRect/>
          </a:stretch>
        </p:blipFill>
        <p:spPr bwMode="auto">
          <a:xfrm>
            <a:off x="824345" y="3911656"/>
            <a:ext cx="7429500" cy="18161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824345" y="5816656"/>
          <a:ext cx="7304088" cy="385763"/>
        </p:xfrm>
        <a:graphic>
          <a:graphicData uri="http://schemas.openxmlformats.org/presentationml/2006/ole">
            <mc:AlternateContent xmlns:mc="http://schemas.openxmlformats.org/markup-compatibility/2006">
              <mc:Choice xmlns:v="urn:schemas-microsoft-com:vml" Requires="v">
                <p:oleObj spid="_x0000_s106535"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345" y="5816656"/>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6094034" y="3199911"/>
            <a:ext cx="2159330" cy="369332"/>
          </a:xfrm>
          <a:prstGeom prst="rect">
            <a:avLst/>
          </a:prstGeom>
          <a:noFill/>
        </p:spPr>
        <p:txBody>
          <a:bodyPr wrap="square" rtlCol="0">
            <a:spAutoFit/>
          </a:bodyPr>
          <a:lstStyle/>
          <a:p>
            <a:r>
              <a:rPr lang="en-US" dirty="0">
                <a:solidFill>
                  <a:srgbClr val="C00000"/>
                </a:solidFill>
                <a:latin typeface="Comic Sans MS" pitchFamily="66" charset="0"/>
              </a:rPr>
              <a:t>No where clause...</a:t>
            </a:r>
          </a:p>
        </p:txBody>
      </p:sp>
      <p:sp>
        <p:nvSpPr>
          <p:cNvPr id="10" name="Freeform 9"/>
          <p:cNvSpPr/>
          <p:nvPr/>
        </p:nvSpPr>
        <p:spPr>
          <a:xfrm>
            <a:off x="3026240" y="3384577"/>
            <a:ext cx="3067793" cy="188122"/>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360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Comparison Operators</a:t>
            </a:r>
          </a:p>
        </p:txBody>
      </p:sp>
      <p:graphicFrame>
        <p:nvGraphicFramePr>
          <p:cNvPr id="5" name="Object 4"/>
          <p:cNvGraphicFramePr>
            <a:graphicFrameLocks noChangeAspect="1"/>
          </p:cNvGraphicFramePr>
          <p:nvPr>
            <p:extLst/>
          </p:nvPr>
        </p:nvGraphicFramePr>
        <p:xfrm>
          <a:off x="883723" y="1794479"/>
          <a:ext cx="7361413" cy="4365793"/>
        </p:xfrm>
        <a:graphic>
          <a:graphicData uri="http://schemas.openxmlformats.org/presentationml/2006/ole">
            <mc:AlternateContent xmlns:mc="http://schemas.openxmlformats.org/markup-compatibility/2006">
              <mc:Choice xmlns:v="urn:schemas-microsoft-com:vml" Requires="v">
                <p:oleObj spid="_x0000_s107540" name="Document" r:id="rId3" imgW="7359518" imgH="4351761" progId="Word.Document.12">
                  <p:embed/>
                </p:oleObj>
              </mc:Choice>
              <mc:Fallback>
                <p:oleObj name="Document" r:id="rId3" imgW="7359518" imgH="4351761" progId="Word.Document.12">
                  <p:embed/>
                  <p:pic>
                    <p:nvPicPr>
                      <p:cNvPr id="5" name="Object 4"/>
                      <p:cNvPicPr>
                        <a:picLocks noChangeAspect="1" noChangeArrowheads="1"/>
                      </p:cNvPicPr>
                      <p:nvPr/>
                    </p:nvPicPr>
                    <p:blipFill>
                      <a:blip r:embed="rId4"/>
                      <a:srcRect/>
                      <a:stretch>
                        <a:fillRect/>
                      </a:stretch>
                    </p:blipFill>
                    <p:spPr bwMode="auto">
                      <a:xfrm>
                        <a:off x="883723" y="1794479"/>
                        <a:ext cx="7361413" cy="43657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0345"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652" y="3654008"/>
            <a:ext cx="5193450" cy="2850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874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Clause Examples</a:t>
            </a:r>
          </a:p>
        </p:txBody>
      </p:sp>
      <p:graphicFrame>
        <p:nvGraphicFramePr>
          <p:cNvPr id="5" name="Object 4"/>
          <p:cNvGraphicFramePr>
            <a:graphicFrameLocks noChangeAspect="1"/>
          </p:cNvGraphicFramePr>
          <p:nvPr>
            <p:extLst/>
          </p:nvPr>
        </p:nvGraphicFramePr>
        <p:xfrm>
          <a:off x="522288" y="1793875"/>
          <a:ext cx="7980362" cy="4641850"/>
        </p:xfrm>
        <a:graphic>
          <a:graphicData uri="http://schemas.openxmlformats.org/presentationml/2006/ole">
            <mc:AlternateContent xmlns:mc="http://schemas.openxmlformats.org/markup-compatibility/2006">
              <mc:Choice xmlns:v="urn:schemas-microsoft-com:vml" Requires="v">
                <p:oleObj spid="_x0000_s108564" name="Document" r:id="rId3" imgW="8006999" imgH="4652924" progId="Word.Document.12">
                  <p:embed/>
                </p:oleObj>
              </mc:Choice>
              <mc:Fallback>
                <p:oleObj name="Document" r:id="rId3" imgW="8006999" imgH="4652924" progId="Word.Document.12">
                  <p:embed/>
                  <p:pic>
                    <p:nvPicPr>
                      <p:cNvPr id="5" name="Object 4"/>
                      <p:cNvPicPr>
                        <a:picLocks noChangeAspect="1" noChangeArrowheads="1"/>
                      </p:cNvPicPr>
                      <p:nvPr/>
                    </p:nvPicPr>
                    <p:blipFill>
                      <a:blip r:embed="rId4"/>
                      <a:srcRect/>
                      <a:stretch>
                        <a:fillRect/>
                      </a:stretch>
                    </p:blipFill>
                    <p:spPr bwMode="auto">
                      <a:xfrm>
                        <a:off x="522288" y="1793875"/>
                        <a:ext cx="7980362" cy="464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510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Pattern Matching with LIKE</a:t>
            </a:r>
          </a:p>
        </p:txBody>
      </p:sp>
      <p:graphicFrame>
        <p:nvGraphicFramePr>
          <p:cNvPr id="5" name="Object 4"/>
          <p:cNvGraphicFramePr>
            <a:graphicFrameLocks noChangeAspect="1"/>
          </p:cNvGraphicFramePr>
          <p:nvPr>
            <p:extLst/>
          </p:nvPr>
        </p:nvGraphicFramePr>
        <p:xfrm>
          <a:off x="531813" y="1765300"/>
          <a:ext cx="8037512" cy="1158875"/>
        </p:xfrm>
        <a:graphic>
          <a:graphicData uri="http://schemas.openxmlformats.org/presentationml/2006/ole">
            <mc:AlternateContent xmlns:mc="http://schemas.openxmlformats.org/markup-compatibility/2006">
              <mc:Choice xmlns:v="urn:schemas-microsoft-com:vml" Requires="v">
                <p:oleObj spid="_x0000_s109606" name="Document" r:id="rId3" imgW="8273453" imgH="1191353" progId="Word.Document.12">
                  <p:embed/>
                </p:oleObj>
              </mc:Choice>
              <mc:Fallback>
                <p:oleObj name="Document" r:id="rId3" imgW="8273453" imgH="1191353" progId="Word.Document.12">
                  <p:embed/>
                  <p:pic>
                    <p:nvPicPr>
                      <p:cNvPr id="5" name="Object 4"/>
                      <p:cNvPicPr>
                        <a:picLocks noChangeAspect="1" noChangeArrowheads="1"/>
                      </p:cNvPicPr>
                      <p:nvPr/>
                    </p:nvPicPr>
                    <p:blipFill>
                      <a:blip r:embed="rId4"/>
                      <a:srcRect/>
                      <a:stretch>
                        <a:fillRect/>
                      </a:stretch>
                    </p:blipFill>
                    <p:spPr bwMode="auto">
                      <a:xfrm>
                        <a:off x="531813" y="1765300"/>
                        <a:ext cx="8037512" cy="1158875"/>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nvPr>
        </p:nvGraphicFramePr>
        <p:xfrm>
          <a:off x="563563" y="2690813"/>
          <a:ext cx="7793037" cy="3657600"/>
        </p:xfrm>
        <a:graphic>
          <a:graphicData uri="http://schemas.openxmlformats.org/presentationml/2006/ole">
            <mc:AlternateContent xmlns:mc="http://schemas.openxmlformats.org/markup-compatibility/2006">
              <mc:Choice xmlns:v="urn:schemas-microsoft-com:vml" Requires="v">
                <p:oleObj spid="_x0000_s109607" name="Document" r:id="rId5" imgW="8017025" imgH="3763812" progId="Word.Document.12">
                  <p:embed/>
                </p:oleObj>
              </mc:Choice>
              <mc:Fallback>
                <p:oleObj name="Document" r:id="rId5" imgW="8017025" imgH="3763812" progId="Word.Document.12">
                  <p:embed/>
                  <p:pic>
                    <p:nvPicPr>
                      <p:cNvPr id="7" name="Object 6"/>
                      <p:cNvPicPr>
                        <a:picLocks noChangeAspect="1" noChangeArrowheads="1"/>
                      </p:cNvPicPr>
                      <p:nvPr/>
                    </p:nvPicPr>
                    <p:blipFill>
                      <a:blip r:embed="rId6"/>
                      <a:srcRect/>
                      <a:stretch>
                        <a:fillRect/>
                      </a:stretch>
                    </p:blipFill>
                    <p:spPr bwMode="auto">
                      <a:xfrm>
                        <a:off x="563563" y="2690813"/>
                        <a:ext cx="77930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5667154" y="3923989"/>
            <a:ext cx="2679405" cy="1692771"/>
          </a:xfrm>
          <a:prstGeom prst="rect">
            <a:avLst/>
          </a:prstGeom>
          <a:solidFill>
            <a:schemeClr val="accent5">
              <a:lumMod val="20000"/>
              <a:lumOff val="80000"/>
            </a:schemeClr>
          </a:solidFill>
        </p:spPr>
        <p:txBody>
          <a:bodyPr wrap="square">
            <a:spAutoFit/>
          </a:bodyPr>
          <a:lstStyle/>
          <a:p>
            <a:r>
              <a:rPr lang="en-US" b="1" dirty="0"/>
              <a:t> </a:t>
            </a:r>
          </a:p>
          <a:p>
            <a:r>
              <a:rPr lang="en-US" b="1" dirty="0"/>
              <a:t>Wildcard symbols</a:t>
            </a:r>
            <a:br>
              <a:rPr lang="en-US" b="1" dirty="0"/>
            </a:br>
            <a:endParaRPr lang="en-US" b="1" dirty="0"/>
          </a:p>
          <a:p>
            <a:pPr lvl="0"/>
            <a:r>
              <a:rPr lang="en-US" sz="1600" dirty="0"/>
              <a:t>   %  Multiple characters</a:t>
            </a:r>
          </a:p>
          <a:p>
            <a:pPr lvl="0"/>
            <a:r>
              <a:rPr lang="en-US" sz="1600" dirty="0"/>
              <a:t>    _   One character</a:t>
            </a:r>
          </a:p>
          <a:p>
            <a:pPr lvl="0"/>
            <a:endParaRPr lang="en-US" dirty="0"/>
          </a:p>
        </p:txBody>
      </p:sp>
    </p:spTree>
    <p:extLst>
      <p:ext uri="{BB962C8B-B14F-4D97-AF65-F5344CB8AC3E}">
        <p14:creationId xmlns:p14="http://schemas.microsoft.com/office/powerpoint/2010/main" val="3031538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Remember Boolean Logic</a:t>
            </a:r>
            <a:endParaRPr lang="en-US" dirty="0"/>
          </a:p>
        </p:txBody>
      </p:sp>
      <p:pic>
        <p:nvPicPr>
          <p:cNvPr id="2" name="Picture 1"/>
          <p:cNvPicPr>
            <a:picLocks noChangeAspect="1"/>
          </p:cNvPicPr>
          <p:nvPr/>
        </p:nvPicPr>
        <p:blipFill>
          <a:blip r:embed="rId2"/>
          <a:stretch>
            <a:fillRect/>
          </a:stretch>
        </p:blipFill>
        <p:spPr>
          <a:xfrm>
            <a:off x="2472236" y="2243137"/>
            <a:ext cx="3866091" cy="3341875"/>
          </a:xfrm>
          <a:prstGeom prst="rect">
            <a:avLst/>
          </a:prstGeom>
        </p:spPr>
      </p:pic>
    </p:spTree>
    <p:extLst>
      <p:ext uri="{BB962C8B-B14F-4D97-AF65-F5344CB8AC3E}">
        <p14:creationId xmlns:p14="http://schemas.microsoft.com/office/powerpoint/2010/main" val="2716075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IN and BETWEEN</a:t>
            </a:r>
          </a:p>
        </p:txBody>
      </p:sp>
    </p:spTree>
    <p:extLst>
      <p:ext uri="{BB962C8B-B14F-4D97-AF65-F5344CB8AC3E}">
        <p14:creationId xmlns:p14="http://schemas.microsoft.com/office/powerpoint/2010/main" val="1198505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2175"/>
            <a:ext cx="2133600" cy="274320"/>
          </a:xfrm>
        </p:spPr>
        <p:txBody>
          <a:bodyPr/>
          <a:lstStyle/>
          <a:p>
            <a:r>
              <a:rPr lang="en-US"/>
              <a:t>Murach's MySQL, C3</a:t>
            </a:r>
          </a:p>
        </p:txBody>
      </p:sp>
      <p:sp>
        <p:nvSpPr>
          <p:cNvPr id="3" name="Footer Placeholder 2"/>
          <p:cNvSpPr>
            <a:spLocks noGrp="1"/>
          </p:cNvSpPr>
          <p:nvPr>
            <p:ph type="ftr" sz="quarter" idx="11"/>
          </p:nvPr>
        </p:nvSpPr>
        <p:spPr>
          <a:xfrm>
            <a:off x="3048000" y="6622175"/>
            <a:ext cx="3352800" cy="274320"/>
          </a:xfrm>
        </p:spPr>
        <p:txBody>
          <a:bodyPr/>
          <a:lstStyle/>
          <a:p>
            <a:r>
              <a:rPr lang="en-US"/>
              <a:t>© 2012, Mike Murach &amp; Associates, Inc.</a:t>
            </a:r>
          </a:p>
        </p:txBody>
      </p:sp>
      <p:sp>
        <p:nvSpPr>
          <p:cNvPr id="6" name="Title 5"/>
          <p:cNvSpPr>
            <a:spLocks noGrp="1"/>
          </p:cNvSpPr>
          <p:nvPr>
            <p:ph type="title"/>
          </p:nvPr>
        </p:nvSpPr>
        <p:spPr/>
        <p:txBody>
          <a:bodyPr/>
          <a:lstStyle/>
          <a:p>
            <a:r>
              <a:rPr lang="en-US" dirty="0"/>
              <a:t>The IN phrase</a:t>
            </a:r>
          </a:p>
        </p:txBody>
      </p:sp>
      <p:graphicFrame>
        <p:nvGraphicFramePr>
          <p:cNvPr id="5" name="Object 4"/>
          <p:cNvGraphicFramePr>
            <a:graphicFrameLocks noChangeAspect="1"/>
          </p:cNvGraphicFramePr>
          <p:nvPr>
            <p:extLst/>
          </p:nvPr>
        </p:nvGraphicFramePr>
        <p:xfrm>
          <a:off x="477838" y="1861114"/>
          <a:ext cx="8294687" cy="4721225"/>
        </p:xfrm>
        <a:graphic>
          <a:graphicData uri="http://schemas.openxmlformats.org/presentationml/2006/ole">
            <mc:AlternateContent xmlns:mc="http://schemas.openxmlformats.org/markup-compatibility/2006">
              <mc:Choice xmlns:v="urn:schemas-microsoft-com:vml" Requires="v">
                <p:oleObj spid="_x0000_s124938" name="Document" r:id="rId3" imgW="8453518" imgH="4807458" progId="Word.Document.12">
                  <p:embed/>
                </p:oleObj>
              </mc:Choice>
              <mc:Fallback>
                <p:oleObj name="Document" r:id="rId3" imgW="8453518" imgH="4807458" progId="Word.Document.12">
                  <p:embed/>
                  <p:pic>
                    <p:nvPicPr>
                      <p:cNvPr id="0" name=""/>
                      <p:cNvPicPr>
                        <a:picLocks noChangeAspect="1" noChangeArrowheads="1"/>
                      </p:cNvPicPr>
                      <p:nvPr/>
                    </p:nvPicPr>
                    <p:blipFill>
                      <a:blip r:embed="rId4"/>
                      <a:srcRect/>
                      <a:stretch>
                        <a:fillRect/>
                      </a:stretch>
                    </p:blipFill>
                    <p:spPr bwMode="auto">
                      <a:xfrm>
                        <a:off x="477838" y="1861114"/>
                        <a:ext cx="8294687" cy="472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47968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5"/>
          <p:cNvSpPr>
            <a:spLocks noGrp="1" noChangeArrowheads="1"/>
          </p:cNvSpPr>
          <p:nvPr>
            <p:ph idx="1"/>
          </p:nvPr>
        </p:nvSpPr>
        <p:spPr/>
        <p:txBody>
          <a:bodyPr/>
          <a:lstStyle/>
          <a:p>
            <a:pPr eaLnBrk="1" hangingPunct="1"/>
            <a:r>
              <a:rPr lang="en-US" altLang="en-US" dirty="0">
                <a:ea typeface="ＭＳ Ｐゴシック" panose="020B0600070205080204" pitchFamily="34" charset="-128"/>
              </a:rPr>
              <a:t>Statement of the constraint</a:t>
            </a:r>
          </a:p>
          <a:p>
            <a:pPr lvl="1" eaLnBrk="1" hangingPunct="1"/>
            <a:r>
              <a:rPr lang="en-US" altLang="en-US" dirty="0">
                <a:ea typeface="ＭＳ Ｐゴシック" panose="020B0600070205080204" pitchFamily="34" charset="-128"/>
              </a:rPr>
              <a:t>The value in the foreign key column (or columns) FK of the </a:t>
            </a:r>
            <a:r>
              <a:rPr lang="en-US" altLang="en-US" b="1" dirty="0" smtClean="0">
                <a:ea typeface="ＭＳ Ｐゴシック" panose="020B0600070205080204" pitchFamily="34" charset="-128"/>
              </a:rPr>
              <a:t>referencing </a:t>
            </a:r>
            <a:r>
              <a:rPr lang="en-US" altLang="en-US" b="1" dirty="0">
                <a:ea typeface="ＭＳ Ｐゴシック" panose="020B0600070205080204" pitchFamily="34" charset="-128"/>
              </a:rPr>
              <a:t>relation</a:t>
            </a:r>
            <a:r>
              <a:rPr lang="en-US" altLang="en-US" dirty="0">
                <a:ea typeface="ＭＳ Ｐゴシック" panose="020B0600070205080204" pitchFamily="34" charset="-128"/>
              </a:rPr>
              <a:t> R</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can be </a:t>
            </a:r>
            <a:r>
              <a:rPr lang="en-US" altLang="en-US" b="1" dirty="0">
                <a:ea typeface="ＭＳ Ｐゴシック" panose="020B0600070205080204" pitchFamily="34" charset="-128"/>
              </a:rPr>
              <a:t>either</a:t>
            </a:r>
            <a:r>
              <a:rPr lang="en-US" altLang="en-US" dirty="0">
                <a:ea typeface="ＭＳ Ｐゴシック" panose="020B0600070205080204" pitchFamily="34" charset="-128"/>
              </a:rPr>
              <a:t>:</a:t>
            </a:r>
          </a:p>
          <a:p>
            <a:pPr lvl="2" eaLnBrk="1" hangingPunct="1"/>
            <a:r>
              <a:rPr lang="en-US" altLang="en-US" dirty="0">
                <a:ea typeface="ＭＳ Ｐゴシック" panose="020B0600070205080204" pitchFamily="34" charset="-128"/>
              </a:rPr>
              <a:t>(1) a value of an existing primary key value of a corresponding primary key PK in the </a:t>
            </a:r>
            <a:r>
              <a:rPr lang="en-US" altLang="en-US" b="1" dirty="0">
                <a:ea typeface="ＭＳ Ｐゴシック" panose="020B0600070205080204" pitchFamily="34" charset="-128"/>
              </a:rPr>
              <a:t>referenced relation</a:t>
            </a:r>
            <a:r>
              <a:rPr lang="en-US" altLang="en-US" dirty="0">
                <a:ea typeface="ＭＳ Ｐゴシック" panose="020B0600070205080204" pitchFamily="34" charset="-128"/>
              </a:rPr>
              <a:t> R</a:t>
            </a:r>
            <a:r>
              <a:rPr lang="en-US" altLang="en-US" sz="1800" baseline="-25000" dirty="0">
                <a:ea typeface="ＭＳ Ｐゴシック" panose="020B0600070205080204" pitchFamily="34" charset="-128"/>
              </a:rPr>
              <a:t>2</a:t>
            </a:r>
            <a:r>
              <a:rPr lang="en-US" altLang="en-US" dirty="0">
                <a:ea typeface="ＭＳ Ｐゴシック" panose="020B0600070205080204" pitchFamily="34" charset="-128"/>
              </a:rPr>
              <a:t>, </a:t>
            </a:r>
            <a:r>
              <a:rPr lang="en-US" altLang="en-US" u="sng" dirty="0">
                <a:ea typeface="ＭＳ Ｐゴシック" panose="020B0600070205080204" pitchFamily="34" charset="-128"/>
              </a:rPr>
              <a:t>or</a:t>
            </a:r>
          </a:p>
          <a:p>
            <a:pPr lvl="2" eaLnBrk="1" hangingPunct="1"/>
            <a:r>
              <a:rPr lang="en-US" altLang="en-US" dirty="0">
                <a:ea typeface="ＭＳ Ｐゴシック" panose="020B0600070205080204" pitchFamily="34" charset="-128"/>
              </a:rPr>
              <a:t>(2) a </a:t>
            </a:r>
            <a:r>
              <a:rPr lang="en-US" altLang="en-US" b="1" dirty="0">
                <a:ea typeface="ＭＳ Ｐゴシック" panose="020B0600070205080204" pitchFamily="34" charset="-128"/>
              </a:rPr>
              <a:t>null</a:t>
            </a:r>
            <a:r>
              <a:rPr lang="en-US" altLang="en-US" dirty="0" smtClean="0">
                <a:ea typeface="ＭＳ Ｐゴシック" panose="020B0600070205080204" pitchFamily="34" charset="-128"/>
              </a:rPr>
              <a:t>.</a:t>
            </a:r>
            <a:endParaRPr lang="en-US" altLang="en-US" dirty="0">
              <a:ea typeface="ＭＳ Ｐゴシック" panose="020B0600070205080204" pitchFamily="34" charset="-128"/>
            </a:endParaRPr>
          </a:p>
        </p:txBody>
      </p:sp>
      <p:sp>
        <p:nvSpPr>
          <p:cNvPr id="81922" name="Rectangle 4"/>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Referential Integrity (or foreign key) </a:t>
            </a:r>
            <a:br>
              <a:rPr lang="en-US" altLang="en-US">
                <a:ea typeface="ＭＳ Ｐゴシック" panose="020B0600070205080204" pitchFamily="34" charset="-128"/>
              </a:rPr>
            </a:br>
            <a:r>
              <a:rPr lang="en-US" altLang="en-US">
                <a:ea typeface="ＭＳ Ｐゴシック" panose="020B0600070205080204" pitchFamily="34" charset="-128"/>
              </a:rPr>
              <a:t>Constraint</a:t>
            </a:r>
          </a:p>
        </p:txBody>
      </p:sp>
    </p:spTree>
    <p:extLst>
      <p:ext uri="{BB962C8B-B14F-4D97-AF65-F5344CB8AC3E}">
        <p14:creationId xmlns:p14="http://schemas.microsoft.com/office/powerpoint/2010/main" val="427104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11542"/>
            <a:ext cx="2133600" cy="274320"/>
          </a:xfrm>
        </p:spPr>
        <p:txBody>
          <a:bodyPr/>
          <a:lstStyle/>
          <a:p>
            <a:r>
              <a:rPr lang="en-US"/>
              <a:t>Murach's MySQL, C3</a:t>
            </a:r>
          </a:p>
        </p:txBody>
      </p:sp>
      <p:sp>
        <p:nvSpPr>
          <p:cNvPr id="3" name="Footer Placeholder 2"/>
          <p:cNvSpPr>
            <a:spLocks noGrp="1"/>
          </p:cNvSpPr>
          <p:nvPr>
            <p:ph type="ftr" sz="quarter" idx="11"/>
          </p:nvPr>
        </p:nvSpPr>
        <p:spPr>
          <a:xfrm>
            <a:off x="3048000" y="6611542"/>
            <a:ext cx="3352800" cy="274320"/>
          </a:xfrm>
        </p:spPr>
        <p:txBody>
          <a:bodyPr/>
          <a:lstStyle/>
          <a:p>
            <a:r>
              <a:rPr lang="en-US"/>
              <a:t>© 2012, Mike Murach &amp; Associates, Inc.</a:t>
            </a:r>
          </a:p>
        </p:txBody>
      </p:sp>
      <p:sp>
        <p:nvSpPr>
          <p:cNvPr id="6" name="Title 5"/>
          <p:cNvSpPr>
            <a:spLocks noGrp="1"/>
          </p:cNvSpPr>
          <p:nvPr>
            <p:ph type="title"/>
          </p:nvPr>
        </p:nvSpPr>
        <p:spPr/>
        <p:txBody>
          <a:bodyPr/>
          <a:lstStyle/>
          <a:p>
            <a:r>
              <a:rPr lang="en-US" dirty="0"/>
              <a:t>BETWEEN phrase</a:t>
            </a:r>
          </a:p>
        </p:txBody>
      </p:sp>
      <p:graphicFrame>
        <p:nvGraphicFramePr>
          <p:cNvPr id="5" name="Object 4"/>
          <p:cNvGraphicFramePr>
            <a:graphicFrameLocks noChangeAspect="1"/>
          </p:cNvGraphicFramePr>
          <p:nvPr>
            <p:extLst/>
          </p:nvPr>
        </p:nvGraphicFramePr>
        <p:xfrm>
          <a:off x="435371" y="1796395"/>
          <a:ext cx="8166100" cy="5305425"/>
        </p:xfrm>
        <a:graphic>
          <a:graphicData uri="http://schemas.openxmlformats.org/presentationml/2006/ole">
            <mc:AlternateContent xmlns:mc="http://schemas.openxmlformats.org/markup-compatibility/2006">
              <mc:Choice xmlns:v="urn:schemas-microsoft-com:vml" Requires="v">
                <p:oleObj spid="_x0000_s125962" name="Document" r:id="rId3" imgW="8424499" imgH="5464409" progId="Word.Document.12">
                  <p:embed/>
                </p:oleObj>
              </mc:Choice>
              <mc:Fallback>
                <p:oleObj name="Document" r:id="rId3" imgW="8424499" imgH="5464409" progId="Word.Document.12">
                  <p:embed/>
                  <p:pic>
                    <p:nvPicPr>
                      <p:cNvPr id="0" name=""/>
                      <p:cNvPicPr>
                        <a:picLocks noChangeAspect="1" noChangeArrowheads="1"/>
                      </p:cNvPicPr>
                      <p:nvPr/>
                    </p:nvPicPr>
                    <p:blipFill>
                      <a:blip r:embed="rId4"/>
                      <a:srcRect/>
                      <a:stretch>
                        <a:fillRect/>
                      </a:stretch>
                    </p:blipFill>
                    <p:spPr bwMode="auto">
                      <a:xfrm>
                        <a:off x="435371" y="1796395"/>
                        <a:ext cx="8166100" cy="530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rot="21072691">
            <a:off x="6337006" y="2509284"/>
            <a:ext cx="2367956" cy="369332"/>
          </a:xfrm>
          <a:prstGeom prst="rect">
            <a:avLst/>
          </a:prstGeom>
          <a:noFill/>
          <a:ln>
            <a:solidFill>
              <a:srgbClr val="C00000"/>
            </a:solidFill>
          </a:ln>
        </p:spPr>
        <p:txBody>
          <a:bodyPr wrap="none" rtlCol="0">
            <a:spAutoFit/>
          </a:bodyPr>
          <a:lstStyle/>
          <a:p>
            <a:r>
              <a:rPr lang="en-US" dirty="0">
                <a:solidFill>
                  <a:srgbClr val="C00000"/>
                </a:solidFill>
                <a:latin typeface="Comic Sans MS" pitchFamily="66" charset="0"/>
              </a:rPr>
              <a:t>Between is inclusive!</a:t>
            </a:r>
          </a:p>
        </p:txBody>
      </p:sp>
    </p:spTree>
    <p:extLst>
      <p:ext uri="{BB962C8B-B14F-4D97-AF65-F5344CB8AC3E}">
        <p14:creationId xmlns:p14="http://schemas.microsoft.com/office/powerpoint/2010/main" val="3586354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NULLs</a:t>
            </a:r>
          </a:p>
        </p:txBody>
      </p:sp>
    </p:spTree>
    <p:extLst>
      <p:ext uri="{BB962C8B-B14F-4D97-AF65-F5344CB8AC3E}">
        <p14:creationId xmlns:p14="http://schemas.microsoft.com/office/powerpoint/2010/main" val="334445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p:txBody>
          <a:bodyPr/>
          <a:lstStyle/>
          <a:p>
            <a:r>
              <a:rPr lang="en-US" altLang="en-US" dirty="0"/>
              <a:t>Meanings of NULL</a:t>
            </a:r>
          </a:p>
          <a:p>
            <a:pPr lvl="1"/>
            <a:r>
              <a:rPr lang="en-US" altLang="en-US" dirty="0"/>
              <a:t>Unknown value</a:t>
            </a:r>
            <a:br>
              <a:rPr lang="en-US" altLang="en-US" dirty="0"/>
            </a:br>
            <a:r>
              <a:rPr lang="en-US" altLang="en-US" dirty="0"/>
              <a:t>e.g., a person's DOB is truly not known</a:t>
            </a:r>
          </a:p>
          <a:p>
            <a:pPr lvl="1"/>
            <a:r>
              <a:rPr lang="en-US" altLang="en-US" dirty="0"/>
              <a:t>Unavailable or withheld value</a:t>
            </a:r>
            <a:br>
              <a:rPr lang="en-US" altLang="en-US" dirty="0"/>
            </a:br>
            <a:r>
              <a:rPr lang="en-US" altLang="en-US" dirty="0"/>
              <a:t>e.g., a person does not want their email address stored</a:t>
            </a:r>
          </a:p>
          <a:p>
            <a:pPr lvl="1"/>
            <a:r>
              <a:rPr lang="en-US" altLang="en-US" dirty="0"/>
              <a:t>Not applicable attribute</a:t>
            </a:r>
            <a:br>
              <a:rPr lang="en-US" altLang="en-US" dirty="0"/>
            </a:br>
            <a:r>
              <a:rPr lang="en-US" altLang="en-US" dirty="0"/>
              <a:t>e.g., a person's highest college degree achieved is not applicable to a high school student</a:t>
            </a:r>
          </a:p>
          <a:p>
            <a:r>
              <a:rPr lang="en-US" altLang="en-US" dirty="0"/>
              <a:t>Each individual NULL value considered to be different from every other NULL value</a:t>
            </a:r>
          </a:p>
          <a:p>
            <a:r>
              <a:rPr lang="en-US" altLang="en-US" dirty="0"/>
              <a:t>SQL uses a three-valued logic:</a:t>
            </a:r>
          </a:p>
          <a:p>
            <a:pPr lvl="1"/>
            <a:r>
              <a:rPr lang="en-US" altLang="en-US" dirty="0"/>
              <a:t>TRUE, FALSE, and UNKNOWN (like Maybe)</a:t>
            </a:r>
          </a:p>
          <a:p>
            <a:r>
              <a:rPr lang="en-US" altLang="en-US" dirty="0"/>
              <a:t>NULL = NULL  comparison is avoided</a:t>
            </a:r>
          </a:p>
        </p:txBody>
      </p:sp>
      <p:sp>
        <p:nvSpPr>
          <p:cNvPr id="13314" name="Title 1"/>
          <p:cNvSpPr>
            <a:spLocks noGrp="1"/>
          </p:cNvSpPr>
          <p:nvPr>
            <p:ph type="title"/>
          </p:nvPr>
        </p:nvSpPr>
        <p:spPr/>
        <p:txBody>
          <a:bodyPr/>
          <a:lstStyle/>
          <a:p>
            <a:r>
              <a:rPr lang="en-US" altLang="en-US"/>
              <a:t>Comparisons Involving NULL</a:t>
            </a:r>
            <a:br>
              <a:rPr lang="en-US" altLang="en-US"/>
            </a:br>
            <a:r>
              <a:rPr lang="en-US" altLang="en-US"/>
              <a:t>and Three-Valued Logic</a:t>
            </a:r>
          </a:p>
        </p:txBody>
      </p:sp>
      <p:grpSp>
        <p:nvGrpSpPr>
          <p:cNvPr id="8" name="Group 7"/>
          <p:cNvGrpSpPr/>
          <p:nvPr/>
        </p:nvGrpSpPr>
        <p:grpSpPr>
          <a:xfrm>
            <a:off x="7456640" y="0"/>
            <a:ext cx="1715614" cy="1833562"/>
            <a:chOff x="7456640" y="0"/>
            <a:chExt cx="1715614" cy="183356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6640" y="0"/>
              <a:ext cx="1715614" cy="1833562"/>
            </a:xfrm>
            <a:prstGeom prst="rect">
              <a:avLst/>
            </a:prstGeom>
          </p:spPr>
        </p:pic>
        <p:sp>
          <p:nvSpPr>
            <p:cNvPr id="10" name="TextBox 9"/>
            <p:cNvSpPr txBox="1"/>
            <p:nvPr/>
          </p:nvSpPr>
          <p:spPr>
            <a:xfrm rot="794655">
              <a:off x="7949804" y="856286"/>
              <a:ext cx="588624" cy="323165"/>
            </a:xfrm>
            <a:prstGeom prst="rect">
              <a:avLst/>
            </a:prstGeom>
            <a:noFill/>
          </p:spPr>
          <p:txBody>
            <a:bodyPr wrap="none" rtlCol="0">
              <a:spAutoFit/>
            </a:bodyPr>
            <a:lstStyle/>
            <a:p>
              <a:pPr algn="ctr">
                <a:lnSpc>
                  <a:spcPts val="1800"/>
                </a:lnSpc>
              </a:pPr>
              <a:r>
                <a:rPr lang="en-US" dirty="0">
                  <a:solidFill>
                    <a:schemeClr val="bg1"/>
                  </a:solidFill>
                </a:rPr>
                <a:t>208</a:t>
              </a:r>
              <a:endParaRPr lang="en-US" sz="1800" b="0" dirty="0">
                <a:solidFill>
                  <a:schemeClr val="bg1"/>
                </a:solidFill>
                <a:latin typeface="+mn-lt"/>
              </a:endParaRPr>
            </a:p>
          </p:txBody>
        </p:sp>
        <p:sp>
          <p:nvSpPr>
            <p:cNvPr id="11" name="TextBox 10"/>
            <p:cNvSpPr txBox="1"/>
            <p:nvPr/>
          </p:nvSpPr>
          <p:spPr>
            <a:xfrm rot="794655">
              <a:off x="7794663" y="620826"/>
              <a:ext cx="1109599" cy="323165"/>
            </a:xfrm>
            <a:prstGeom prst="rect">
              <a:avLst/>
            </a:prstGeom>
            <a:noFill/>
          </p:spPr>
          <p:txBody>
            <a:bodyPr wrap="none" rtlCol="0">
              <a:spAutoFit/>
            </a:bodyPr>
            <a:lstStyle/>
            <a:p>
              <a:pPr algn="ctr">
                <a:lnSpc>
                  <a:spcPts val="1800"/>
                </a:lnSpc>
              </a:pPr>
              <a:r>
                <a:rPr lang="en-US" sz="1800" b="0" dirty="0">
                  <a:solidFill>
                    <a:schemeClr val="bg1"/>
                  </a:solidFill>
                  <a:latin typeface="+mn-lt"/>
                </a:rPr>
                <a:t>see page</a:t>
              </a:r>
            </a:p>
          </p:txBody>
        </p:sp>
      </p:grpSp>
    </p:spTree>
    <p:extLst>
      <p:ext uri="{BB962C8B-B14F-4D97-AF65-F5344CB8AC3E}">
        <p14:creationId xmlns:p14="http://schemas.microsoft.com/office/powerpoint/2010/main" val="21696669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00909"/>
            <a:ext cx="2133600" cy="274320"/>
          </a:xfrm>
        </p:spPr>
        <p:txBody>
          <a:bodyPr/>
          <a:lstStyle/>
          <a:p>
            <a:r>
              <a:rPr lang="en-US"/>
              <a:t>Murach's MySQL, C3</a:t>
            </a:r>
          </a:p>
        </p:txBody>
      </p:sp>
      <p:sp>
        <p:nvSpPr>
          <p:cNvPr id="3" name="Footer Placeholder 2"/>
          <p:cNvSpPr>
            <a:spLocks noGrp="1"/>
          </p:cNvSpPr>
          <p:nvPr>
            <p:ph type="ftr" sz="quarter" idx="11"/>
          </p:nvPr>
        </p:nvSpPr>
        <p:spPr>
          <a:xfrm>
            <a:off x="3048000" y="6600909"/>
            <a:ext cx="3352800" cy="274320"/>
          </a:xfrm>
        </p:spPr>
        <p:txBody>
          <a:bodyPr/>
          <a:lstStyle/>
          <a:p>
            <a:r>
              <a:rPr lang="en-US"/>
              <a:t>© 2012, Mike Murach &amp; Associates, Inc.</a:t>
            </a:r>
          </a:p>
        </p:txBody>
      </p:sp>
      <p:sp>
        <p:nvSpPr>
          <p:cNvPr id="7" name="Title 6"/>
          <p:cNvSpPr>
            <a:spLocks noGrp="1"/>
          </p:cNvSpPr>
          <p:nvPr>
            <p:ph type="title"/>
          </p:nvPr>
        </p:nvSpPr>
        <p:spPr/>
        <p:txBody>
          <a:bodyPr/>
          <a:lstStyle/>
          <a:p>
            <a:r>
              <a:rPr lang="en-US" dirty="0"/>
              <a:t>NULLs Mean </a:t>
            </a:r>
            <a:r>
              <a:rPr lang="en-US" u="sng" dirty="0"/>
              <a:t>Empty</a:t>
            </a:r>
          </a:p>
        </p:txBody>
      </p:sp>
      <p:graphicFrame>
        <p:nvGraphicFramePr>
          <p:cNvPr id="5" name="Object 4"/>
          <p:cNvGraphicFramePr>
            <a:graphicFrameLocks noChangeAspect="1"/>
          </p:cNvGraphicFramePr>
          <p:nvPr>
            <p:extLst/>
          </p:nvPr>
        </p:nvGraphicFramePr>
        <p:xfrm>
          <a:off x="863009" y="1919177"/>
          <a:ext cx="7361413" cy="2196917"/>
        </p:xfrm>
        <a:graphic>
          <a:graphicData uri="http://schemas.openxmlformats.org/presentationml/2006/ole">
            <mc:AlternateContent xmlns:mc="http://schemas.openxmlformats.org/markup-compatibility/2006">
              <mc:Choice xmlns:v="urn:schemas-microsoft-com:vml" Requires="v">
                <p:oleObj spid="_x0000_s126986" name="Document" r:id="rId3" imgW="7359518" imgH="2195467" progId="Word.Document.12">
                  <p:embed/>
                </p:oleObj>
              </mc:Choice>
              <mc:Fallback>
                <p:oleObj name="Document" r:id="rId3" imgW="7359518" imgH="2195467" progId="Word.Document.12">
                  <p:embed/>
                  <p:pic>
                    <p:nvPicPr>
                      <p:cNvPr id="0" name=""/>
                      <p:cNvPicPr>
                        <a:picLocks noChangeAspect="1" noChangeArrowheads="1"/>
                      </p:cNvPicPr>
                      <p:nvPr/>
                    </p:nvPicPr>
                    <p:blipFill>
                      <a:blip r:embed="rId4"/>
                      <a:srcRect/>
                      <a:stretch>
                        <a:fillRect/>
                      </a:stretch>
                    </p:blipFill>
                    <p:spPr bwMode="auto">
                      <a:xfrm>
                        <a:off x="863009" y="1919177"/>
                        <a:ext cx="7361413" cy="21969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5a"/>
          <p:cNvPicPr/>
          <p:nvPr/>
        </p:nvPicPr>
        <p:blipFill>
          <a:blip r:embed="rId5"/>
          <a:srcRect/>
          <a:stretch>
            <a:fillRect/>
          </a:stretch>
        </p:blipFill>
        <p:spPr bwMode="auto">
          <a:xfrm>
            <a:off x="863009" y="4355805"/>
            <a:ext cx="7320915" cy="1346200"/>
          </a:xfrm>
          <a:prstGeom prst="rect">
            <a:avLst/>
          </a:prstGeom>
          <a:noFill/>
          <a:ln w="9525">
            <a:noFill/>
            <a:miter lim="800000"/>
            <a:headEnd/>
            <a:tailEnd/>
          </a:ln>
        </p:spPr>
      </p:pic>
      <p:sp>
        <p:nvSpPr>
          <p:cNvPr id="8" name="TextBox 7"/>
          <p:cNvSpPr txBox="1"/>
          <p:nvPr/>
        </p:nvSpPr>
        <p:spPr>
          <a:xfrm>
            <a:off x="6049926" y="2969760"/>
            <a:ext cx="2741456" cy="400110"/>
          </a:xfrm>
          <a:prstGeom prst="rect">
            <a:avLst/>
          </a:prstGeom>
          <a:noFill/>
        </p:spPr>
        <p:txBody>
          <a:bodyPr wrap="none" rtlCol="0">
            <a:spAutoFit/>
          </a:bodyPr>
          <a:lstStyle/>
          <a:p>
            <a:r>
              <a:rPr lang="en-US" dirty="0">
                <a:solidFill>
                  <a:srgbClr val="C00000"/>
                </a:solidFill>
                <a:latin typeface="Comic Sans MS" pitchFamily="66" charset="0"/>
              </a:rPr>
              <a:t>Never use </a:t>
            </a:r>
            <a:r>
              <a:rPr lang="en-US" sz="2000" b="1" dirty="0">
                <a:latin typeface="Comic Sans MS" pitchFamily="66" charset="0"/>
              </a:rPr>
              <a:t>=</a:t>
            </a:r>
            <a:r>
              <a:rPr lang="en-US" dirty="0">
                <a:solidFill>
                  <a:srgbClr val="C00000"/>
                </a:solidFill>
                <a:latin typeface="Comic Sans MS" pitchFamily="66" charset="0"/>
              </a:rPr>
              <a:t>,   </a:t>
            </a:r>
            <a:r>
              <a:rPr lang="en-US" sz="2000" b="1" dirty="0">
                <a:latin typeface="Comic Sans MS" pitchFamily="66" charset="0"/>
              </a:rPr>
              <a:t>!=</a:t>
            </a:r>
            <a:r>
              <a:rPr lang="en-US" dirty="0">
                <a:solidFill>
                  <a:srgbClr val="C00000"/>
                </a:solidFill>
                <a:latin typeface="Comic Sans MS" pitchFamily="66" charset="0"/>
              </a:rPr>
              <a:t>  or </a:t>
            </a:r>
            <a:r>
              <a:rPr lang="en-US" sz="2000" b="1" dirty="0">
                <a:latin typeface="Comic Sans MS" pitchFamily="66" charset="0"/>
              </a:rPr>
              <a:t>&lt;&gt;</a:t>
            </a:r>
          </a:p>
        </p:txBody>
      </p:sp>
      <p:sp>
        <p:nvSpPr>
          <p:cNvPr id="9" name="Freeform 8"/>
          <p:cNvSpPr/>
          <p:nvPr/>
        </p:nvSpPr>
        <p:spPr>
          <a:xfrm flipV="1">
            <a:off x="3232295" y="2969760"/>
            <a:ext cx="2817631" cy="216334"/>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332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048000" y="5362775"/>
            <a:ext cx="3352800" cy="274320"/>
          </a:xfrm>
        </p:spPr>
        <p:txBody>
          <a:bodyPr/>
          <a:lstStyle/>
          <a:p>
            <a:r>
              <a:rPr lang="en-US"/>
              <a:t>© 2012, Mike Murach &amp; Associates, Inc.</a:t>
            </a:r>
          </a:p>
        </p:txBody>
      </p:sp>
      <p:sp>
        <p:nvSpPr>
          <p:cNvPr id="9" name="Title 8"/>
          <p:cNvSpPr>
            <a:spLocks noGrp="1"/>
          </p:cNvSpPr>
          <p:nvPr>
            <p:ph type="title"/>
          </p:nvPr>
        </p:nvSpPr>
        <p:spPr/>
        <p:txBody>
          <a:bodyPr/>
          <a:lstStyle/>
          <a:p>
            <a:r>
              <a:rPr lang="en-US" dirty="0"/>
              <a:t>Zero is not same as NULL.</a:t>
            </a:r>
          </a:p>
        </p:txBody>
      </p:sp>
      <p:graphicFrame>
        <p:nvGraphicFramePr>
          <p:cNvPr id="5" name="Object 4"/>
          <p:cNvGraphicFramePr>
            <a:graphicFrameLocks noChangeAspect="1"/>
          </p:cNvGraphicFramePr>
          <p:nvPr>
            <p:extLst>
              <p:ext uri="{D42A27DB-BD31-4B8C-83A1-F6EECF244321}">
                <p14:modId xmlns:p14="http://schemas.microsoft.com/office/powerpoint/2010/main" val="1093046144"/>
              </p:ext>
            </p:extLst>
          </p:nvPr>
        </p:nvGraphicFramePr>
        <p:xfrm>
          <a:off x="990600" y="540533"/>
          <a:ext cx="7361413" cy="1683548"/>
        </p:xfrm>
        <a:graphic>
          <a:graphicData uri="http://schemas.openxmlformats.org/presentationml/2006/ole">
            <mc:AlternateContent xmlns:mc="http://schemas.openxmlformats.org/markup-compatibility/2006">
              <mc:Choice xmlns:v="urn:schemas-microsoft-com:vml" Requires="v">
                <p:oleObj spid="_x0000_s128018" name="Document" r:id="rId3" imgW="7361413" imgH="1683548" progId="Word.Document.12">
                  <p:embed/>
                </p:oleObj>
              </mc:Choice>
              <mc:Fallback>
                <p:oleObj name="Document" r:id="rId3" imgW="7361413" imgH="1683548"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40533"/>
                        <a:ext cx="7361413" cy="16835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5b"/>
          <p:cNvPicPr/>
          <p:nvPr/>
        </p:nvPicPr>
        <p:blipFill>
          <a:blip r:embed="rId5"/>
          <a:srcRect/>
          <a:stretch>
            <a:fillRect/>
          </a:stretch>
        </p:blipFill>
        <p:spPr bwMode="auto">
          <a:xfrm>
            <a:off x="990600" y="1835933"/>
            <a:ext cx="7339330" cy="685800"/>
          </a:xfrm>
          <a:prstGeom prst="rect">
            <a:avLst/>
          </a:prstGeom>
          <a:noFill/>
          <a:ln w="9525">
            <a:noFill/>
            <a:miter lim="800000"/>
            <a:headEnd/>
            <a:tailEnd/>
          </a:ln>
        </p:spPr>
      </p:pic>
      <p:graphicFrame>
        <p:nvGraphicFramePr>
          <p:cNvPr id="7" name="Object 6"/>
          <p:cNvGraphicFramePr>
            <a:graphicFrameLocks noChangeAspect="1"/>
          </p:cNvGraphicFramePr>
          <p:nvPr>
            <p:extLst>
              <p:ext uri="{D42A27DB-BD31-4B8C-83A1-F6EECF244321}">
                <p14:modId xmlns:p14="http://schemas.microsoft.com/office/powerpoint/2010/main" val="3456537033"/>
              </p:ext>
            </p:extLst>
          </p:nvPr>
        </p:nvGraphicFramePr>
        <p:xfrm>
          <a:off x="968517" y="2597933"/>
          <a:ext cx="7361413" cy="1759403"/>
        </p:xfrm>
        <a:graphic>
          <a:graphicData uri="http://schemas.openxmlformats.org/presentationml/2006/ole">
            <mc:AlternateContent xmlns:mc="http://schemas.openxmlformats.org/markup-compatibility/2006">
              <mc:Choice xmlns:v="urn:schemas-microsoft-com:vml" Requires="v">
                <p:oleObj spid="_x0000_s128019" name="Document" r:id="rId6" imgW="7361413" imgH="1759403" progId="Word.Document.12">
                  <p:embed/>
                </p:oleObj>
              </mc:Choice>
              <mc:Fallback>
                <p:oleObj name="Document" r:id="rId6" imgW="7361413" imgH="1759403"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17" y="2597933"/>
                        <a:ext cx="7361413" cy="17594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3-15c"/>
          <p:cNvPicPr/>
          <p:nvPr/>
        </p:nvPicPr>
        <p:blipFill>
          <a:blip r:embed="rId8"/>
          <a:srcRect/>
          <a:stretch>
            <a:fillRect/>
          </a:stretch>
        </p:blipFill>
        <p:spPr bwMode="auto">
          <a:xfrm>
            <a:off x="990600" y="4045733"/>
            <a:ext cx="7475220" cy="698500"/>
          </a:xfrm>
          <a:prstGeom prst="rect">
            <a:avLst/>
          </a:prstGeom>
          <a:noFill/>
          <a:ln w="9525">
            <a:noFill/>
            <a:miter lim="800000"/>
            <a:headEnd/>
            <a:tailEnd/>
          </a:ln>
        </p:spPr>
      </p:pic>
      <p:graphicFrame>
        <p:nvGraphicFramePr>
          <p:cNvPr id="10" name="Object 9"/>
          <p:cNvGraphicFramePr>
            <a:graphicFrameLocks noChangeAspect="1"/>
          </p:cNvGraphicFramePr>
          <p:nvPr>
            <p:extLst>
              <p:ext uri="{D42A27DB-BD31-4B8C-83A1-F6EECF244321}">
                <p14:modId xmlns:p14="http://schemas.microsoft.com/office/powerpoint/2010/main" val="1450740548"/>
              </p:ext>
            </p:extLst>
          </p:nvPr>
        </p:nvGraphicFramePr>
        <p:xfrm>
          <a:off x="1161732" y="4876006"/>
          <a:ext cx="7304088" cy="1525587"/>
        </p:xfrm>
        <a:graphic>
          <a:graphicData uri="http://schemas.openxmlformats.org/presentationml/2006/ole">
            <mc:AlternateContent xmlns:mc="http://schemas.openxmlformats.org/markup-compatibility/2006">
              <mc:Choice xmlns:v="urn:schemas-microsoft-com:vml" Requires="v">
                <p:oleObj spid="_x0000_s128020" name="Document" r:id="rId9" imgW="7304259" imgH="1523570" progId="Word.Document.12">
                  <p:embed/>
                </p:oleObj>
              </mc:Choice>
              <mc:Fallback>
                <p:oleObj name="Document" r:id="rId9" imgW="7304259" imgH="1523570" progId="Word.Document.12">
                  <p:embed/>
                  <p:pic>
                    <p:nvPicPr>
                      <p:cNvPr id="5"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1732" y="4876006"/>
                        <a:ext cx="7304088" cy="152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0" descr="3-15d"/>
          <p:cNvPicPr/>
          <p:nvPr/>
        </p:nvPicPr>
        <p:blipFill>
          <a:blip r:embed="rId11"/>
          <a:srcRect/>
          <a:stretch>
            <a:fillRect/>
          </a:stretch>
        </p:blipFill>
        <p:spPr bwMode="auto">
          <a:xfrm>
            <a:off x="1161732" y="6171406"/>
            <a:ext cx="7424420" cy="469900"/>
          </a:xfrm>
          <a:prstGeom prst="rect">
            <a:avLst/>
          </a:prstGeom>
          <a:noFill/>
          <a:ln w="9525">
            <a:noFill/>
            <a:miter lim="800000"/>
            <a:headEnd/>
            <a:tailEnd/>
          </a:ln>
        </p:spPr>
      </p:pic>
    </p:spTree>
    <p:extLst>
      <p:ext uri="{BB962C8B-B14F-4D97-AF65-F5344CB8AC3E}">
        <p14:creationId xmlns:p14="http://schemas.microsoft.com/office/powerpoint/2010/main" val="12133779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Working with Dates</a:t>
            </a:r>
          </a:p>
        </p:txBody>
      </p:sp>
    </p:spTree>
    <p:extLst>
      <p:ext uri="{BB962C8B-B14F-4D97-AF65-F5344CB8AC3E}">
        <p14:creationId xmlns:p14="http://schemas.microsoft.com/office/powerpoint/2010/main" val="3196156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MySQL is that it always expects dates with the year first. </a:t>
            </a:r>
          </a:p>
          <a:p>
            <a:r>
              <a:rPr lang="en-US" dirty="0"/>
              <a:t>To write July 27, 2012, use '2012-07-27'.</a:t>
            </a:r>
          </a:p>
          <a:p>
            <a:endParaRPr lang="en-US" dirty="0"/>
          </a:p>
          <a:p>
            <a:pPr marL="320040" lvl="1" indent="0">
              <a:buNone/>
            </a:pPr>
            <a:r>
              <a:rPr lang="en-US" dirty="0">
                <a:latin typeface="Consolas" pitchFamily="49" charset="0"/>
                <a:cs typeface="Consolas" pitchFamily="49" charset="0"/>
              </a:rPr>
              <a:t>SELECT </a:t>
            </a:r>
            <a:r>
              <a:rPr lang="en-US" dirty="0" err="1">
                <a:latin typeface="Consolas" pitchFamily="49" charset="0"/>
                <a:cs typeface="Consolas" pitchFamily="49" charset="0"/>
              </a:rPr>
              <a:t>last_name</a:t>
            </a:r>
            <a:r>
              <a:rPr lang="en-US" dirty="0">
                <a:latin typeface="Consolas" pitchFamily="49" charset="0"/>
                <a:cs typeface="Consolas" pitchFamily="49" charset="0"/>
              </a:rPr>
              <a:t>, </a:t>
            </a:r>
            <a:r>
              <a:rPr lang="en-US" dirty="0" err="1">
                <a:latin typeface="Consolas" pitchFamily="49" charset="0"/>
                <a:cs typeface="Consolas" pitchFamily="49" charset="0"/>
              </a:rPr>
              <a:t>first_name</a:t>
            </a:r>
            <a:r>
              <a:rPr lang="en-US" dirty="0">
                <a:latin typeface="Consolas" pitchFamily="49" charset="0"/>
                <a:cs typeface="Consolas" pitchFamily="49" charset="0"/>
              </a:rPr>
              <a:t>, birth, state </a:t>
            </a:r>
            <a:br>
              <a:rPr lang="en-US" dirty="0">
                <a:latin typeface="Consolas" pitchFamily="49" charset="0"/>
                <a:cs typeface="Consolas" pitchFamily="49" charset="0"/>
              </a:rPr>
            </a:br>
            <a:r>
              <a:rPr lang="en-US" dirty="0">
                <a:latin typeface="Consolas" pitchFamily="49" charset="0"/>
                <a:cs typeface="Consolas" pitchFamily="49" charset="0"/>
              </a:rPr>
              <a:t>FROM president </a:t>
            </a:r>
            <a:br>
              <a:rPr lang="en-US" dirty="0">
                <a:latin typeface="Consolas" pitchFamily="49" charset="0"/>
                <a:cs typeface="Consolas" pitchFamily="49" charset="0"/>
              </a:rPr>
            </a:br>
            <a:r>
              <a:rPr lang="en-US" dirty="0">
                <a:latin typeface="Consolas" pitchFamily="49" charset="0"/>
                <a:cs typeface="Consolas" pitchFamily="49" charset="0"/>
              </a:rPr>
              <a:t>WHERE birth &lt; '1750-01-01'</a:t>
            </a:r>
          </a:p>
          <a:p>
            <a:endParaRPr lang="en-US" dirty="0"/>
          </a:p>
        </p:txBody>
      </p:sp>
      <p:sp>
        <p:nvSpPr>
          <p:cNvPr id="4" name="Title 3"/>
          <p:cNvSpPr>
            <a:spLocks noGrp="1"/>
          </p:cNvSpPr>
          <p:nvPr>
            <p:ph type="title"/>
          </p:nvPr>
        </p:nvSpPr>
        <p:spPr/>
        <p:txBody>
          <a:bodyPr/>
          <a:lstStyle/>
          <a:p>
            <a:r>
              <a:rPr lang="en-US" dirty="0"/>
              <a:t>Date Syntax</a:t>
            </a:r>
          </a:p>
        </p:txBody>
      </p:sp>
    </p:spTree>
    <p:extLst>
      <p:ext uri="{BB962C8B-B14F-4D97-AF65-F5344CB8AC3E}">
        <p14:creationId xmlns:p14="http://schemas.microsoft.com/office/powerpoint/2010/main" val="25567975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41350"/>
            <a:ext cx="2133600" cy="274320"/>
          </a:xfrm>
        </p:spPr>
        <p:txBody>
          <a:bodyPr/>
          <a:lstStyle/>
          <a:p>
            <a:r>
              <a:rPr lang="en-US"/>
              <a:t>Murach's MySQL, C3</a:t>
            </a:r>
          </a:p>
        </p:txBody>
      </p:sp>
      <p:sp>
        <p:nvSpPr>
          <p:cNvPr id="3" name="Footer Placeholder 2"/>
          <p:cNvSpPr>
            <a:spLocks noGrp="1"/>
          </p:cNvSpPr>
          <p:nvPr>
            <p:ph type="ftr" sz="quarter" idx="11"/>
          </p:nvPr>
        </p:nvSpPr>
        <p:spPr>
          <a:xfrm>
            <a:off x="3048000" y="6641350"/>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Selecting Based on Date Range</a:t>
            </a:r>
          </a:p>
        </p:txBody>
      </p:sp>
      <p:graphicFrame>
        <p:nvGraphicFramePr>
          <p:cNvPr id="5" name="Object 4"/>
          <p:cNvGraphicFramePr>
            <a:graphicFrameLocks noChangeAspect="1"/>
          </p:cNvGraphicFramePr>
          <p:nvPr>
            <p:extLst/>
          </p:nvPr>
        </p:nvGraphicFramePr>
        <p:xfrm>
          <a:off x="990600" y="2051425"/>
          <a:ext cx="7361413" cy="2311239"/>
        </p:xfrm>
        <a:graphic>
          <a:graphicData uri="http://schemas.openxmlformats.org/presentationml/2006/ole">
            <mc:AlternateContent xmlns:mc="http://schemas.openxmlformats.org/markup-compatibility/2006">
              <mc:Choice xmlns:v="urn:schemas-microsoft-com:vml" Requires="v">
                <p:oleObj spid="_x0000_s130066" name="Document" r:id="rId3" imgW="7359518" imgH="2307594" progId="Word.Document.12">
                  <p:embed/>
                </p:oleObj>
              </mc:Choice>
              <mc:Fallback>
                <p:oleObj name="Document" r:id="rId3" imgW="7359518" imgH="2307594" progId="Word.Document.12">
                  <p:embed/>
                  <p:pic>
                    <p:nvPicPr>
                      <p:cNvPr id="0" name=""/>
                      <p:cNvPicPr>
                        <a:picLocks noChangeAspect="1" noChangeArrowheads="1"/>
                      </p:cNvPicPr>
                      <p:nvPr/>
                    </p:nvPicPr>
                    <p:blipFill>
                      <a:blip r:embed="rId4"/>
                      <a:srcRect/>
                      <a:stretch>
                        <a:fillRect/>
                      </a:stretch>
                    </p:blipFill>
                    <p:spPr bwMode="auto">
                      <a:xfrm>
                        <a:off x="990600" y="2051425"/>
                        <a:ext cx="7361413" cy="2311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02d.png"/>
          <p:cNvPicPr/>
          <p:nvPr/>
        </p:nvPicPr>
        <p:blipFill>
          <a:blip r:embed="rId5"/>
          <a:srcRect/>
          <a:stretch>
            <a:fillRect/>
          </a:stretch>
        </p:blipFill>
        <p:spPr bwMode="auto">
          <a:xfrm>
            <a:off x="990600" y="4342525"/>
            <a:ext cx="7493000" cy="9271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5341062"/>
          <a:ext cx="7304088" cy="385763"/>
        </p:xfrm>
        <a:graphic>
          <a:graphicData uri="http://schemas.openxmlformats.org/presentationml/2006/ole">
            <mc:AlternateContent xmlns:mc="http://schemas.openxmlformats.org/markup-compatibility/2006">
              <mc:Choice xmlns:v="urn:schemas-microsoft-com:vml" Requires="v">
                <p:oleObj spid="_x0000_s130067" name="Document" r:id="rId6" imgW="7304259" imgH="385386" progId="Word.Document.12">
                  <p:embed/>
                </p:oleObj>
              </mc:Choice>
              <mc:Fallback>
                <p:oleObj name="Document" r:id="rId6" imgW="7304259" imgH="385386"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5341062"/>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648493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ORDER BY</a:t>
            </a:r>
          </a:p>
        </p:txBody>
      </p:sp>
    </p:spTree>
    <p:extLst>
      <p:ext uri="{BB962C8B-B14F-4D97-AF65-F5344CB8AC3E}">
        <p14:creationId xmlns:p14="http://schemas.microsoft.com/office/powerpoint/2010/main" val="3382709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Sorting Works</a:t>
            </a:r>
          </a:p>
        </p:txBody>
      </p:sp>
      <p:graphicFrame>
        <p:nvGraphicFramePr>
          <p:cNvPr id="5" name="Object 4"/>
          <p:cNvGraphicFramePr>
            <a:graphicFrameLocks noChangeAspect="1"/>
          </p:cNvGraphicFramePr>
          <p:nvPr>
            <p:extLst/>
          </p:nvPr>
        </p:nvGraphicFramePr>
        <p:xfrm>
          <a:off x="926805" y="1982972"/>
          <a:ext cx="7361413" cy="3149957"/>
        </p:xfrm>
        <a:graphic>
          <a:graphicData uri="http://schemas.openxmlformats.org/presentationml/2006/ole">
            <mc:AlternateContent xmlns:mc="http://schemas.openxmlformats.org/markup-compatibility/2006">
              <mc:Choice xmlns:v="urn:schemas-microsoft-com:vml" Requires="v">
                <p:oleObj spid="_x0000_s111634" name="Document" r:id="rId3" imgW="7361413" imgH="3149957" progId="Word.Document.12">
                  <p:embed/>
                </p:oleObj>
              </mc:Choice>
              <mc:Fallback>
                <p:oleObj name="Document" r:id="rId3" imgW="7361413" imgH="3149957"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805" y="1982972"/>
                        <a:ext cx="7361413" cy="31499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9354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Update Operations</a:t>
            </a:r>
            <a:br>
              <a:rPr lang="en-US" dirty="0"/>
            </a:br>
            <a:r>
              <a:rPr lang="en-US" dirty="0"/>
              <a:t>and</a:t>
            </a:r>
            <a:br>
              <a:rPr lang="en-US" dirty="0"/>
            </a:br>
            <a:r>
              <a:rPr lang="en-US" dirty="0"/>
              <a:t>Dealing with </a:t>
            </a:r>
            <a:br>
              <a:rPr lang="en-US" dirty="0"/>
            </a:br>
            <a:r>
              <a:rPr lang="en-US" dirty="0"/>
              <a:t>Constraint Violations</a:t>
            </a:r>
          </a:p>
        </p:txBody>
      </p:sp>
    </p:spTree>
    <p:extLst>
      <p:ext uri="{BB962C8B-B14F-4D97-AF65-F5344CB8AC3E}">
        <p14:creationId xmlns:p14="http://schemas.microsoft.com/office/powerpoint/2010/main" val="4227899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Reverse (Descending) Sort</a:t>
            </a:r>
          </a:p>
        </p:txBody>
      </p:sp>
      <p:graphicFrame>
        <p:nvGraphicFramePr>
          <p:cNvPr id="5" name="Object 4"/>
          <p:cNvGraphicFramePr>
            <a:graphicFrameLocks noChangeAspect="1"/>
          </p:cNvGraphicFramePr>
          <p:nvPr>
            <p:extLst/>
          </p:nvPr>
        </p:nvGraphicFramePr>
        <p:xfrm>
          <a:off x="990600" y="2099989"/>
          <a:ext cx="7304088" cy="2216150"/>
        </p:xfrm>
        <a:graphic>
          <a:graphicData uri="http://schemas.openxmlformats.org/presentationml/2006/ole">
            <mc:AlternateContent xmlns:mc="http://schemas.openxmlformats.org/markup-compatibility/2006">
              <mc:Choice xmlns:v="urn:schemas-microsoft-com:vml" Requires="v">
                <p:oleObj spid="_x0000_s112658" name="Document" r:id="rId3" imgW="7315170" imgH="2209124" progId="Word.Document.12">
                  <p:embed/>
                </p:oleObj>
              </mc:Choice>
              <mc:Fallback>
                <p:oleObj name="Document" r:id="rId3" imgW="7315170" imgH="2209124" progId="Word.Document.12">
                  <p:embed/>
                  <p:pic>
                    <p:nvPicPr>
                      <p:cNvPr id="5" name="Object 4"/>
                      <p:cNvPicPr>
                        <a:picLocks noChangeAspect="1" noChangeArrowheads="1"/>
                      </p:cNvPicPr>
                      <p:nvPr/>
                    </p:nvPicPr>
                    <p:blipFill>
                      <a:blip r:embed="rId4"/>
                      <a:srcRect/>
                      <a:stretch>
                        <a:fillRect/>
                      </a:stretch>
                    </p:blipFill>
                    <p:spPr bwMode="auto">
                      <a:xfrm>
                        <a:off x="990600" y="2099989"/>
                        <a:ext cx="7304088" cy="221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6b"/>
          <p:cNvPicPr/>
          <p:nvPr/>
        </p:nvPicPr>
        <p:blipFill>
          <a:blip r:embed="rId5"/>
          <a:srcRect/>
          <a:stretch>
            <a:fillRect/>
          </a:stretch>
        </p:blipFill>
        <p:spPr bwMode="auto">
          <a:xfrm>
            <a:off x="990600" y="4119289"/>
            <a:ext cx="7329170" cy="1104900"/>
          </a:xfrm>
          <a:prstGeom prst="rect">
            <a:avLst/>
          </a:prstGeom>
          <a:noFill/>
          <a:ln w="9525">
            <a:noFill/>
            <a:miter lim="800000"/>
            <a:headEnd/>
            <a:tailEnd/>
          </a:ln>
        </p:spPr>
      </p:pic>
    </p:spTree>
    <p:extLst>
      <p:ext uri="{BB962C8B-B14F-4D97-AF65-F5344CB8AC3E}">
        <p14:creationId xmlns:p14="http://schemas.microsoft.com/office/powerpoint/2010/main" val="1366244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Secondary, Tertiary… Sorts</a:t>
            </a:r>
          </a:p>
        </p:txBody>
      </p:sp>
      <p:graphicFrame>
        <p:nvGraphicFramePr>
          <p:cNvPr id="5" name="Object 4"/>
          <p:cNvGraphicFramePr>
            <a:graphicFrameLocks noChangeAspect="1"/>
          </p:cNvGraphicFramePr>
          <p:nvPr>
            <p:extLst/>
          </p:nvPr>
        </p:nvGraphicFramePr>
        <p:xfrm>
          <a:off x="990600" y="1919228"/>
          <a:ext cx="7304088" cy="1865313"/>
        </p:xfrm>
        <a:graphic>
          <a:graphicData uri="http://schemas.openxmlformats.org/presentationml/2006/ole">
            <mc:AlternateContent xmlns:mc="http://schemas.openxmlformats.org/markup-compatibility/2006">
              <mc:Choice xmlns:v="urn:schemas-microsoft-com:vml" Requires="v">
                <p:oleObj spid="_x0000_s113682" name="Document" r:id="rId3" imgW="7304259" imgH="1862580" progId="Word.Document.12">
                  <p:embed/>
                </p:oleObj>
              </mc:Choice>
              <mc:Fallback>
                <p:oleObj name="Document" r:id="rId3" imgW="7304259" imgH="1862580"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19228"/>
                        <a:ext cx="7304088" cy="186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6c"/>
          <p:cNvPicPr/>
          <p:nvPr/>
        </p:nvPicPr>
        <p:blipFill>
          <a:blip r:embed="rId5"/>
          <a:srcRect/>
          <a:stretch>
            <a:fillRect/>
          </a:stretch>
        </p:blipFill>
        <p:spPr bwMode="auto">
          <a:xfrm>
            <a:off x="990600" y="3568502"/>
            <a:ext cx="7412990" cy="1117600"/>
          </a:xfrm>
          <a:prstGeom prst="rect">
            <a:avLst/>
          </a:prstGeom>
          <a:noFill/>
          <a:ln w="9525">
            <a:noFill/>
            <a:miter lim="800000"/>
            <a:headEnd/>
            <a:tailEnd/>
          </a:ln>
        </p:spPr>
      </p:pic>
    </p:spTree>
    <p:extLst>
      <p:ext uri="{BB962C8B-B14F-4D97-AF65-F5344CB8AC3E}">
        <p14:creationId xmlns:p14="http://schemas.microsoft.com/office/powerpoint/2010/main" val="1410451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ORDER BY with an Alias</a:t>
            </a:r>
          </a:p>
        </p:txBody>
      </p:sp>
      <p:graphicFrame>
        <p:nvGraphicFramePr>
          <p:cNvPr id="5" name="Object 4"/>
          <p:cNvGraphicFramePr>
            <a:graphicFrameLocks noChangeAspect="1"/>
          </p:cNvGraphicFramePr>
          <p:nvPr>
            <p:extLst/>
          </p:nvPr>
        </p:nvGraphicFramePr>
        <p:xfrm>
          <a:off x="990600" y="1897962"/>
          <a:ext cx="7304088" cy="1865313"/>
        </p:xfrm>
        <a:graphic>
          <a:graphicData uri="http://schemas.openxmlformats.org/presentationml/2006/ole">
            <mc:AlternateContent xmlns:mc="http://schemas.openxmlformats.org/markup-compatibility/2006">
              <mc:Choice xmlns:v="urn:schemas-microsoft-com:vml" Requires="v">
                <p:oleObj spid="_x0000_s114706" name="Document" r:id="rId3" imgW="7304259" imgH="1862580" progId="Word.Document.12">
                  <p:embed/>
                </p:oleObj>
              </mc:Choice>
              <mc:Fallback>
                <p:oleObj name="Document" r:id="rId3" imgW="7304259" imgH="1862580"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97962"/>
                        <a:ext cx="7304088" cy="186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7a"/>
          <p:cNvPicPr/>
          <p:nvPr/>
        </p:nvPicPr>
        <p:blipFill>
          <a:blip r:embed="rId5"/>
          <a:srcRect/>
          <a:stretch>
            <a:fillRect/>
          </a:stretch>
        </p:blipFill>
        <p:spPr bwMode="auto">
          <a:xfrm>
            <a:off x="990600" y="3547236"/>
            <a:ext cx="7412990" cy="1117600"/>
          </a:xfrm>
          <a:prstGeom prst="rect">
            <a:avLst/>
          </a:prstGeom>
          <a:noFill/>
          <a:ln w="9525">
            <a:noFill/>
            <a:miter lim="800000"/>
            <a:headEnd/>
            <a:tailEnd/>
          </a:ln>
        </p:spPr>
      </p:pic>
    </p:spTree>
    <p:extLst>
      <p:ext uri="{BB962C8B-B14F-4D97-AF65-F5344CB8AC3E}">
        <p14:creationId xmlns:p14="http://schemas.microsoft.com/office/powerpoint/2010/main" val="33693185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323948"/>
            <a:ext cx="8381260" cy="1054394"/>
          </a:xfrm>
        </p:spPr>
        <p:txBody>
          <a:bodyPr/>
          <a:lstStyle/>
          <a:p>
            <a:r>
              <a:rPr lang="en-US" dirty="0"/>
              <a:t>ORDER BY Fields Do Not</a:t>
            </a:r>
            <a:br>
              <a:rPr lang="en-US" dirty="0"/>
            </a:br>
            <a:r>
              <a:rPr lang="en-US" dirty="0"/>
              <a:t>Have to Be in Base Table</a:t>
            </a:r>
          </a:p>
        </p:txBody>
      </p:sp>
      <p:graphicFrame>
        <p:nvGraphicFramePr>
          <p:cNvPr id="5" name="Object 4"/>
          <p:cNvGraphicFramePr>
            <a:graphicFrameLocks noChangeAspect="1"/>
          </p:cNvGraphicFramePr>
          <p:nvPr>
            <p:extLst/>
          </p:nvPr>
        </p:nvGraphicFramePr>
        <p:xfrm>
          <a:off x="990600" y="1940494"/>
          <a:ext cx="7304088" cy="2095500"/>
        </p:xfrm>
        <a:graphic>
          <a:graphicData uri="http://schemas.openxmlformats.org/presentationml/2006/ole">
            <mc:AlternateContent xmlns:mc="http://schemas.openxmlformats.org/markup-compatibility/2006">
              <mc:Choice xmlns:v="urn:schemas-microsoft-com:vml" Requires="v">
                <p:oleObj spid="_x0000_s115730" name="Document" r:id="rId3" imgW="7304259" imgH="2092661" progId="Word.Document.12">
                  <p:embed/>
                </p:oleObj>
              </mc:Choice>
              <mc:Fallback>
                <p:oleObj name="Document" r:id="rId3" imgW="7304259" imgH="2092661"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40494"/>
                        <a:ext cx="7304088" cy="209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7b"/>
          <p:cNvPicPr/>
          <p:nvPr/>
        </p:nvPicPr>
        <p:blipFill>
          <a:blip r:embed="rId5"/>
          <a:srcRect/>
          <a:stretch>
            <a:fillRect/>
          </a:stretch>
        </p:blipFill>
        <p:spPr bwMode="auto">
          <a:xfrm>
            <a:off x="990600" y="3845494"/>
            <a:ext cx="7244715" cy="1092200"/>
          </a:xfrm>
          <a:prstGeom prst="rect">
            <a:avLst/>
          </a:prstGeom>
          <a:noFill/>
          <a:ln w="9525">
            <a:noFill/>
            <a:miter lim="800000"/>
            <a:headEnd/>
            <a:tailEnd/>
          </a:ln>
        </p:spPr>
      </p:pic>
    </p:spTree>
    <p:extLst>
      <p:ext uri="{BB962C8B-B14F-4D97-AF65-F5344CB8AC3E}">
        <p14:creationId xmlns:p14="http://schemas.microsoft.com/office/powerpoint/2010/main" val="2928479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ORDER BY with </a:t>
            </a:r>
            <a:br>
              <a:rPr lang="en-US" dirty="0"/>
            </a:br>
            <a:r>
              <a:rPr lang="en-US" dirty="0"/>
              <a:t>Column Positions</a:t>
            </a:r>
          </a:p>
        </p:txBody>
      </p:sp>
      <p:graphicFrame>
        <p:nvGraphicFramePr>
          <p:cNvPr id="5" name="Object 4"/>
          <p:cNvGraphicFramePr>
            <a:graphicFrameLocks noChangeAspect="1"/>
          </p:cNvGraphicFramePr>
          <p:nvPr>
            <p:extLst/>
          </p:nvPr>
        </p:nvGraphicFramePr>
        <p:xfrm>
          <a:off x="990600" y="1919228"/>
          <a:ext cx="7304088" cy="1865313"/>
        </p:xfrm>
        <a:graphic>
          <a:graphicData uri="http://schemas.openxmlformats.org/presentationml/2006/ole">
            <mc:AlternateContent xmlns:mc="http://schemas.openxmlformats.org/markup-compatibility/2006">
              <mc:Choice xmlns:v="urn:schemas-microsoft-com:vml" Requires="v">
                <p:oleObj spid="_x0000_s116754" name="Document" r:id="rId3" imgW="7304259" imgH="1862580" progId="Word.Document.12">
                  <p:embed/>
                </p:oleObj>
              </mc:Choice>
              <mc:Fallback>
                <p:oleObj name="Document" r:id="rId3" imgW="7304259" imgH="1862580"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19228"/>
                        <a:ext cx="7304088" cy="186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7c"/>
          <p:cNvPicPr/>
          <p:nvPr/>
        </p:nvPicPr>
        <p:blipFill>
          <a:blip r:embed="rId5"/>
          <a:srcRect/>
          <a:stretch>
            <a:fillRect/>
          </a:stretch>
        </p:blipFill>
        <p:spPr bwMode="auto">
          <a:xfrm>
            <a:off x="990600" y="3557528"/>
            <a:ext cx="7329170" cy="1104900"/>
          </a:xfrm>
          <a:prstGeom prst="rect">
            <a:avLst/>
          </a:prstGeom>
          <a:noFill/>
          <a:ln w="9525">
            <a:noFill/>
            <a:miter lim="800000"/>
            <a:headEnd/>
            <a:tailEnd/>
          </a:ln>
        </p:spPr>
      </p:pic>
    </p:spTree>
    <p:extLst>
      <p:ext uri="{BB962C8B-B14F-4D97-AF65-F5344CB8AC3E}">
        <p14:creationId xmlns:p14="http://schemas.microsoft.com/office/powerpoint/2010/main" val="39012002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LIMIT</a:t>
            </a:r>
          </a:p>
        </p:txBody>
      </p:sp>
    </p:spTree>
    <p:extLst>
      <p:ext uri="{BB962C8B-B14F-4D97-AF65-F5344CB8AC3E}">
        <p14:creationId xmlns:p14="http://schemas.microsoft.com/office/powerpoint/2010/main" val="28024192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LIMIT Clause</a:t>
            </a:r>
          </a:p>
        </p:txBody>
      </p:sp>
      <p:graphicFrame>
        <p:nvGraphicFramePr>
          <p:cNvPr id="5" name="Object 4"/>
          <p:cNvGraphicFramePr>
            <a:graphicFrameLocks noChangeAspect="1"/>
          </p:cNvGraphicFramePr>
          <p:nvPr>
            <p:extLst/>
          </p:nvPr>
        </p:nvGraphicFramePr>
        <p:xfrm>
          <a:off x="990600" y="1940494"/>
          <a:ext cx="7304088" cy="2794000"/>
        </p:xfrm>
        <a:graphic>
          <a:graphicData uri="http://schemas.openxmlformats.org/presentationml/2006/ole">
            <mc:AlternateContent xmlns:mc="http://schemas.openxmlformats.org/markup-compatibility/2006">
              <mc:Choice xmlns:v="urn:schemas-microsoft-com:vml" Requires="v">
                <p:oleObj spid="_x0000_s117778" name="Document" r:id="rId3" imgW="7301323" imgH="2791231" progId="Word.Document.12">
                  <p:embed/>
                </p:oleObj>
              </mc:Choice>
              <mc:Fallback>
                <p:oleObj name="Document" r:id="rId3" imgW="7301323" imgH="2791231"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40494"/>
                        <a:ext cx="7304088"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8a"/>
          <p:cNvPicPr/>
          <p:nvPr/>
        </p:nvPicPr>
        <p:blipFill>
          <a:blip r:embed="rId5"/>
          <a:srcRect/>
          <a:stretch>
            <a:fillRect/>
          </a:stretch>
        </p:blipFill>
        <p:spPr bwMode="auto">
          <a:xfrm>
            <a:off x="990600" y="4505894"/>
            <a:ext cx="7300595" cy="1320800"/>
          </a:xfrm>
          <a:prstGeom prst="rect">
            <a:avLst/>
          </a:prstGeom>
          <a:noFill/>
          <a:ln w="9525">
            <a:noFill/>
            <a:miter lim="800000"/>
            <a:headEnd/>
            <a:tailEnd/>
          </a:ln>
        </p:spPr>
      </p:pic>
    </p:spTree>
    <p:extLst>
      <p:ext uri="{BB962C8B-B14F-4D97-AF65-F5344CB8AC3E}">
        <p14:creationId xmlns:p14="http://schemas.microsoft.com/office/powerpoint/2010/main" val="31229168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Skipping the First Few Rows  </a:t>
            </a:r>
            <a:r>
              <a:rPr lang="en-US" sz="2400" dirty="0"/>
              <a:t>(1)</a:t>
            </a:r>
          </a:p>
        </p:txBody>
      </p:sp>
      <p:graphicFrame>
        <p:nvGraphicFramePr>
          <p:cNvPr id="5" name="Object 4"/>
          <p:cNvGraphicFramePr>
            <a:graphicFrameLocks noChangeAspect="1"/>
          </p:cNvGraphicFramePr>
          <p:nvPr>
            <p:extLst/>
          </p:nvPr>
        </p:nvGraphicFramePr>
        <p:xfrm>
          <a:off x="990600" y="1951127"/>
          <a:ext cx="7304088" cy="1985963"/>
        </p:xfrm>
        <a:graphic>
          <a:graphicData uri="http://schemas.openxmlformats.org/presentationml/2006/ole">
            <mc:AlternateContent xmlns:mc="http://schemas.openxmlformats.org/markup-compatibility/2006">
              <mc:Choice xmlns:v="urn:schemas-microsoft-com:vml" Requires="v">
                <p:oleObj spid="_x0000_s118802" name="Document" r:id="rId3" imgW="7304259" imgH="1983373" progId="Word.Document.12">
                  <p:embed/>
                </p:oleObj>
              </mc:Choice>
              <mc:Fallback>
                <p:oleObj name="Document" r:id="rId3" imgW="7304259" imgH="1983373" progId="Word.Document.12">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51127"/>
                        <a:ext cx="7304088" cy="198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8b"/>
          <p:cNvPicPr/>
          <p:nvPr/>
        </p:nvPicPr>
        <p:blipFill>
          <a:blip r:embed="rId5"/>
          <a:srcRect/>
          <a:stretch>
            <a:fillRect/>
          </a:stretch>
        </p:blipFill>
        <p:spPr bwMode="auto">
          <a:xfrm>
            <a:off x="990600" y="3729127"/>
            <a:ext cx="7407910" cy="889000"/>
          </a:xfrm>
          <a:prstGeom prst="rect">
            <a:avLst/>
          </a:prstGeom>
          <a:noFill/>
          <a:ln w="9525">
            <a:noFill/>
            <a:miter lim="800000"/>
            <a:headEnd/>
            <a:tailEnd/>
          </a:ln>
        </p:spPr>
      </p:pic>
    </p:spTree>
    <p:extLst>
      <p:ext uri="{BB962C8B-B14F-4D97-AF65-F5344CB8AC3E}">
        <p14:creationId xmlns:p14="http://schemas.microsoft.com/office/powerpoint/2010/main" val="23211403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Skipping the First Few Rows  </a:t>
            </a:r>
            <a:r>
              <a:rPr lang="en-US" sz="2400" dirty="0"/>
              <a:t>(2)</a:t>
            </a:r>
            <a:endParaRPr lang="en-US" dirty="0"/>
          </a:p>
        </p:txBody>
      </p:sp>
      <p:graphicFrame>
        <p:nvGraphicFramePr>
          <p:cNvPr id="5" name="Object 4"/>
          <p:cNvGraphicFramePr>
            <a:graphicFrameLocks noChangeAspect="1"/>
          </p:cNvGraphicFramePr>
          <p:nvPr>
            <p:extLst/>
          </p:nvPr>
        </p:nvGraphicFramePr>
        <p:xfrm>
          <a:off x="990599" y="1940494"/>
          <a:ext cx="7304088" cy="1985963"/>
        </p:xfrm>
        <a:graphic>
          <a:graphicData uri="http://schemas.openxmlformats.org/presentationml/2006/ole">
            <mc:AlternateContent xmlns:mc="http://schemas.openxmlformats.org/markup-compatibility/2006">
              <mc:Choice xmlns:v="urn:schemas-microsoft-com:vml" Requires="v">
                <p:oleObj spid="_x0000_s119842" name="Document" r:id="rId3" imgW="7315170" imgH="1979478" progId="Word.Document.12">
                  <p:embed/>
                </p:oleObj>
              </mc:Choice>
              <mc:Fallback>
                <p:oleObj name="Document" r:id="rId3" imgW="7315170" imgH="1979478" progId="Word.Document.12">
                  <p:embed/>
                  <p:pic>
                    <p:nvPicPr>
                      <p:cNvPr id="5" name="Object 4"/>
                      <p:cNvPicPr>
                        <a:picLocks noChangeAspect="1" noChangeArrowheads="1"/>
                      </p:cNvPicPr>
                      <p:nvPr/>
                    </p:nvPicPr>
                    <p:blipFill>
                      <a:blip r:embed="rId4"/>
                      <a:srcRect/>
                      <a:stretch>
                        <a:fillRect/>
                      </a:stretch>
                    </p:blipFill>
                    <p:spPr bwMode="auto">
                      <a:xfrm>
                        <a:off x="990599" y="1940494"/>
                        <a:ext cx="7304088" cy="198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8c"/>
          <p:cNvPicPr/>
          <p:nvPr/>
        </p:nvPicPr>
        <p:blipFill>
          <a:blip r:embed="rId5"/>
          <a:srcRect/>
          <a:stretch>
            <a:fillRect/>
          </a:stretch>
        </p:blipFill>
        <p:spPr bwMode="auto">
          <a:xfrm>
            <a:off x="990599" y="3693094"/>
            <a:ext cx="7244715" cy="10922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4836094"/>
          <a:ext cx="7304088" cy="385763"/>
        </p:xfrm>
        <a:graphic>
          <a:graphicData uri="http://schemas.openxmlformats.org/presentationml/2006/ole">
            <mc:AlternateContent xmlns:mc="http://schemas.openxmlformats.org/markup-compatibility/2006">
              <mc:Choice xmlns:v="urn:schemas-microsoft-com:vml" Requires="v">
                <p:oleObj spid="_x0000_s119843"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836094"/>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276936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Using a Table Alias</a:t>
            </a:r>
          </a:p>
        </p:txBody>
      </p:sp>
      <p:graphicFrame>
        <p:nvGraphicFramePr>
          <p:cNvPr id="5" name="Object 4"/>
          <p:cNvGraphicFramePr>
            <a:graphicFrameLocks noChangeAspect="1"/>
          </p:cNvGraphicFramePr>
          <p:nvPr>
            <p:extLst/>
          </p:nvPr>
        </p:nvGraphicFramePr>
        <p:xfrm>
          <a:off x="990599" y="1940494"/>
          <a:ext cx="7304088" cy="1985963"/>
        </p:xfrm>
        <a:graphic>
          <a:graphicData uri="http://schemas.openxmlformats.org/presentationml/2006/ole">
            <mc:AlternateContent xmlns:mc="http://schemas.openxmlformats.org/markup-compatibility/2006">
              <mc:Choice xmlns:v="urn:schemas-microsoft-com:vml" Requires="v">
                <p:oleObj spid="_x0000_s120866" name="Document" r:id="rId3" imgW="7315170" imgH="1976244" progId="Word.Document.12">
                  <p:embed/>
                </p:oleObj>
              </mc:Choice>
              <mc:Fallback>
                <p:oleObj name="Document" r:id="rId3" imgW="7315170" imgH="1976244" progId="Word.Document.12">
                  <p:embed/>
                  <p:pic>
                    <p:nvPicPr>
                      <p:cNvPr id="5" name="Object 4"/>
                      <p:cNvPicPr>
                        <a:picLocks noChangeAspect="1" noChangeArrowheads="1"/>
                      </p:cNvPicPr>
                      <p:nvPr/>
                    </p:nvPicPr>
                    <p:blipFill>
                      <a:blip r:embed="rId4"/>
                      <a:srcRect/>
                      <a:stretch>
                        <a:fillRect/>
                      </a:stretch>
                    </p:blipFill>
                    <p:spPr bwMode="auto">
                      <a:xfrm>
                        <a:off x="990599" y="1940494"/>
                        <a:ext cx="7304088" cy="198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8c"/>
          <p:cNvPicPr/>
          <p:nvPr/>
        </p:nvPicPr>
        <p:blipFill>
          <a:blip r:embed="rId5"/>
          <a:srcRect/>
          <a:stretch>
            <a:fillRect/>
          </a:stretch>
        </p:blipFill>
        <p:spPr bwMode="auto">
          <a:xfrm>
            <a:off x="990599" y="3693094"/>
            <a:ext cx="7244715" cy="10922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4836094"/>
          <a:ext cx="7304088" cy="385763"/>
        </p:xfrm>
        <a:graphic>
          <a:graphicData uri="http://schemas.openxmlformats.org/presentationml/2006/ole">
            <mc:AlternateContent xmlns:mc="http://schemas.openxmlformats.org/markup-compatibility/2006">
              <mc:Choice xmlns:v="urn:schemas-microsoft-com:vml" Requires="v">
                <p:oleObj spid="_x0000_s120867"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836094"/>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221665" y="5124893"/>
            <a:ext cx="2562447" cy="1200329"/>
          </a:xfrm>
          <a:prstGeom prst="rect">
            <a:avLst/>
          </a:prstGeom>
          <a:noFill/>
        </p:spPr>
        <p:txBody>
          <a:bodyPr wrap="square" rtlCol="0">
            <a:spAutoFit/>
          </a:bodyPr>
          <a:lstStyle/>
          <a:p>
            <a:pPr algn="ctr"/>
            <a:r>
              <a:rPr lang="en-US" dirty="0">
                <a:solidFill>
                  <a:srgbClr val="C00000"/>
                </a:solidFill>
              </a:rPr>
              <a:t>Tables aliases are not that important when selecting data from a single table.</a:t>
            </a:r>
          </a:p>
        </p:txBody>
      </p:sp>
    </p:spTree>
    <p:extLst>
      <p:ext uri="{BB962C8B-B14F-4D97-AF65-F5344CB8AC3E}">
        <p14:creationId xmlns:p14="http://schemas.microsoft.com/office/powerpoint/2010/main" val="1640412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1029"/>
          <p:cNvSpPr>
            <a:spLocks noGrp="1" noChangeArrowheads="1"/>
          </p:cNvSpPr>
          <p:nvPr>
            <p:ph idx="1"/>
          </p:nvPr>
        </p:nvSpPr>
        <p:spPr/>
        <p:txBody>
          <a:bodyPr/>
          <a:lstStyle/>
          <a:p>
            <a:pPr eaLnBrk="1" hangingPunct="1"/>
            <a:r>
              <a:rPr lang="en-US" altLang="en-US">
                <a:ea typeface="ＭＳ Ｐゴシック" panose="020B0600070205080204" pitchFamily="34" charset="-128"/>
              </a:rPr>
              <a:t>INSERT a tuple.</a:t>
            </a:r>
          </a:p>
          <a:p>
            <a:pPr eaLnBrk="1" hangingPunct="1"/>
            <a:r>
              <a:rPr lang="en-US" altLang="en-US">
                <a:ea typeface="ＭＳ Ｐゴシック" panose="020B0600070205080204" pitchFamily="34" charset="-128"/>
              </a:rPr>
              <a:t>DELETE a tuple.</a:t>
            </a:r>
          </a:p>
          <a:p>
            <a:pPr eaLnBrk="1" hangingPunct="1"/>
            <a:r>
              <a:rPr lang="en-US" altLang="en-US">
                <a:ea typeface="ＭＳ Ｐゴシック" panose="020B0600070205080204" pitchFamily="34" charset="-128"/>
              </a:rPr>
              <a:t>MODIFY a tuple.</a:t>
            </a:r>
          </a:p>
          <a:p>
            <a:pPr eaLnBrk="1" hangingPunct="1"/>
            <a:r>
              <a:rPr lang="en-US" altLang="en-US">
                <a:ea typeface="ＭＳ Ｐゴシック" panose="020B0600070205080204" pitchFamily="34" charset="-128"/>
              </a:rPr>
              <a:t>Integrity constraints should not be violated by the update operations.</a:t>
            </a:r>
          </a:p>
          <a:p>
            <a:pPr eaLnBrk="1" hangingPunct="1"/>
            <a:r>
              <a:rPr lang="en-US" altLang="en-US">
                <a:ea typeface="ＭＳ Ｐゴシック" panose="020B0600070205080204" pitchFamily="34" charset="-128"/>
              </a:rPr>
              <a:t>Several update operations may have to be grouped together.</a:t>
            </a:r>
          </a:p>
          <a:p>
            <a:pPr eaLnBrk="1" hangingPunct="1"/>
            <a:r>
              <a:rPr lang="en-US" altLang="en-US">
                <a:ea typeface="ＭＳ Ｐゴシック" panose="020B0600070205080204" pitchFamily="34" charset="-128"/>
              </a:rPr>
              <a:t>Updates may </a:t>
            </a:r>
            <a:r>
              <a:rPr lang="en-US" altLang="en-US" b="1">
                <a:ea typeface="ＭＳ Ｐゴシック" panose="020B0600070205080204" pitchFamily="34" charset="-128"/>
              </a:rPr>
              <a:t>propagate</a:t>
            </a:r>
            <a:r>
              <a:rPr lang="en-US" altLang="en-US">
                <a:ea typeface="ＭＳ Ｐゴシック" panose="020B0600070205080204" pitchFamily="34" charset="-128"/>
              </a:rPr>
              <a:t>  to cause other updates automatically. This may be necessary to maintain integrity constraints.</a:t>
            </a:r>
          </a:p>
        </p:txBody>
      </p:sp>
      <p:sp>
        <p:nvSpPr>
          <p:cNvPr id="90114" name="Rectangle 1028"/>
          <p:cNvSpPr>
            <a:spLocks noGrp="1" noChangeArrowheads="1"/>
          </p:cNvSpPr>
          <p:nvPr>
            <p:ph type="title"/>
          </p:nvPr>
        </p:nvSpPr>
        <p:spPr/>
        <p:txBody>
          <a:bodyPr/>
          <a:lstStyle/>
          <a:p>
            <a:pPr eaLnBrk="1" hangingPunct="1"/>
            <a:r>
              <a:rPr lang="en-US" altLang="en-US">
                <a:ea typeface="ＭＳ Ｐゴシック" panose="020B0600070205080204" pitchFamily="34" charset="-128"/>
              </a:rPr>
              <a:t>Update Operations on Relations</a:t>
            </a:r>
          </a:p>
        </p:txBody>
      </p:sp>
    </p:spTree>
    <p:extLst>
      <p:ext uri="{BB962C8B-B14F-4D97-AF65-F5344CB8AC3E}">
        <p14:creationId xmlns:p14="http://schemas.microsoft.com/office/powerpoint/2010/main" val="1919867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9686470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Regular Expressions</a:t>
            </a:r>
          </a:p>
        </p:txBody>
      </p:sp>
      <p:graphicFrame>
        <p:nvGraphicFramePr>
          <p:cNvPr id="5" name="Object 4"/>
          <p:cNvGraphicFramePr>
            <a:graphicFrameLocks noChangeAspect="1"/>
          </p:cNvGraphicFramePr>
          <p:nvPr>
            <p:extLst/>
          </p:nvPr>
        </p:nvGraphicFramePr>
        <p:xfrm>
          <a:off x="638655" y="1924925"/>
          <a:ext cx="7985125" cy="4327525"/>
        </p:xfrm>
        <a:graphic>
          <a:graphicData uri="http://schemas.openxmlformats.org/presentationml/2006/ole">
            <mc:AlternateContent xmlns:mc="http://schemas.openxmlformats.org/markup-compatibility/2006">
              <mc:Choice xmlns:v="urn:schemas-microsoft-com:vml" Requires="v">
                <p:oleObj spid="_x0000_s121874" name="Document" r:id="rId3" imgW="8228804" imgH="4455982" progId="Word.Document.12">
                  <p:embed/>
                </p:oleObj>
              </mc:Choice>
              <mc:Fallback>
                <p:oleObj name="Document" r:id="rId3" imgW="8228804" imgH="4455982" progId="Word.Document.12">
                  <p:embed/>
                  <p:pic>
                    <p:nvPicPr>
                      <p:cNvPr id="5" name="Object 4"/>
                      <p:cNvPicPr>
                        <a:picLocks noChangeAspect="1" noChangeArrowheads="1"/>
                      </p:cNvPicPr>
                      <p:nvPr/>
                    </p:nvPicPr>
                    <p:blipFill>
                      <a:blip r:embed="rId4"/>
                      <a:srcRect/>
                      <a:stretch>
                        <a:fillRect/>
                      </a:stretch>
                    </p:blipFill>
                    <p:spPr bwMode="auto">
                      <a:xfrm>
                        <a:off x="638655" y="1924925"/>
                        <a:ext cx="7985125" cy="432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509283" y="3221798"/>
            <a:ext cx="6507125" cy="3093154"/>
          </a:xfrm>
          <a:prstGeom prst="rect">
            <a:avLst/>
          </a:prstGeom>
          <a:noFill/>
        </p:spPr>
        <p:txBody>
          <a:bodyPr wrap="square" rtlCol="0">
            <a:spAutoFit/>
          </a:bodyPr>
          <a:lstStyle/>
          <a:p>
            <a:pPr>
              <a:lnSpc>
                <a:spcPts val="26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Match beginning of string</a:t>
            </a:r>
          </a:p>
          <a:p>
            <a:pPr>
              <a:lnSpc>
                <a:spcPts val="2600"/>
              </a:lnSpc>
            </a:pPr>
            <a:r>
              <a:rPr lang="en-US" dirty="0">
                <a:solidFill>
                  <a:srgbClr val="C00000"/>
                </a:solidFill>
                <a:latin typeface="Comic Sans MS" pitchFamily="66" charset="0"/>
                <a:sym typeface="Wingdings" pitchFamily="2" charset="2"/>
              </a:rPr>
              <a:t> Match end of string</a:t>
            </a:r>
            <a:endParaRPr lang="en-US" dirty="0">
              <a:solidFill>
                <a:srgbClr val="C00000"/>
              </a:solidFill>
              <a:latin typeface="Comic Sans MS" pitchFamily="66" charset="0"/>
            </a:endParaRPr>
          </a:p>
          <a:p>
            <a:pPr>
              <a:lnSpc>
                <a:spcPts val="26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Match any character</a:t>
            </a:r>
          </a:p>
          <a:p>
            <a:pPr>
              <a:lnSpc>
                <a:spcPts val="2600"/>
              </a:lnSpc>
            </a:pPr>
            <a:r>
              <a:rPr lang="en-US" dirty="0">
                <a:solidFill>
                  <a:srgbClr val="C00000"/>
                </a:solidFill>
                <a:latin typeface="Comic Sans MS" pitchFamily="66" charset="0"/>
                <a:sym typeface="Wingdings" pitchFamily="2" charset="2"/>
              </a:rPr>
              <a:t> </a:t>
            </a:r>
            <a:r>
              <a:rPr lang="en-US" dirty="0">
                <a:solidFill>
                  <a:srgbClr val="C00000"/>
                </a:solidFill>
                <a:latin typeface="Comic Sans MS" pitchFamily="66" charset="0"/>
              </a:rPr>
              <a:t>Match zero or more 'a' characters</a:t>
            </a:r>
          </a:p>
          <a:p>
            <a:pPr marL="285750" indent="-285750">
              <a:lnSpc>
                <a:spcPts val="2600"/>
              </a:lnSpc>
              <a:buFont typeface="Wingdings"/>
              <a:buChar char="ß"/>
            </a:pPr>
            <a:r>
              <a:rPr lang="en-US" dirty="0">
                <a:solidFill>
                  <a:srgbClr val="C00000"/>
                </a:solidFill>
                <a:latin typeface="Comic Sans MS" pitchFamily="66" charset="0"/>
              </a:rPr>
              <a:t>Match one or more 'a' characters</a:t>
            </a:r>
          </a:p>
          <a:p>
            <a:pPr marL="285750" indent="-285750">
              <a:lnSpc>
                <a:spcPts val="2600"/>
              </a:lnSpc>
              <a:buFont typeface="Wingdings"/>
              <a:buChar char="ß"/>
            </a:pPr>
            <a:r>
              <a:rPr lang="en-US" dirty="0">
                <a:solidFill>
                  <a:srgbClr val="C00000"/>
                </a:solidFill>
                <a:latin typeface="Comic Sans MS" pitchFamily="66" charset="0"/>
              </a:rPr>
              <a:t>Match zero or one 'a' character</a:t>
            </a:r>
          </a:p>
          <a:p>
            <a:pPr marL="285750" indent="-285750">
              <a:lnSpc>
                <a:spcPts val="2600"/>
              </a:lnSpc>
              <a:buFont typeface="Wingdings"/>
              <a:buChar char="ß"/>
            </a:pPr>
            <a:r>
              <a:rPr lang="en-US" dirty="0">
                <a:solidFill>
                  <a:srgbClr val="C00000"/>
                </a:solidFill>
                <a:latin typeface="Comic Sans MS" pitchFamily="66" charset="0"/>
              </a:rPr>
              <a:t>Match any character in the list</a:t>
            </a:r>
          </a:p>
          <a:p>
            <a:pPr marL="285750" indent="-285750">
              <a:lnSpc>
                <a:spcPts val="2600"/>
              </a:lnSpc>
              <a:buFont typeface="Wingdings"/>
              <a:buChar char="ß"/>
            </a:pPr>
            <a:r>
              <a:rPr lang="en-US" dirty="0">
                <a:solidFill>
                  <a:srgbClr val="C00000"/>
                </a:solidFill>
                <a:latin typeface="Comic Sans MS" pitchFamily="66" charset="0"/>
              </a:rPr>
              <a:t>Match any characters in the range between start &amp; end</a:t>
            </a:r>
          </a:p>
          <a:p>
            <a:pPr marL="285750" indent="-285750">
              <a:lnSpc>
                <a:spcPts val="2600"/>
              </a:lnSpc>
              <a:buFont typeface="Wingdings"/>
              <a:buChar char="ß"/>
            </a:pPr>
            <a:r>
              <a:rPr lang="en-US" dirty="0">
                <a:solidFill>
                  <a:srgbClr val="C00000"/>
                </a:solidFill>
                <a:latin typeface="Comic Sans MS" pitchFamily="66" charset="0"/>
              </a:rPr>
              <a:t>Or.  Match what is on either side.</a:t>
            </a:r>
          </a:p>
        </p:txBody>
      </p:sp>
      <p:sp>
        <p:nvSpPr>
          <p:cNvPr id="8" name="TextBox 7"/>
          <p:cNvSpPr txBox="1"/>
          <p:nvPr/>
        </p:nvSpPr>
        <p:spPr>
          <a:xfrm>
            <a:off x="6329916" y="2310942"/>
            <a:ext cx="2452578" cy="425758"/>
          </a:xfrm>
          <a:prstGeom prst="rect">
            <a:avLst/>
          </a:prstGeom>
          <a:noFill/>
        </p:spPr>
        <p:txBody>
          <a:bodyPr wrap="square" rtlCol="0">
            <a:spAutoFit/>
          </a:bodyPr>
          <a:lstStyle/>
          <a:p>
            <a:pPr>
              <a:lnSpc>
                <a:spcPts val="2600"/>
              </a:lnSpc>
            </a:pPr>
            <a:r>
              <a:rPr lang="en-US" dirty="0">
                <a:solidFill>
                  <a:srgbClr val="C00000"/>
                </a:solidFill>
                <a:latin typeface="Comic Sans MS" pitchFamily="66" charset="0"/>
                <a:sym typeface="Wingdings" pitchFamily="2" charset="2"/>
              </a:rPr>
              <a:t>Not case-sensitive!</a:t>
            </a:r>
            <a:endParaRPr lang="en-US" dirty="0">
              <a:solidFill>
                <a:srgbClr val="C00000"/>
              </a:solidFill>
              <a:latin typeface="Comic Sans MS" pitchFamily="66" charset="0"/>
            </a:endParaRPr>
          </a:p>
        </p:txBody>
      </p:sp>
      <p:sp>
        <p:nvSpPr>
          <p:cNvPr id="9" name="Freeform 8"/>
          <p:cNvSpPr/>
          <p:nvPr/>
        </p:nvSpPr>
        <p:spPr>
          <a:xfrm flipV="1">
            <a:off x="5216547" y="2642796"/>
            <a:ext cx="3225704" cy="94061"/>
          </a:xfrm>
          <a:custGeom>
            <a:avLst/>
            <a:gdLst>
              <a:gd name="connsiteX0" fmla="*/ 1009403 w 1009403"/>
              <a:gd name="connsiteY0" fmla="*/ 24575 h 547089"/>
              <a:gd name="connsiteX1" fmla="*/ 332510 w 1009403"/>
              <a:gd name="connsiteY1" fmla="*/ 60201 h 547089"/>
              <a:gd name="connsiteX2" fmla="*/ 0 w 1009403"/>
              <a:gd name="connsiteY2" fmla="*/ 547089 h 547089"/>
              <a:gd name="connsiteX3" fmla="*/ 0 w 1009403"/>
              <a:gd name="connsiteY3" fmla="*/ 547089 h 547089"/>
            </a:gdLst>
            <a:ahLst/>
            <a:cxnLst>
              <a:cxn ang="0">
                <a:pos x="connsiteX0" y="connsiteY0"/>
              </a:cxn>
              <a:cxn ang="0">
                <a:pos x="connsiteX1" y="connsiteY1"/>
              </a:cxn>
              <a:cxn ang="0">
                <a:pos x="connsiteX2" y="connsiteY2"/>
              </a:cxn>
              <a:cxn ang="0">
                <a:pos x="connsiteX3" y="connsiteY3"/>
              </a:cxn>
            </a:cxnLst>
            <a:rect l="l" t="t" r="r" b="b"/>
            <a:pathLst>
              <a:path w="1009403" h="547089">
                <a:moveTo>
                  <a:pt x="1009403" y="24575"/>
                </a:moveTo>
                <a:cubicBezTo>
                  <a:pt x="755073" y="-1155"/>
                  <a:pt x="500744" y="-26885"/>
                  <a:pt x="332510" y="60201"/>
                </a:cubicBezTo>
                <a:cubicBezTo>
                  <a:pt x="164276" y="147287"/>
                  <a:pt x="0" y="547089"/>
                  <a:pt x="0" y="547089"/>
                </a:cubicBezTo>
                <a:lnTo>
                  <a:pt x="0" y="547089"/>
                </a:lnTo>
              </a:path>
            </a:pathLst>
          </a:custGeom>
          <a:noFill/>
          <a:ln>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489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clauses using </a:t>
            </a:r>
            <a:br>
              <a:rPr lang="en-US" dirty="0"/>
            </a:br>
            <a:r>
              <a:rPr lang="en-US" dirty="0"/>
              <a:t>REGEXP Operator  </a:t>
            </a:r>
            <a:r>
              <a:rPr lang="en-US" sz="2400" dirty="0"/>
              <a:t>(1)</a:t>
            </a:r>
          </a:p>
        </p:txBody>
      </p:sp>
      <p:graphicFrame>
        <p:nvGraphicFramePr>
          <p:cNvPr id="5" name="Object 4"/>
          <p:cNvGraphicFramePr>
            <a:graphicFrameLocks noChangeAspect="1"/>
          </p:cNvGraphicFramePr>
          <p:nvPr>
            <p:extLst/>
          </p:nvPr>
        </p:nvGraphicFramePr>
        <p:xfrm>
          <a:off x="265113" y="1636713"/>
          <a:ext cx="7315200" cy="4859337"/>
        </p:xfrm>
        <a:graphic>
          <a:graphicData uri="http://schemas.openxmlformats.org/presentationml/2006/ole">
            <mc:AlternateContent xmlns:mc="http://schemas.openxmlformats.org/markup-compatibility/2006">
              <mc:Choice xmlns:v="urn:schemas-microsoft-com:vml" Requires="v">
                <p:oleObj spid="_x0000_s122914" name="Document" r:id="rId3" imgW="7359518" imgH="4892272" progId="Word.Document.12">
                  <p:embed/>
                </p:oleObj>
              </mc:Choice>
              <mc:Fallback>
                <p:oleObj name="Document" r:id="rId3" imgW="7359518" imgH="4892272" progId="Word.Document.12">
                  <p:embed/>
                  <p:pic>
                    <p:nvPicPr>
                      <p:cNvPr id="5" name="Object 4"/>
                      <p:cNvPicPr>
                        <a:picLocks noChangeAspect="1" noChangeArrowheads="1"/>
                      </p:cNvPicPr>
                      <p:nvPr/>
                    </p:nvPicPr>
                    <p:blipFill>
                      <a:blip r:embed="rId4"/>
                      <a:srcRect/>
                      <a:stretch>
                        <a:fillRect/>
                      </a:stretch>
                    </p:blipFill>
                    <p:spPr bwMode="auto">
                      <a:xfrm>
                        <a:off x="265113" y="1636713"/>
                        <a:ext cx="7315200" cy="485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4519613" y="1636713"/>
          <a:ext cx="4560887" cy="4605337"/>
        </p:xfrm>
        <a:graphic>
          <a:graphicData uri="http://schemas.openxmlformats.org/presentationml/2006/ole">
            <mc:AlternateContent xmlns:mc="http://schemas.openxmlformats.org/markup-compatibility/2006">
              <mc:Choice xmlns:v="urn:schemas-microsoft-com:vml" Requires="v">
                <p:oleObj spid="_x0000_s122915" name="Document" r:id="rId5" imgW="4604183" imgH="4629564" progId="Word.Document.12">
                  <p:embed/>
                </p:oleObj>
              </mc:Choice>
              <mc:Fallback>
                <p:oleObj name="Document" r:id="rId5" imgW="4604183" imgH="4629564" progId="Word.Document.12">
                  <p:embed/>
                  <p:pic>
                    <p:nvPicPr>
                      <p:cNvPr id="7" name="Object 6"/>
                      <p:cNvPicPr>
                        <a:picLocks noChangeAspect="1" noChangeArrowheads="1"/>
                      </p:cNvPicPr>
                      <p:nvPr/>
                    </p:nvPicPr>
                    <p:blipFill>
                      <a:blip r:embed="rId6"/>
                      <a:srcRect/>
                      <a:stretch>
                        <a:fillRect/>
                      </a:stretch>
                    </p:blipFill>
                    <p:spPr bwMode="auto">
                      <a:xfrm>
                        <a:off x="4519613" y="1636713"/>
                        <a:ext cx="4560887"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050020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clauses using </a:t>
            </a:r>
            <a:br>
              <a:rPr lang="en-US" dirty="0"/>
            </a:br>
            <a:r>
              <a:rPr lang="en-US" dirty="0"/>
              <a:t>REGEXP Operator  </a:t>
            </a:r>
            <a:r>
              <a:rPr lang="en-US" sz="2400" dirty="0"/>
              <a:t>(1)</a:t>
            </a:r>
            <a:endParaRPr lang="en-US" dirty="0"/>
          </a:p>
        </p:txBody>
      </p:sp>
      <p:graphicFrame>
        <p:nvGraphicFramePr>
          <p:cNvPr id="5" name="Object 4"/>
          <p:cNvGraphicFramePr>
            <a:graphicFrameLocks noChangeAspect="1"/>
          </p:cNvGraphicFramePr>
          <p:nvPr>
            <p:extLst/>
          </p:nvPr>
        </p:nvGraphicFramePr>
        <p:xfrm>
          <a:off x="733425" y="1978025"/>
          <a:ext cx="7315200" cy="4017963"/>
        </p:xfrm>
        <a:graphic>
          <a:graphicData uri="http://schemas.openxmlformats.org/presentationml/2006/ole">
            <mc:AlternateContent xmlns:mc="http://schemas.openxmlformats.org/markup-compatibility/2006">
              <mc:Choice xmlns:v="urn:schemas-microsoft-com:vml" Requires="v">
                <p:oleObj spid="_x0000_s123922" name="Document" r:id="rId3" imgW="7359518" imgH="4047364" progId="Word.Document.12">
                  <p:embed/>
                </p:oleObj>
              </mc:Choice>
              <mc:Fallback>
                <p:oleObj name="Document" r:id="rId3" imgW="7359518" imgH="4047364" progId="Word.Document.12">
                  <p:embed/>
                  <p:pic>
                    <p:nvPicPr>
                      <p:cNvPr id="5" name="Object 4"/>
                      <p:cNvPicPr>
                        <a:picLocks noChangeAspect="1" noChangeArrowheads="1"/>
                      </p:cNvPicPr>
                      <p:nvPr/>
                    </p:nvPicPr>
                    <p:blipFill>
                      <a:blip r:embed="rId4"/>
                      <a:srcRect/>
                      <a:stretch>
                        <a:fillRect/>
                      </a:stretch>
                    </p:blipFill>
                    <p:spPr bwMode="auto">
                      <a:xfrm>
                        <a:off x="733425" y="1978025"/>
                        <a:ext cx="7315200" cy="4017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065268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380006"/>
            <a:ext cx="1981200" cy="6364713"/>
          </a:xfrm>
        </p:spPr>
        <p:txBody>
          <a:bodyPr/>
          <a:lstStyle/>
          <a:p>
            <a:pPr>
              <a:buFontTx/>
              <a:buChar char="-"/>
            </a:pPr>
            <a:endParaRPr lang="en-US" dirty="0">
              <a:sym typeface="Wingdings"/>
            </a:endParaRPr>
          </a:p>
          <a:p>
            <a:pPr>
              <a:buFontTx/>
              <a:buChar char="-"/>
            </a:pPr>
            <a:endParaRPr lang="en-US" dirty="0">
              <a:sym typeface="Wingdings"/>
            </a:endParaRPr>
          </a:p>
          <a:p>
            <a:pPr marL="342900" indent="-342900">
              <a:buFontTx/>
              <a:buChar char="-"/>
            </a:pPr>
            <a:endParaRPr lang="en-US" dirty="0">
              <a:sym typeface="Wingdings"/>
            </a:endParaRPr>
          </a:p>
          <a:p>
            <a:endParaRPr lang="en-US" dirty="0">
              <a:solidFill>
                <a:schemeClr val="accent4">
                  <a:lumMod val="20000"/>
                  <a:lumOff val="80000"/>
                </a:schemeClr>
              </a:solidFill>
              <a:sym typeface="Wingdings"/>
            </a:endParaRPr>
          </a:p>
        </p:txBody>
      </p:sp>
      <p:sp>
        <p:nvSpPr>
          <p:cNvPr id="2" name="Title 1"/>
          <p:cNvSpPr>
            <a:spLocks noGrp="1"/>
          </p:cNvSpPr>
          <p:nvPr>
            <p:ph type="title"/>
          </p:nvPr>
        </p:nvSpPr>
        <p:spPr>
          <a:xfrm>
            <a:off x="457200" y="1943100"/>
            <a:ext cx="5867400" cy="1828800"/>
          </a:xfrm>
        </p:spPr>
        <p:txBody>
          <a:bodyPr>
            <a:noAutofit/>
          </a:bodyPr>
          <a:lstStyle/>
          <a:p>
            <a:r>
              <a:rPr lang="en-US" sz="3600" dirty="0" smtClean="0"/>
              <a:t>Advanced </a:t>
            </a:r>
            <a:r>
              <a:rPr lang="en-US" sz="3600" dirty="0"/>
              <a:t>Queries</a:t>
            </a:r>
            <a:br>
              <a:rPr lang="en-US" sz="3600" dirty="0"/>
            </a:br>
            <a:r>
              <a:rPr lang="en-US" sz="3600" dirty="0"/>
              <a:t/>
            </a:r>
            <a:br>
              <a:rPr lang="en-US" sz="3600" dirty="0"/>
            </a:br>
            <a:endParaRPr lang="en-US" sz="3600" dirty="0"/>
          </a:p>
        </p:txBody>
      </p:sp>
      <p:sp>
        <p:nvSpPr>
          <p:cNvPr id="4" name="Slide Number Placeholder 3"/>
          <p:cNvSpPr>
            <a:spLocks noGrp="1"/>
          </p:cNvSpPr>
          <p:nvPr>
            <p:ph type="sldNum" sz="quarter" idx="4294967295"/>
          </p:nvPr>
        </p:nvSpPr>
        <p:spPr>
          <a:xfrm>
            <a:off x="8561388" y="6354763"/>
            <a:ext cx="582612" cy="274637"/>
          </a:xfrm>
        </p:spPr>
        <p:txBody>
          <a:bodyPr/>
          <a:lstStyle/>
          <a:p>
            <a:fld id="{982C06F2-CDD6-4D4A-9B64-D9EB72CA5C65}" type="slidenum">
              <a:rPr lang="en-US" smtClean="0"/>
              <a:pPr/>
              <a:t>64</a:t>
            </a:fld>
            <a:endParaRPr lang="en-US"/>
          </a:p>
        </p:txBody>
      </p:sp>
    </p:spTree>
    <p:extLst>
      <p:ext uri="{BB962C8B-B14F-4D97-AF65-F5344CB8AC3E}">
        <p14:creationId xmlns:p14="http://schemas.microsoft.com/office/powerpoint/2010/main" val="7166886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t>MySQL enables you to define your own variables  (identified by @)</a:t>
            </a:r>
          </a:p>
          <a:p>
            <a:r>
              <a:rPr lang="en-US" dirty="0"/>
              <a:t>These can be set using query results, which provides a convenient way to save values for use in later queries. </a:t>
            </a:r>
          </a:p>
          <a:p>
            <a:r>
              <a:rPr lang="en-US" dirty="0"/>
              <a:t>Which presidents were born before Andrew Jackson? </a:t>
            </a:r>
          </a:p>
          <a:p>
            <a:pPr marL="320040" lvl="1" indent="0">
              <a:buNone/>
            </a:pPr>
            <a:r>
              <a:rPr lang="en-US" dirty="0">
                <a:latin typeface="Consolas" pitchFamily="49" charset="0"/>
                <a:cs typeface="Consolas" pitchFamily="49" charset="0"/>
              </a:rPr>
              <a:t/>
            </a:r>
            <a:br>
              <a:rPr lang="en-US" dirty="0">
                <a:latin typeface="Consolas" pitchFamily="49" charset="0"/>
                <a:cs typeface="Consolas" pitchFamily="49" charset="0"/>
              </a:rPr>
            </a:br>
            <a:r>
              <a:rPr lang="en-US" dirty="0">
                <a:latin typeface="Consolas" pitchFamily="49" charset="0"/>
                <a:cs typeface="Consolas" pitchFamily="49" charset="0"/>
              </a:rPr>
              <a:t/>
            </a:r>
            <a:br>
              <a:rPr lang="en-US" dirty="0">
                <a:latin typeface="Consolas" pitchFamily="49" charset="0"/>
                <a:cs typeface="Consolas" pitchFamily="49" charset="0"/>
              </a:rPr>
            </a:br>
            <a:r>
              <a:rPr lang="en-US" dirty="0">
                <a:latin typeface="Consolas" pitchFamily="49" charset="0"/>
                <a:cs typeface="Consolas" pitchFamily="49" charset="0"/>
              </a:rPr>
              <a:t>SELECT @</a:t>
            </a:r>
            <a:r>
              <a:rPr lang="en-US" dirty="0" err="1">
                <a:latin typeface="Consolas" pitchFamily="49" charset="0"/>
                <a:cs typeface="Consolas" pitchFamily="49" charset="0"/>
              </a:rPr>
              <a:t>jackson_birth</a:t>
            </a:r>
            <a:r>
              <a:rPr lang="en-US" dirty="0">
                <a:latin typeface="Consolas" pitchFamily="49" charset="0"/>
                <a:cs typeface="Consolas" pitchFamily="49" charset="0"/>
              </a:rPr>
              <a:t> := birth </a:t>
            </a:r>
            <a:br>
              <a:rPr lang="en-US" dirty="0">
                <a:latin typeface="Consolas" pitchFamily="49" charset="0"/>
                <a:cs typeface="Consolas" pitchFamily="49" charset="0"/>
              </a:rPr>
            </a:br>
            <a:r>
              <a:rPr lang="en-US" dirty="0">
                <a:latin typeface="Consolas" pitchFamily="49" charset="0"/>
                <a:cs typeface="Consolas" pitchFamily="49" charset="0"/>
              </a:rPr>
              <a:t>FROM president</a:t>
            </a:r>
            <a:br>
              <a:rPr lang="en-US" dirty="0">
                <a:latin typeface="Consolas" pitchFamily="49" charset="0"/>
                <a:cs typeface="Consolas" pitchFamily="49" charset="0"/>
              </a:rPr>
            </a:br>
            <a:r>
              <a:rPr lang="en-US" dirty="0">
                <a:latin typeface="Consolas" pitchFamily="49" charset="0"/>
                <a:cs typeface="Consolas" pitchFamily="49" charset="0"/>
              </a:rPr>
              <a:t>WHERE </a:t>
            </a:r>
            <a:r>
              <a:rPr lang="en-US" dirty="0" err="1">
                <a:latin typeface="Consolas" pitchFamily="49" charset="0"/>
                <a:cs typeface="Consolas" pitchFamily="49" charset="0"/>
              </a:rPr>
              <a:t>last_name</a:t>
            </a:r>
            <a:r>
              <a:rPr lang="en-US" dirty="0">
                <a:latin typeface="Consolas" pitchFamily="49" charset="0"/>
                <a:cs typeface="Consolas" pitchFamily="49" charset="0"/>
              </a:rPr>
              <a:t> = 'Jackson' AND </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latin typeface="Consolas" pitchFamily="49" charset="0"/>
                <a:cs typeface="Consolas" pitchFamily="49" charset="0"/>
              </a:rPr>
              <a:t>first_name</a:t>
            </a:r>
            <a:r>
              <a:rPr lang="en-US" dirty="0">
                <a:latin typeface="Consolas" pitchFamily="49" charset="0"/>
                <a:cs typeface="Consolas" pitchFamily="49" charset="0"/>
              </a:rPr>
              <a:t> = 'Andrew';</a:t>
            </a:r>
          </a:p>
          <a:p>
            <a:pPr marL="45720" indent="0">
              <a:buNone/>
            </a:pPr>
            <a:endParaRPr lang="en-US" dirty="0"/>
          </a:p>
          <a:p>
            <a:pPr marL="365760" lvl="1" indent="0">
              <a:buNone/>
            </a:pPr>
            <a:r>
              <a:rPr lang="en-US" dirty="0">
                <a:latin typeface="Consolas" pitchFamily="49" charset="0"/>
                <a:cs typeface="Consolas" pitchFamily="49" charset="0"/>
              </a:rPr>
              <a:t>SELECT </a:t>
            </a:r>
            <a:r>
              <a:rPr lang="en-US" dirty="0" err="1">
                <a:latin typeface="Consolas" pitchFamily="49" charset="0"/>
                <a:cs typeface="Consolas" pitchFamily="49" charset="0"/>
              </a:rPr>
              <a:t>last_name</a:t>
            </a:r>
            <a:r>
              <a:rPr lang="en-US" dirty="0">
                <a:latin typeface="Consolas" pitchFamily="49" charset="0"/>
                <a:cs typeface="Consolas" pitchFamily="49" charset="0"/>
              </a:rPr>
              <a:t>, </a:t>
            </a:r>
            <a:r>
              <a:rPr lang="en-US" dirty="0" err="1">
                <a:latin typeface="Consolas" pitchFamily="49" charset="0"/>
                <a:cs typeface="Consolas" pitchFamily="49" charset="0"/>
              </a:rPr>
              <a:t>first_name</a:t>
            </a:r>
            <a:r>
              <a:rPr lang="en-US" dirty="0">
                <a:latin typeface="Consolas" pitchFamily="49" charset="0"/>
                <a:cs typeface="Consolas" pitchFamily="49" charset="0"/>
              </a:rPr>
              <a:t>, birth </a:t>
            </a:r>
            <a:br>
              <a:rPr lang="en-US" dirty="0">
                <a:latin typeface="Consolas" pitchFamily="49" charset="0"/>
                <a:cs typeface="Consolas" pitchFamily="49" charset="0"/>
              </a:rPr>
            </a:br>
            <a:r>
              <a:rPr lang="en-US" dirty="0">
                <a:latin typeface="Consolas" pitchFamily="49" charset="0"/>
                <a:cs typeface="Consolas" pitchFamily="49" charset="0"/>
              </a:rPr>
              <a:t>FROM president        </a:t>
            </a:r>
            <a:br>
              <a:rPr lang="en-US" dirty="0">
                <a:latin typeface="Consolas" pitchFamily="49" charset="0"/>
                <a:cs typeface="Consolas" pitchFamily="49" charset="0"/>
              </a:rPr>
            </a:br>
            <a:r>
              <a:rPr lang="en-US" dirty="0">
                <a:latin typeface="Consolas" pitchFamily="49" charset="0"/>
                <a:cs typeface="Consolas" pitchFamily="49" charset="0"/>
              </a:rPr>
              <a:t>WHERE birth &lt; @</a:t>
            </a:r>
            <a:r>
              <a:rPr lang="en-US" dirty="0" err="1">
                <a:latin typeface="Consolas" pitchFamily="49" charset="0"/>
                <a:cs typeface="Consolas" pitchFamily="49" charset="0"/>
              </a:rPr>
              <a:t>jackson_birth</a:t>
            </a:r>
            <a:r>
              <a:rPr lang="en-US" dirty="0">
                <a:latin typeface="Consolas" pitchFamily="49" charset="0"/>
                <a:cs typeface="Consolas" pitchFamily="49" charset="0"/>
              </a:rPr>
              <a:t> </a:t>
            </a:r>
            <a:br>
              <a:rPr lang="en-US" dirty="0">
                <a:latin typeface="Consolas" pitchFamily="49" charset="0"/>
                <a:cs typeface="Consolas" pitchFamily="49" charset="0"/>
              </a:rPr>
            </a:br>
            <a:r>
              <a:rPr lang="en-US" dirty="0">
                <a:latin typeface="Consolas" pitchFamily="49" charset="0"/>
                <a:cs typeface="Consolas" pitchFamily="49" charset="0"/>
              </a:rPr>
              <a:t>ORDER BY birth;</a:t>
            </a:r>
            <a:endParaRPr lang="en-US" dirty="0"/>
          </a:p>
        </p:txBody>
      </p:sp>
      <p:sp>
        <p:nvSpPr>
          <p:cNvPr id="2" name="Title 1"/>
          <p:cNvSpPr>
            <a:spLocks noGrp="1"/>
          </p:cNvSpPr>
          <p:nvPr>
            <p:ph type="title"/>
          </p:nvPr>
        </p:nvSpPr>
        <p:spPr/>
        <p:txBody>
          <a:bodyPr/>
          <a:lstStyle/>
          <a:p>
            <a:r>
              <a:rPr lang="en-US" dirty="0"/>
              <a:t>Using Variables</a:t>
            </a:r>
          </a:p>
        </p:txBody>
      </p:sp>
      <p:pic>
        <p:nvPicPr>
          <p:cNvPr id="376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638" y="2776538"/>
            <a:ext cx="19907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562350" y="3254157"/>
            <a:ext cx="2533650" cy="584775"/>
          </a:xfrm>
          <a:prstGeom prst="rect">
            <a:avLst/>
          </a:prstGeom>
        </p:spPr>
        <p:txBody>
          <a:bodyPr wrap="square">
            <a:spAutoFit/>
          </a:bodyPr>
          <a:lstStyle/>
          <a:p>
            <a:pPr algn="ctr"/>
            <a:r>
              <a:rPr lang="en-US" sz="1600" dirty="0">
                <a:solidFill>
                  <a:srgbClr val="C00000"/>
                </a:solidFill>
                <a:latin typeface="Comic Sans MS" pitchFamily="66" charset="0"/>
              </a:rPr>
              <a:t>retrieve Jackson's birth date into a variable</a:t>
            </a:r>
          </a:p>
        </p:txBody>
      </p:sp>
      <p:sp>
        <p:nvSpPr>
          <p:cNvPr id="5" name="Freeform 4"/>
          <p:cNvSpPr/>
          <p:nvPr/>
        </p:nvSpPr>
        <p:spPr>
          <a:xfrm>
            <a:off x="2314575" y="3508414"/>
            <a:ext cx="1381125" cy="444461"/>
          </a:xfrm>
          <a:custGeom>
            <a:avLst/>
            <a:gdLst>
              <a:gd name="connsiteX0" fmla="*/ 1381125 w 1381125"/>
              <a:gd name="connsiteY0" fmla="*/ 82511 h 444461"/>
              <a:gd name="connsiteX1" fmla="*/ 266700 w 1381125"/>
              <a:gd name="connsiteY1" fmla="*/ 25361 h 444461"/>
              <a:gd name="connsiteX2" fmla="*/ 0 w 1381125"/>
              <a:gd name="connsiteY2" fmla="*/ 444461 h 444461"/>
            </a:gdLst>
            <a:ahLst/>
            <a:cxnLst>
              <a:cxn ang="0">
                <a:pos x="connsiteX0" y="connsiteY0"/>
              </a:cxn>
              <a:cxn ang="0">
                <a:pos x="connsiteX1" y="connsiteY1"/>
              </a:cxn>
              <a:cxn ang="0">
                <a:pos x="connsiteX2" y="connsiteY2"/>
              </a:cxn>
            </a:cxnLst>
            <a:rect l="l" t="t" r="r" b="b"/>
            <a:pathLst>
              <a:path w="1381125" h="444461">
                <a:moveTo>
                  <a:pt x="1381125" y="82511"/>
                </a:moveTo>
                <a:cubicBezTo>
                  <a:pt x="939006" y="23773"/>
                  <a:pt x="496887" y="-34964"/>
                  <a:pt x="266700" y="25361"/>
                </a:cubicBezTo>
                <a:cubicBezTo>
                  <a:pt x="36512" y="85686"/>
                  <a:pt x="18256" y="265073"/>
                  <a:pt x="0" y="444461"/>
                </a:cubicBezTo>
              </a:path>
            </a:pathLst>
          </a:custGeom>
          <a:noFill/>
          <a:ln w="28575">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53126" y="5579894"/>
            <a:ext cx="2990850" cy="830997"/>
          </a:xfrm>
          <a:prstGeom prst="rect">
            <a:avLst/>
          </a:prstGeom>
        </p:spPr>
        <p:txBody>
          <a:bodyPr wrap="square">
            <a:spAutoFit/>
          </a:bodyPr>
          <a:lstStyle/>
          <a:p>
            <a:pPr algn="ctr"/>
            <a:r>
              <a:rPr lang="en-US" sz="1600" dirty="0">
                <a:solidFill>
                  <a:srgbClr val="C00000"/>
                </a:solidFill>
                <a:latin typeface="Comic Sans MS" pitchFamily="66" charset="0"/>
              </a:rPr>
              <a:t>select other presidents with a birth date earlier than the value of the variable</a:t>
            </a:r>
          </a:p>
        </p:txBody>
      </p:sp>
      <p:sp>
        <p:nvSpPr>
          <p:cNvPr id="7" name="Freeform 6"/>
          <p:cNvSpPr/>
          <p:nvPr/>
        </p:nvSpPr>
        <p:spPr>
          <a:xfrm rot="300526">
            <a:off x="4448802" y="6067425"/>
            <a:ext cx="1590048" cy="425653"/>
          </a:xfrm>
          <a:custGeom>
            <a:avLst/>
            <a:gdLst>
              <a:gd name="connsiteX0" fmla="*/ 1590048 w 1590048"/>
              <a:gd name="connsiteY0" fmla="*/ 0 h 425653"/>
              <a:gd name="connsiteX1" fmla="*/ 1266198 w 1590048"/>
              <a:gd name="connsiteY1" fmla="*/ 409575 h 425653"/>
              <a:gd name="connsiteX2" fmla="*/ 123198 w 1590048"/>
              <a:gd name="connsiteY2" fmla="*/ 342900 h 425653"/>
              <a:gd name="connsiteX3" fmla="*/ 85098 w 1590048"/>
              <a:gd name="connsiteY3" fmla="*/ 342900 h 425653"/>
            </a:gdLst>
            <a:ahLst/>
            <a:cxnLst>
              <a:cxn ang="0">
                <a:pos x="connsiteX0" y="connsiteY0"/>
              </a:cxn>
              <a:cxn ang="0">
                <a:pos x="connsiteX1" y="connsiteY1"/>
              </a:cxn>
              <a:cxn ang="0">
                <a:pos x="connsiteX2" y="connsiteY2"/>
              </a:cxn>
              <a:cxn ang="0">
                <a:pos x="connsiteX3" y="connsiteY3"/>
              </a:cxn>
            </a:cxnLst>
            <a:rect l="l" t="t" r="r" b="b"/>
            <a:pathLst>
              <a:path w="1590048" h="425653">
                <a:moveTo>
                  <a:pt x="1590048" y="0"/>
                </a:moveTo>
                <a:cubicBezTo>
                  <a:pt x="1550360" y="176212"/>
                  <a:pt x="1510673" y="352425"/>
                  <a:pt x="1266198" y="409575"/>
                </a:cubicBezTo>
                <a:cubicBezTo>
                  <a:pt x="1021723" y="466725"/>
                  <a:pt x="320048" y="354012"/>
                  <a:pt x="123198" y="342900"/>
                </a:cubicBezTo>
                <a:cubicBezTo>
                  <a:pt x="-73652" y="331788"/>
                  <a:pt x="5723" y="337344"/>
                  <a:pt x="85098" y="342900"/>
                </a:cubicBezTo>
              </a:path>
            </a:pathLst>
          </a:custGeom>
          <a:noFill/>
          <a:ln w="28575">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2490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8997" y="1719071"/>
            <a:ext cx="8669895" cy="4407408"/>
          </a:xfrm>
        </p:spPr>
        <p:txBody>
          <a:bodyPr>
            <a:noAutofit/>
          </a:bodyPr>
          <a:lstStyle/>
          <a:p>
            <a:pPr marL="502920" indent="-457200">
              <a:buFont typeface="+mj-lt"/>
              <a:buAutoNum type="arabicPeriod"/>
            </a:pPr>
            <a:r>
              <a:rPr lang="en-US" sz="1800" dirty="0"/>
              <a:t>Display the title and length of the ten longest G rated movies.</a:t>
            </a:r>
            <a:br>
              <a:rPr lang="en-US" sz="1800" dirty="0"/>
            </a:br>
            <a:r>
              <a:rPr lang="en-US" sz="1050" dirty="0"/>
              <a:t> </a:t>
            </a:r>
            <a:r>
              <a:rPr lang="en-US" sz="1800" dirty="0"/>
              <a:t/>
            </a:r>
            <a:br>
              <a:rPr lang="en-US" sz="1800" dirty="0"/>
            </a:br>
            <a:r>
              <a:rPr lang="en-US" sz="1400" i="1" dirty="0">
                <a:solidFill>
                  <a:srgbClr val="2A00FF"/>
                </a:solidFill>
              </a:rPr>
              <a:t>Control Anthem, Darn Forrester, Muscle Bright, Moonwalker Fool, Catch Amistad, Young Language, Baked Cleopatra, Intrigue Worst, Lawless Vision, Mussolini Spoilers</a:t>
            </a:r>
          </a:p>
          <a:p>
            <a:pPr marL="502920" indent="-457200">
              <a:buFont typeface="+mj-lt"/>
              <a:buAutoNum type="arabicPeriod"/>
            </a:pPr>
            <a:r>
              <a:rPr lang="en-US" sz="1800" dirty="0"/>
              <a:t>Display the titles, descriptions and length of all movies longer than the interminable 'SORORITY QUEEN'</a:t>
            </a:r>
            <a:br>
              <a:rPr lang="en-US" sz="1800" dirty="0"/>
            </a:br>
            <a:r>
              <a:rPr lang="en-US" sz="1050" dirty="0"/>
              <a:t> </a:t>
            </a:r>
            <a:r>
              <a:rPr lang="en-US" sz="1800" dirty="0"/>
              <a:t/>
            </a:r>
            <a:br>
              <a:rPr lang="en-US" sz="1800" dirty="0"/>
            </a:br>
            <a:r>
              <a:rPr lang="en-US" sz="1400" i="1" dirty="0">
                <a:solidFill>
                  <a:srgbClr val="2A00FF"/>
                </a:solidFill>
              </a:rPr>
              <a:t>Chicago North, Control Anthem, Darn Forrester, Gangs Pride, Home Pity, Muscle Bright, Pond Seattle, Soldiers Evolution, Sweet Brotherhood, Worst Banger</a:t>
            </a:r>
          </a:p>
          <a:p>
            <a:pPr marL="502920" indent="-457200">
              <a:buFont typeface="+mj-lt"/>
              <a:buAutoNum type="arabicPeriod"/>
            </a:pPr>
            <a:r>
              <a:rPr lang="en-US" sz="1800" dirty="0"/>
              <a:t>Find all movies involving a car (use the description) that manage to conclude in a third of the time (or less) than 'SORORITY QUEEN'</a:t>
            </a:r>
            <a:br>
              <a:rPr lang="en-US" sz="1800" dirty="0"/>
            </a:br>
            <a:r>
              <a:rPr lang="en-US" sz="1050" dirty="0"/>
              <a:t>  </a:t>
            </a:r>
            <a:r>
              <a:rPr lang="en-US" sz="1800" dirty="0"/>
              <a:t/>
            </a:r>
            <a:br>
              <a:rPr lang="en-US" sz="1800" dirty="0"/>
            </a:br>
            <a:r>
              <a:rPr lang="en-US" sz="1400" i="1" dirty="0">
                <a:solidFill>
                  <a:srgbClr val="2A00FF"/>
                </a:solidFill>
              </a:rPr>
              <a:t>Ace </a:t>
            </a:r>
            <a:r>
              <a:rPr lang="en-US" sz="1400" i="1" dirty="0" err="1">
                <a:solidFill>
                  <a:srgbClr val="2A00FF"/>
                </a:solidFill>
              </a:rPr>
              <a:t>Goldfinger</a:t>
            </a:r>
            <a:r>
              <a:rPr lang="en-US" sz="1400" i="1" dirty="0">
                <a:solidFill>
                  <a:srgbClr val="2A00FF"/>
                </a:solidFill>
              </a:rPr>
              <a:t>, Adaptation Holes, Excitement Eve, Go Purple, Hawk Chill, Heaven Freedom, Juggler Hardly, </a:t>
            </a:r>
            <a:r>
              <a:rPr lang="en-US" sz="1400" i="1" dirty="0" err="1">
                <a:solidFill>
                  <a:srgbClr val="2A00FF"/>
                </a:solidFill>
              </a:rPr>
              <a:t>Kwai</a:t>
            </a:r>
            <a:r>
              <a:rPr lang="en-US" sz="1400" i="1" dirty="0">
                <a:solidFill>
                  <a:srgbClr val="2A00FF"/>
                </a:solidFill>
              </a:rPr>
              <a:t> Homeward, Mockingbird Hollywood, Natural Stock, Paradise Sabrina, Reservoir Adaptation</a:t>
            </a:r>
          </a:p>
          <a:p>
            <a:pPr marL="502920" indent="-457200">
              <a:buFont typeface="+mj-lt"/>
              <a:buAutoNum type="arabicPeriod"/>
            </a:pPr>
            <a:r>
              <a:rPr lang="en-US" sz="1800" dirty="0"/>
              <a:t>Consider all the movies that involve a cow and a pastry chef.  Then find all the movies whose length is between the shortest such movie and the longest such movie.  Oh, and make sure the movies you find are G rated and involve a </a:t>
            </a:r>
            <a:r>
              <a:rPr lang="en-US" sz="1800" dirty="0" err="1"/>
              <a:t>frisbee</a:t>
            </a:r>
            <a:r>
              <a:rPr lang="en-US" sz="1800" dirty="0"/>
              <a:t>.</a:t>
            </a:r>
            <a:br>
              <a:rPr lang="en-US" sz="1800" dirty="0"/>
            </a:br>
            <a:r>
              <a:rPr lang="en-US" sz="1050" dirty="0"/>
              <a:t> </a:t>
            </a:r>
            <a:r>
              <a:rPr lang="en-US" sz="1800" dirty="0"/>
              <a:t/>
            </a:r>
            <a:br>
              <a:rPr lang="en-US" sz="1800" dirty="0"/>
            </a:br>
            <a:r>
              <a:rPr lang="en-US" sz="1400" i="1" dirty="0">
                <a:solidFill>
                  <a:srgbClr val="2A00FF"/>
                </a:solidFill>
              </a:rPr>
              <a:t>Affair Prejudice, Diary Panic, Dude Blindness, Glass Dying, Mob Duffel, Operation </a:t>
            </a:r>
            <a:r>
              <a:rPr lang="en-US" sz="1400" i="1" dirty="0" err="1">
                <a:solidFill>
                  <a:srgbClr val="2A00FF"/>
                </a:solidFill>
              </a:rPr>
              <a:t>Operation</a:t>
            </a:r>
            <a:r>
              <a:rPr lang="en-US" sz="1400" i="1" dirty="0">
                <a:solidFill>
                  <a:srgbClr val="2A00FF"/>
                </a:solidFill>
              </a:rPr>
              <a:t>, </a:t>
            </a:r>
            <a:br>
              <a:rPr lang="en-US" sz="1400" i="1" dirty="0">
                <a:solidFill>
                  <a:srgbClr val="2A00FF"/>
                </a:solidFill>
              </a:rPr>
            </a:br>
            <a:r>
              <a:rPr lang="en-US" sz="1400" i="1" dirty="0">
                <a:solidFill>
                  <a:srgbClr val="2A00FF"/>
                </a:solidFill>
              </a:rPr>
              <a:t>Secrets Paradise, Sweethearts Suspects</a:t>
            </a:r>
          </a:p>
          <a:p>
            <a:pPr marL="502920" indent="-457200">
              <a:buFont typeface="+mj-lt"/>
              <a:buAutoNum type="arabicPeriod"/>
            </a:pPr>
            <a:endParaRPr lang="en-US" sz="1800" dirty="0"/>
          </a:p>
        </p:txBody>
      </p:sp>
      <p:sp>
        <p:nvSpPr>
          <p:cNvPr id="3" name="Title 2"/>
          <p:cNvSpPr>
            <a:spLocks noGrp="1"/>
          </p:cNvSpPr>
          <p:nvPr>
            <p:ph type="title"/>
          </p:nvPr>
        </p:nvSpPr>
        <p:spPr/>
        <p:txBody>
          <a:bodyPr/>
          <a:lstStyle/>
          <a:p>
            <a:r>
              <a:rPr lang="en-US" dirty="0"/>
              <a:t>Practice From Last Lesson</a:t>
            </a:r>
            <a:br>
              <a:rPr lang="en-US" dirty="0"/>
            </a:br>
            <a:r>
              <a:rPr lang="en-US" dirty="0"/>
              <a:t>(plus adding variables)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34"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6472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115" y="685800"/>
            <a:ext cx="8723662" cy="5440679"/>
          </a:xfrm>
        </p:spPr>
        <p:txBody>
          <a:bodyPr>
            <a:noAutofit/>
          </a:bodyPr>
          <a:lstStyle/>
          <a:p>
            <a:pPr marL="388620" indent="-342900">
              <a:buFont typeface="+mj-lt"/>
              <a:buAutoNum type="arabicPeriod"/>
            </a:pPr>
            <a:r>
              <a:rPr lang="en-US" sz="1600" dirty="0">
                <a:latin typeface="Consolas" pitchFamily="49" charset="0"/>
                <a:cs typeface="Consolas" pitchFamily="49" charset="0"/>
              </a:rPr>
              <a:t>SELECT title, </a:t>
            </a:r>
            <a:r>
              <a:rPr lang="en-US" sz="1600" dirty="0" smtClean="0">
                <a:latin typeface="Consolas" pitchFamily="49" charset="0"/>
                <a:cs typeface="Consolas" pitchFamily="49" charset="0"/>
              </a:rPr>
              <a:t>length FROM </a:t>
            </a:r>
            <a:r>
              <a:rPr lang="en-US" sz="1600" dirty="0" err="1" smtClean="0">
                <a:latin typeface="Consolas" pitchFamily="49" charset="0"/>
                <a:cs typeface="Consolas" pitchFamily="49" charset="0"/>
              </a:rPr>
              <a:t>sakila.film</a:t>
            </a:r>
            <a:r>
              <a:rPr lang="en-US" sz="1600" dirty="0" smtClean="0">
                <a:latin typeface="Consolas" pitchFamily="49" charset="0"/>
                <a:cs typeface="Consolas" pitchFamily="49" charset="0"/>
              </a:rPr>
              <a:t> WHERE rating='G'</a:t>
            </a:r>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ORDER </a:t>
            </a:r>
            <a:r>
              <a:rPr lang="en-US" sz="1600" dirty="0">
                <a:latin typeface="Consolas" pitchFamily="49" charset="0"/>
                <a:cs typeface="Consolas" pitchFamily="49" charset="0"/>
              </a:rPr>
              <a:t>BY length DESC, </a:t>
            </a:r>
            <a:r>
              <a:rPr lang="en-US" sz="1600" dirty="0" smtClean="0">
                <a:latin typeface="Consolas" pitchFamily="49" charset="0"/>
                <a:cs typeface="Consolas" pitchFamily="49" charset="0"/>
              </a:rPr>
              <a:t>title LIMIT </a:t>
            </a:r>
            <a:r>
              <a:rPr lang="en-US" sz="1600" dirty="0">
                <a:latin typeface="Consolas" pitchFamily="49" charset="0"/>
                <a:cs typeface="Consolas" pitchFamily="49" charset="0"/>
              </a:rPr>
              <a:t>10;</a:t>
            </a:r>
          </a:p>
          <a:p>
            <a:endParaRPr lang="en-US" sz="1600" dirty="0" smtClean="0">
              <a:latin typeface="Consolas" pitchFamily="49" charset="0"/>
              <a:cs typeface="Consolas" pitchFamily="49" charset="0"/>
            </a:endParaRPr>
          </a:p>
          <a:p>
            <a:pPr marL="388620" indent="-342900">
              <a:buFont typeface="+mj-lt"/>
              <a:buAutoNum type="arabicPeriod" startAt="2"/>
            </a:pPr>
            <a:r>
              <a:rPr lang="en-US" sz="1600" dirty="0" smtClean="0">
                <a:latin typeface="Consolas" pitchFamily="49" charset="0"/>
                <a:cs typeface="Consolas" pitchFamily="49" charset="0"/>
              </a:rPr>
              <a:t>SELECT </a:t>
            </a:r>
            <a:r>
              <a:rPr lang="en-US" sz="1600" dirty="0">
                <a:latin typeface="Consolas" pitchFamily="49" charset="0"/>
                <a:cs typeface="Consolas" pitchFamily="49" charset="0"/>
              </a:rPr>
              <a:t>@</a:t>
            </a:r>
            <a:r>
              <a:rPr lang="en-US" sz="1600" dirty="0" err="1">
                <a:latin typeface="Consolas" pitchFamily="49" charset="0"/>
                <a:cs typeface="Consolas" pitchFamily="49" charset="0"/>
              </a:rPr>
              <a:t>sorority_queen_length</a:t>
            </a:r>
            <a:r>
              <a:rPr lang="en-US" sz="1600" dirty="0">
                <a:latin typeface="Consolas" pitchFamily="49" charset="0"/>
                <a:cs typeface="Consolas" pitchFamily="49" charset="0"/>
              </a:rPr>
              <a:t> := </a:t>
            </a:r>
            <a:r>
              <a:rPr lang="en-US" sz="1600" dirty="0" smtClean="0">
                <a:latin typeface="Consolas" pitchFamily="49" charset="0"/>
                <a:cs typeface="Consolas" pitchFamily="49" charset="0"/>
              </a:rPr>
              <a:t>length FROM </a:t>
            </a:r>
            <a:r>
              <a:rPr lang="en-US" sz="1600" dirty="0" err="1">
                <a:latin typeface="Consolas" pitchFamily="49" charset="0"/>
                <a:cs typeface="Consolas" pitchFamily="49" charset="0"/>
              </a:rPr>
              <a:t>sakila.film</a:t>
            </a:r>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WHERE </a:t>
            </a:r>
            <a:r>
              <a:rPr lang="en-US" sz="1600" dirty="0">
                <a:latin typeface="Consolas" pitchFamily="49" charset="0"/>
                <a:cs typeface="Consolas" pitchFamily="49" charset="0"/>
              </a:rPr>
              <a:t>title = 'SORORITY QUEEN'; </a:t>
            </a:r>
          </a:p>
          <a:p>
            <a:endParaRPr lang="en-US" sz="1600" dirty="0">
              <a:latin typeface="Consolas" pitchFamily="49" charset="0"/>
              <a:cs typeface="Consolas" pitchFamily="49" charset="0"/>
            </a:endParaRPr>
          </a:p>
          <a:p>
            <a:r>
              <a:rPr lang="en-US" sz="1600" dirty="0">
                <a:latin typeface="Consolas" pitchFamily="49" charset="0"/>
                <a:cs typeface="Consolas" pitchFamily="49" charset="0"/>
              </a:rPr>
              <a:t>   </a:t>
            </a:r>
            <a:r>
              <a:rPr lang="en-US" sz="1600" dirty="0" smtClean="0">
                <a:latin typeface="Consolas" pitchFamily="49" charset="0"/>
                <a:cs typeface="Consolas" pitchFamily="49" charset="0"/>
              </a:rPr>
              <a:t>SELECT </a:t>
            </a:r>
            <a:r>
              <a:rPr lang="en-US" sz="1600" dirty="0">
                <a:latin typeface="Consolas" pitchFamily="49" charset="0"/>
                <a:cs typeface="Consolas" pitchFamily="49" charset="0"/>
              </a:rPr>
              <a:t>title, description, </a:t>
            </a:r>
            <a:r>
              <a:rPr lang="en-US" sz="1600" dirty="0" smtClean="0">
                <a:latin typeface="Consolas" pitchFamily="49" charset="0"/>
                <a:cs typeface="Consolas" pitchFamily="49" charset="0"/>
              </a:rPr>
              <a:t>length FROM </a:t>
            </a:r>
            <a:r>
              <a:rPr lang="en-US" sz="1600" dirty="0" err="1">
                <a:latin typeface="Consolas" pitchFamily="49" charset="0"/>
                <a:cs typeface="Consolas" pitchFamily="49" charset="0"/>
              </a:rPr>
              <a:t>sakila.film</a:t>
            </a:r>
            <a:endParaRPr lang="en-US" sz="1600" dirty="0">
              <a:latin typeface="Consolas" pitchFamily="49" charset="0"/>
              <a:cs typeface="Consolas" pitchFamily="49" charset="0"/>
            </a:endParaRPr>
          </a:p>
          <a:p>
            <a:r>
              <a:rPr lang="en-US" sz="1600" dirty="0">
                <a:latin typeface="Consolas" pitchFamily="49" charset="0"/>
                <a:cs typeface="Consolas" pitchFamily="49" charset="0"/>
              </a:rPr>
              <a:t>   </a:t>
            </a:r>
            <a:r>
              <a:rPr lang="en-US" sz="1600" dirty="0" smtClean="0">
                <a:latin typeface="Consolas" pitchFamily="49" charset="0"/>
                <a:cs typeface="Consolas" pitchFamily="49" charset="0"/>
              </a:rPr>
              <a:t>WHERE </a:t>
            </a:r>
            <a:r>
              <a:rPr lang="en-US" sz="1600" dirty="0">
                <a:latin typeface="Consolas" pitchFamily="49" charset="0"/>
                <a:cs typeface="Consolas" pitchFamily="49" charset="0"/>
              </a:rPr>
              <a:t>length &gt; @</a:t>
            </a:r>
            <a:r>
              <a:rPr lang="en-US" sz="1600" dirty="0" err="1">
                <a:latin typeface="Consolas" pitchFamily="49" charset="0"/>
                <a:cs typeface="Consolas" pitchFamily="49" charset="0"/>
              </a:rPr>
              <a:t>sorority_queen_length</a:t>
            </a:r>
            <a:r>
              <a:rPr lang="en-US" sz="1600" dirty="0">
                <a:latin typeface="Consolas" pitchFamily="49" charset="0"/>
                <a:cs typeface="Consolas" pitchFamily="49" charset="0"/>
              </a:rPr>
              <a:t>;</a:t>
            </a:r>
          </a:p>
          <a:p>
            <a:endParaRPr lang="en-US" sz="1600" dirty="0">
              <a:latin typeface="Consolas" pitchFamily="49" charset="0"/>
              <a:cs typeface="Consolas" pitchFamily="49" charset="0"/>
            </a:endParaRPr>
          </a:p>
          <a:p>
            <a:pPr marL="388620" indent="-342900">
              <a:buFont typeface="+mj-lt"/>
              <a:buAutoNum type="arabicPeriod" startAt="3"/>
            </a:pPr>
            <a:r>
              <a:rPr lang="en-US" sz="1600" dirty="0">
                <a:latin typeface="Consolas" pitchFamily="49" charset="0"/>
                <a:cs typeface="Consolas" pitchFamily="49" charset="0"/>
              </a:rPr>
              <a:t>SELECT title, description, </a:t>
            </a:r>
            <a:r>
              <a:rPr lang="en-US" sz="1600" dirty="0" smtClean="0">
                <a:latin typeface="Consolas" pitchFamily="49" charset="0"/>
                <a:cs typeface="Consolas" pitchFamily="49" charset="0"/>
              </a:rPr>
              <a:t>length FROM </a:t>
            </a:r>
            <a:r>
              <a:rPr lang="en-US" sz="1600" dirty="0" err="1">
                <a:latin typeface="Consolas" pitchFamily="49" charset="0"/>
                <a:cs typeface="Consolas" pitchFamily="49" charset="0"/>
              </a:rPr>
              <a:t>sakila.film</a:t>
            </a:r>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WHERE </a:t>
            </a:r>
            <a:r>
              <a:rPr lang="en-US" sz="1600" dirty="0">
                <a:latin typeface="Consolas" pitchFamily="49" charset="0"/>
                <a:cs typeface="Consolas" pitchFamily="49" charset="0"/>
              </a:rPr>
              <a:t>length &lt;= @</a:t>
            </a:r>
            <a:r>
              <a:rPr lang="en-US" sz="1600" dirty="0" err="1">
                <a:latin typeface="Consolas" pitchFamily="49" charset="0"/>
                <a:cs typeface="Consolas" pitchFamily="49" charset="0"/>
              </a:rPr>
              <a:t>sorority_queen_length</a:t>
            </a:r>
            <a:r>
              <a:rPr lang="en-US" sz="1600" dirty="0">
                <a:latin typeface="Consolas" pitchFamily="49" charset="0"/>
                <a:cs typeface="Consolas" pitchFamily="49" charset="0"/>
              </a:rPr>
              <a:t>/3 AND description REGEXP 'car';</a:t>
            </a:r>
          </a:p>
          <a:p>
            <a:endParaRPr lang="en-US" sz="1600" dirty="0">
              <a:latin typeface="Consolas" pitchFamily="49" charset="0"/>
              <a:cs typeface="Consolas" pitchFamily="49" charset="0"/>
            </a:endParaRPr>
          </a:p>
          <a:p>
            <a:pPr marL="388620" indent="-342900">
              <a:buFont typeface="+mj-lt"/>
              <a:buAutoNum type="arabicPeriod" startAt="4"/>
            </a:pPr>
            <a:r>
              <a:rPr lang="en-US" sz="1600" dirty="0">
                <a:latin typeface="Consolas" pitchFamily="49" charset="0"/>
                <a:cs typeface="Consolas" pitchFamily="49" charset="0"/>
              </a:rPr>
              <a:t>SELECT @</a:t>
            </a:r>
            <a:r>
              <a:rPr lang="en-US" sz="1600" dirty="0" err="1">
                <a:latin typeface="Consolas" pitchFamily="49" charset="0"/>
                <a:cs typeface="Consolas" pitchFamily="49" charset="0"/>
              </a:rPr>
              <a:t>longest_cow_chef_movie</a:t>
            </a:r>
            <a:r>
              <a:rPr lang="en-US" sz="1600" dirty="0">
                <a:latin typeface="Consolas" pitchFamily="49" charset="0"/>
                <a:cs typeface="Consolas" pitchFamily="49" charset="0"/>
              </a:rPr>
              <a:t> := </a:t>
            </a:r>
            <a:r>
              <a:rPr lang="en-US" sz="1600" dirty="0" smtClean="0">
                <a:latin typeface="Consolas" pitchFamily="49" charset="0"/>
                <a:cs typeface="Consolas" pitchFamily="49" charset="0"/>
              </a:rPr>
              <a:t>length FROM </a:t>
            </a:r>
            <a:r>
              <a:rPr lang="en-US" sz="1600" dirty="0" err="1">
                <a:latin typeface="Consolas" pitchFamily="49" charset="0"/>
                <a:cs typeface="Consolas" pitchFamily="49" charset="0"/>
              </a:rPr>
              <a:t>sakila.film</a:t>
            </a:r>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WHERE </a:t>
            </a:r>
            <a:r>
              <a:rPr lang="en-US" sz="1600" dirty="0">
                <a:latin typeface="Consolas" pitchFamily="49" charset="0"/>
                <a:cs typeface="Consolas" pitchFamily="49" charset="0"/>
              </a:rPr>
              <a:t>description REGEXP 'cow' AND description REGEXP 'pastry chef'</a:t>
            </a:r>
          </a:p>
          <a:p>
            <a:r>
              <a:rPr lang="en-US" sz="1600" dirty="0">
                <a:latin typeface="Consolas" pitchFamily="49" charset="0"/>
                <a:cs typeface="Consolas" pitchFamily="49" charset="0"/>
              </a:rPr>
              <a:t> </a:t>
            </a:r>
            <a:r>
              <a:rPr lang="en-US" sz="1600" dirty="0" smtClean="0">
                <a:latin typeface="Consolas" pitchFamily="49" charset="0"/>
                <a:cs typeface="Consolas" pitchFamily="49" charset="0"/>
              </a:rPr>
              <a:t>  ORDER </a:t>
            </a:r>
            <a:r>
              <a:rPr lang="en-US" sz="1600" dirty="0">
                <a:latin typeface="Consolas" pitchFamily="49" charset="0"/>
                <a:cs typeface="Consolas" pitchFamily="49" charset="0"/>
              </a:rPr>
              <a:t>BY length </a:t>
            </a:r>
            <a:r>
              <a:rPr lang="en-US" sz="1600" dirty="0" smtClean="0">
                <a:latin typeface="Consolas" pitchFamily="49" charset="0"/>
                <a:cs typeface="Consolas" pitchFamily="49" charset="0"/>
              </a:rPr>
              <a:t>DESC LIMIT </a:t>
            </a:r>
            <a:r>
              <a:rPr lang="en-US" sz="1600" dirty="0">
                <a:latin typeface="Consolas" pitchFamily="49" charset="0"/>
                <a:cs typeface="Consolas" pitchFamily="49" charset="0"/>
              </a:rPr>
              <a:t>1;</a:t>
            </a:r>
          </a:p>
          <a:p>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SELECT </a:t>
            </a:r>
            <a:r>
              <a:rPr lang="en-US" sz="1600" dirty="0">
                <a:latin typeface="Consolas" pitchFamily="49" charset="0"/>
                <a:cs typeface="Consolas" pitchFamily="49" charset="0"/>
              </a:rPr>
              <a:t>@</a:t>
            </a:r>
            <a:r>
              <a:rPr lang="en-US" sz="1600" dirty="0" err="1">
                <a:latin typeface="Consolas" pitchFamily="49" charset="0"/>
                <a:cs typeface="Consolas" pitchFamily="49" charset="0"/>
              </a:rPr>
              <a:t>shortest_cow_chef_movie</a:t>
            </a:r>
            <a:r>
              <a:rPr lang="en-US" sz="1600" dirty="0">
                <a:latin typeface="Consolas" pitchFamily="49" charset="0"/>
                <a:cs typeface="Consolas" pitchFamily="49" charset="0"/>
              </a:rPr>
              <a:t> := </a:t>
            </a:r>
            <a:r>
              <a:rPr lang="en-US" sz="1600" dirty="0" smtClean="0">
                <a:latin typeface="Consolas" pitchFamily="49" charset="0"/>
                <a:cs typeface="Consolas" pitchFamily="49" charset="0"/>
              </a:rPr>
              <a:t>length FROM </a:t>
            </a:r>
            <a:r>
              <a:rPr lang="en-US" sz="1600" dirty="0" err="1">
                <a:latin typeface="Consolas" pitchFamily="49" charset="0"/>
                <a:cs typeface="Consolas" pitchFamily="49" charset="0"/>
              </a:rPr>
              <a:t>sakila.film</a:t>
            </a:r>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WHERE </a:t>
            </a:r>
            <a:r>
              <a:rPr lang="en-US" sz="1600" dirty="0">
                <a:latin typeface="Consolas" pitchFamily="49" charset="0"/>
                <a:cs typeface="Consolas" pitchFamily="49" charset="0"/>
              </a:rPr>
              <a:t>description REGEXP 'cow' AND description REGEXP 'pastry chef'</a:t>
            </a:r>
          </a:p>
          <a:p>
            <a:r>
              <a:rPr lang="en-US" sz="1600" dirty="0" smtClean="0">
                <a:latin typeface="Consolas" pitchFamily="49" charset="0"/>
                <a:cs typeface="Consolas" pitchFamily="49" charset="0"/>
              </a:rPr>
              <a:t>   ORDER </a:t>
            </a:r>
            <a:r>
              <a:rPr lang="en-US" sz="1600" dirty="0">
                <a:latin typeface="Consolas" pitchFamily="49" charset="0"/>
                <a:cs typeface="Consolas" pitchFamily="49" charset="0"/>
              </a:rPr>
              <a:t>BY length </a:t>
            </a:r>
            <a:r>
              <a:rPr lang="en-US" sz="1600" dirty="0" smtClean="0">
                <a:latin typeface="Consolas" pitchFamily="49" charset="0"/>
                <a:cs typeface="Consolas" pitchFamily="49" charset="0"/>
              </a:rPr>
              <a:t>ASC LIMIT </a:t>
            </a:r>
            <a:r>
              <a:rPr lang="en-US" sz="1600" dirty="0">
                <a:latin typeface="Consolas" pitchFamily="49" charset="0"/>
                <a:cs typeface="Consolas" pitchFamily="49" charset="0"/>
              </a:rPr>
              <a:t>1;</a:t>
            </a:r>
          </a:p>
          <a:p>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SELECT </a:t>
            </a:r>
            <a:r>
              <a:rPr lang="en-US" sz="1600" dirty="0">
                <a:latin typeface="Consolas" pitchFamily="49" charset="0"/>
                <a:cs typeface="Consolas" pitchFamily="49" charset="0"/>
              </a:rPr>
              <a:t>title, description, length</a:t>
            </a:r>
          </a:p>
          <a:p>
            <a:r>
              <a:rPr lang="en-US" sz="1600" dirty="0" smtClean="0">
                <a:latin typeface="Consolas" pitchFamily="49" charset="0"/>
                <a:cs typeface="Consolas" pitchFamily="49" charset="0"/>
              </a:rPr>
              <a:t>   FROM </a:t>
            </a:r>
            <a:r>
              <a:rPr lang="en-US" sz="1600" dirty="0" err="1">
                <a:latin typeface="Consolas" pitchFamily="49" charset="0"/>
                <a:cs typeface="Consolas" pitchFamily="49" charset="0"/>
              </a:rPr>
              <a:t>sakila.film</a:t>
            </a:r>
            <a:endParaRPr lang="en-US" sz="1600" dirty="0">
              <a:latin typeface="Consolas" pitchFamily="49" charset="0"/>
              <a:cs typeface="Consolas" pitchFamily="49" charset="0"/>
            </a:endParaRPr>
          </a:p>
          <a:p>
            <a:r>
              <a:rPr lang="en-US" sz="1600" dirty="0" smtClean="0">
                <a:latin typeface="Consolas" pitchFamily="49" charset="0"/>
                <a:cs typeface="Consolas" pitchFamily="49" charset="0"/>
              </a:rPr>
              <a:t>   WHERE </a:t>
            </a:r>
            <a:r>
              <a:rPr lang="en-US" sz="1600" dirty="0">
                <a:latin typeface="Consolas" pitchFamily="49" charset="0"/>
                <a:cs typeface="Consolas" pitchFamily="49" charset="0"/>
              </a:rPr>
              <a:t>length BETWEEN @</a:t>
            </a:r>
            <a:r>
              <a:rPr lang="en-US" sz="1600" dirty="0" err="1">
                <a:latin typeface="Consolas" pitchFamily="49" charset="0"/>
                <a:cs typeface="Consolas" pitchFamily="49" charset="0"/>
              </a:rPr>
              <a:t>shortest_cow_chef_movie</a:t>
            </a:r>
            <a:r>
              <a:rPr lang="en-US" sz="1600" dirty="0">
                <a:latin typeface="Consolas" pitchFamily="49" charset="0"/>
                <a:cs typeface="Consolas" pitchFamily="49" charset="0"/>
              </a:rPr>
              <a:t> and @</a:t>
            </a:r>
            <a:r>
              <a:rPr lang="en-US" sz="1600" dirty="0" err="1" smtClean="0">
                <a:latin typeface="Consolas" pitchFamily="49" charset="0"/>
                <a:cs typeface="Consolas" pitchFamily="49" charset="0"/>
              </a:rPr>
              <a:t>longest_cow_chef_movie</a:t>
            </a:r>
            <a:r>
              <a:rPr lang="en-US" sz="1600" dirty="0" smtClean="0">
                <a:latin typeface="Consolas" pitchFamily="49" charset="0"/>
                <a:cs typeface="Consolas" pitchFamily="49" charset="0"/>
              </a:rPr>
              <a:t/>
            </a:r>
            <a:br>
              <a:rPr lang="en-US" sz="1600" dirty="0" smtClean="0">
                <a:latin typeface="Consolas" pitchFamily="49" charset="0"/>
                <a:cs typeface="Consolas" pitchFamily="49" charset="0"/>
              </a:rPr>
            </a:br>
            <a:r>
              <a:rPr lang="en-US" sz="1600" dirty="0" smtClean="0">
                <a:latin typeface="Consolas" pitchFamily="49" charset="0"/>
                <a:cs typeface="Consolas" pitchFamily="49" charset="0"/>
              </a:rPr>
              <a:t>     AND rating </a:t>
            </a:r>
            <a:r>
              <a:rPr lang="en-US" sz="1600" dirty="0">
                <a:latin typeface="Consolas" pitchFamily="49" charset="0"/>
                <a:cs typeface="Consolas" pitchFamily="49" charset="0"/>
              </a:rPr>
              <a:t>= 'G' AND description REGEXP '</a:t>
            </a:r>
            <a:r>
              <a:rPr lang="en-US" sz="1600" dirty="0" err="1">
                <a:latin typeface="Consolas" pitchFamily="49" charset="0"/>
                <a:cs typeface="Consolas" pitchFamily="49" charset="0"/>
              </a:rPr>
              <a:t>frisbee</a:t>
            </a:r>
            <a:r>
              <a:rPr lang="en-US" sz="1600" dirty="0">
                <a:latin typeface="Consolas" pitchFamily="49" charset="0"/>
                <a:cs typeface="Consolas" pitchFamily="49" charset="0"/>
              </a:rPr>
              <a:t>';</a:t>
            </a:r>
          </a:p>
          <a:p>
            <a:endParaRPr lang="en-US" sz="1600" dirty="0">
              <a:latin typeface="Consolas" pitchFamily="49" charset="0"/>
              <a:cs typeface="Consolas" pitchFamily="49" charset="0"/>
            </a:endParaRPr>
          </a:p>
          <a:p>
            <a:endParaRPr lang="en-US" sz="1600" dirty="0">
              <a:latin typeface="Consolas" pitchFamily="49" charset="0"/>
              <a:cs typeface="Consolas" pitchFamily="49" charset="0"/>
            </a:endParaRPr>
          </a:p>
          <a:p>
            <a:endParaRPr lang="en-US" sz="1600" dirty="0">
              <a:latin typeface="Consolas" pitchFamily="49" charset="0"/>
              <a:cs typeface="Consolas" pitchFamily="49" charset="0"/>
            </a:endParaRPr>
          </a:p>
        </p:txBody>
      </p:sp>
      <p:sp>
        <p:nvSpPr>
          <p:cNvPr id="4" name="Title 3"/>
          <p:cNvSpPr>
            <a:spLocks noGrp="1"/>
          </p:cNvSpPr>
          <p:nvPr>
            <p:ph type="title"/>
          </p:nvPr>
        </p:nvSpPr>
        <p:spPr/>
        <p:txBody>
          <a:bodyPr/>
          <a:lstStyle/>
          <a:p>
            <a:r>
              <a:rPr lang="en-US" dirty="0" smtClean="0"/>
              <a:t>Answers</a:t>
            </a:r>
            <a:endParaRPr lang="en-US" dirty="0"/>
          </a:p>
        </p:txBody>
      </p:sp>
      <p:cxnSp>
        <p:nvCxnSpPr>
          <p:cNvPr id="6" name="Straight Connector 5"/>
          <p:cNvCxnSpPr/>
          <p:nvPr/>
        </p:nvCxnSpPr>
        <p:spPr>
          <a:xfrm>
            <a:off x="342897" y="1314450"/>
            <a:ext cx="8429625" cy="0"/>
          </a:xfrm>
          <a:prstGeom prst="line">
            <a:avLst/>
          </a:prstGeom>
          <a:ln w="19050" cmpd="thickThi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42897" y="2771775"/>
            <a:ext cx="8429625" cy="0"/>
          </a:xfrm>
          <a:prstGeom prst="line">
            <a:avLst/>
          </a:prstGeom>
          <a:ln w="19050" cmpd="thickThi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42897" y="3514725"/>
            <a:ext cx="8429625" cy="0"/>
          </a:xfrm>
          <a:prstGeom prst="line">
            <a:avLst/>
          </a:prstGeom>
          <a:ln w="19050" cmpd="thickThi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6159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To refer to a table, you have two choices: </a:t>
            </a:r>
          </a:p>
          <a:p>
            <a:pPr lvl="1"/>
            <a:r>
              <a:rPr lang="en-US" dirty="0"/>
              <a:t>Fully qualified table name: a database identifier and a table identifier: </a:t>
            </a:r>
          </a:p>
          <a:p>
            <a:pPr marL="640080" lvl="2" indent="0">
              <a:buNone/>
            </a:pPr>
            <a:r>
              <a:rPr lang="en-US" dirty="0">
                <a:latin typeface="Consolas" pitchFamily="49" charset="0"/>
                <a:cs typeface="Consolas" pitchFamily="49" charset="0"/>
              </a:rPr>
              <a:t>	SHOW COLUMNS FROM </a:t>
            </a:r>
            <a:r>
              <a:rPr lang="en-US" dirty="0" err="1">
                <a:latin typeface="Consolas" pitchFamily="49" charset="0"/>
                <a:cs typeface="Consolas" pitchFamily="49" charset="0"/>
              </a:rPr>
              <a:t>db_name.tbl_name</a:t>
            </a:r>
            <a:r>
              <a:rPr lang="en-US" dirty="0">
                <a:latin typeface="Consolas" pitchFamily="49" charset="0"/>
                <a:cs typeface="Consolas" pitchFamily="49" charset="0"/>
              </a:rPr>
              <a:t>; </a:t>
            </a:r>
            <a:br>
              <a:rPr lang="en-US" dirty="0">
                <a:latin typeface="Consolas" pitchFamily="49" charset="0"/>
                <a:cs typeface="Consolas" pitchFamily="49" charset="0"/>
              </a:rPr>
            </a:br>
            <a:r>
              <a:rPr lang="en-US" dirty="0">
                <a:latin typeface="Consolas" pitchFamily="49" charset="0"/>
                <a:cs typeface="Consolas" pitchFamily="49" charset="0"/>
              </a:rPr>
              <a:t>	SELECT * FROM </a:t>
            </a:r>
            <a:r>
              <a:rPr lang="en-US" dirty="0" err="1">
                <a:latin typeface="Consolas" pitchFamily="49" charset="0"/>
                <a:cs typeface="Consolas" pitchFamily="49" charset="0"/>
              </a:rPr>
              <a:t>db_name.tbl_name</a:t>
            </a:r>
            <a:r>
              <a:rPr lang="en-US" dirty="0">
                <a:latin typeface="Consolas" pitchFamily="49" charset="0"/>
                <a:cs typeface="Consolas" pitchFamily="49" charset="0"/>
              </a:rPr>
              <a:t>; </a:t>
            </a:r>
          </a:p>
          <a:p>
            <a:pPr lvl="1"/>
            <a:r>
              <a:rPr lang="en-US" dirty="0"/>
              <a:t>A table identifier by itself refers to a table in the default (current) database. </a:t>
            </a:r>
          </a:p>
          <a:p>
            <a:pPr lvl="1"/>
            <a:r>
              <a:rPr lang="en-US" dirty="0"/>
              <a:t>If </a:t>
            </a:r>
            <a:r>
              <a:rPr lang="en-US" dirty="0" err="1"/>
              <a:t>sampdb</a:t>
            </a:r>
            <a:r>
              <a:rPr lang="en-US" dirty="0"/>
              <a:t> is the default database, the following statements are equivalent:   	</a:t>
            </a:r>
            <a:r>
              <a:rPr lang="en-US" sz="1600" dirty="0">
                <a:latin typeface="Consolas" pitchFamily="49" charset="0"/>
                <a:cs typeface="Consolas" pitchFamily="49" charset="0"/>
              </a:rPr>
              <a:t>SELECT * FROM member; </a:t>
            </a:r>
            <a:br>
              <a:rPr lang="en-US" sz="1600" dirty="0">
                <a:latin typeface="Consolas" pitchFamily="49" charset="0"/>
                <a:cs typeface="Consolas" pitchFamily="49" charset="0"/>
              </a:rPr>
            </a:br>
            <a:r>
              <a:rPr lang="en-US" sz="1600" dirty="0">
                <a:latin typeface="Consolas" pitchFamily="49" charset="0"/>
                <a:cs typeface="Consolas" pitchFamily="49" charset="0"/>
              </a:rPr>
              <a:t>	SELECT * FROM </a:t>
            </a:r>
            <a:r>
              <a:rPr lang="en-US" sz="1600" dirty="0" err="1">
                <a:latin typeface="Consolas" pitchFamily="49" charset="0"/>
                <a:cs typeface="Consolas" pitchFamily="49" charset="0"/>
              </a:rPr>
              <a:t>sampdb.member</a:t>
            </a:r>
            <a:r>
              <a:rPr lang="en-US" sz="1600" dirty="0">
                <a:latin typeface="Consolas" pitchFamily="49" charset="0"/>
                <a:cs typeface="Consolas" pitchFamily="49" charset="0"/>
              </a:rPr>
              <a:t>;</a:t>
            </a:r>
          </a:p>
          <a:p>
            <a:r>
              <a:rPr lang="en-US" dirty="0"/>
              <a:t>To refer to a table column, you have three choices:</a:t>
            </a:r>
          </a:p>
          <a:p>
            <a:pPr lvl="1"/>
            <a:r>
              <a:rPr lang="en-US" dirty="0"/>
              <a:t>Fully qualified column:  </a:t>
            </a:r>
            <a:r>
              <a:rPr lang="en-US" dirty="0" err="1"/>
              <a:t>db_name.tbl_name.col_name</a:t>
            </a:r>
            <a:endParaRPr lang="en-US" dirty="0"/>
          </a:p>
          <a:p>
            <a:pPr lvl="1"/>
            <a:r>
              <a:rPr lang="en-US" dirty="0"/>
              <a:t>Partially qualified name:  written as </a:t>
            </a:r>
            <a:r>
              <a:rPr lang="en-US" dirty="0" err="1"/>
              <a:t>tbl_name.col_name</a:t>
            </a:r>
            <a:r>
              <a:rPr lang="en-US" dirty="0"/>
              <a:t> </a:t>
            </a:r>
          </a:p>
          <a:p>
            <a:pPr lvl="1"/>
            <a:r>
              <a:rPr lang="en-US" dirty="0"/>
              <a:t>Unqualified name written simply as </a:t>
            </a:r>
            <a:r>
              <a:rPr lang="en-US" dirty="0" err="1"/>
              <a:t>col_name</a:t>
            </a:r>
            <a:endParaRPr lang="en-US" dirty="0"/>
          </a:p>
        </p:txBody>
      </p:sp>
      <p:sp>
        <p:nvSpPr>
          <p:cNvPr id="5" name="Title 4"/>
          <p:cNvSpPr>
            <a:spLocks noGrp="1"/>
          </p:cNvSpPr>
          <p:nvPr>
            <p:ph type="title"/>
          </p:nvPr>
        </p:nvSpPr>
        <p:spPr/>
        <p:txBody>
          <a:bodyPr/>
          <a:lstStyle/>
          <a:p>
            <a:r>
              <a:rPr lang="en-US" dirty="0"/>
              <a:t>Table and Column</a:t>
            </a:r>
            <a:br>
              <a:rPr lang="en-US" dirty="0"/>
            </a:br>
            <a:r>
              <a:rPr lang="en-US" dirty="0"/>
              <a:t>Aliases</a:t>
            </a:r>
          </a:p>
        </p:txBody>
      </p:sp>
    </p:spTree>
    <p:extLst>
      <p:ext uri="{BB962C8B-B14F-4D97-AF65-F5344CB8AC3E}">
        <p14:creationId xmlns:p14="http://schemas.microsoft.com/office/powerpoint/2010/main" val="21756102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Using a Table Alias</a:t>
            </a:r>
          </a:p>
        </p:txBody>
      </p:sp>
      <p:graphicFrame>
        <p:nvGraphicFramePr>
          <p:cNvPr id="5" name="Object 4"/>
          <p:cNvGraphicFramePr>
            <a:graphicFrameLocks noChangeAspect="1"/>
          </p:cNvGraphicFramePr>
          <p:nvPr>
            <p:extLst/>
          </p:nvPr>
        </p:nvGraphicFramePr>
        <p:xfrm>
          <a:off x="990599" y="1940494"/>
          <a:ext cx="7304088" cy="1985963"/>
        </p:xfrm>
        <a:graphic>
          <a:graphicData uri="http://schemas.openxmlformats.org/presentationml/2006/ole">
            <mc:AlternateContent xmlns:mc="http://schemas.openxmlformats.org/markup-compatibility/2006">
              <mc:Choice xmlns:v="urn:schemas-microsoft-com:vml" Requires="v">
                <p:oleObj spid="_x0000_s131074" name="Document" r:id="rId3" imgW="7315170" imgH="1976244" progId="Word.Document.12">
                  <p:embed/>
                </p:oleObj>
              </mc:Choice>
              <mc:Fallback>
                <p:oleObj name="Document" r:id="rId3" imgW="7315170" imgH="1976244" progId="Word.Document.12">
                  <p:embed/>
                  <p:pic>
                    <p:nvPicPr>
                      <p:cNvPr id="5" name="Object 4"/>
                      <p:cNvPicPr>
                        <a:picLocks noChangeAspect="1" noChangeArrowheads="1"/>
                      </p:cNvPicPr>
                      <p:nvPr/>
                    </p:nvPicPr>
                    <p:blipFill>
                      <a:blip r:embed="rId4"/>
                      <a:srcRect/>
                      <a:stretch>
                        <a:fillRect/>
                      </a:stretch>
                    </p:blipFill>
                    <p:spPr bwMode="auto">
                      <a:xfrm>
                        <a:off x="990599" y="1940494"/>
                        <a:ext cx="7304088" cy="198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3-18c"/>
          <p:cNvPicPr/>
          <p:nvPr/>
        </p:nvPicPr>
        <p:blipFill>
          <a:blip r:embed="rId5"/>
          <a:srcRect/>
          <a:stretch>
            <a:fillRect/>
          </a:stretch>
        </p:blipFill>
        <p:spPr bwMode="auto">
          <a:xfrm>
            <a:off x="990599" y="3693094"/>
            <a:ext cx="7244715" cy="10922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4836094"/>
          <a:ext cx="7304088" cy="385763"/>
        </p:xfrm>
        <a:graphic>
          <a:graphicData uri="http://schemas.openxmlformats.org/presentationml/2006/ole">
            <mc:AlternateContent xmlns:mc="http://schemas.openxmlformats.org/markup-compatibility/2006">
              <mc:Choice xmlns:v="urn:schemas-microsoft-com:vml" Requires="v">
                <p:oleObj spid="_x0000_s131075" name="Document" r:id="rId6" imgW="7304259" imgH="385386" progId="Word.Document.12">
                  <p:embed/>
                </p:oleObj>
              </mc:Choice>
              <mc:Fallback>
                <p:oleObj name="Document" r:id="rId6" imgW="7304259" imgH="385386" progId="Word.Document.12">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836094"/>
                        <a:ext cx="7304088"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221665" y="5124893"/>
            <a:ext cx="2562447" cy="1200329"/>
          </a:xfrm>
          <a:prstGeom prst="rect">
            <a:avLst/>
          </a:prstGeom>
          <a:noFill/>
        </p:spPr>
        <p:txBody>
          <a:bodyPr wrap="square" rtlCol="0">
            <a:spAutoFit/>
          </a:bodyPr>
          <a:lstStyle/>
          <a:p>
            <a:pPr algn="ctr"/>
            <a:r>
              <a:rPr lang="en-US" dirty="0">
                <a:solidFill>
                  <a:srgbClr val="C00000"/>
                </a:solidFill>
              </a:rPr>
              <a:t>Tables aliases are not that important when selecting data from a single table.</a:t>
            </a:r>
          </a:p>
        </p:txBody>
      </p:sp>
      <p:sp>
        <p:nvSpPr>
          <p:cNvPr id="9" name="TextBox 8"/>
          <p:cNvSpPr txBox="1"/>
          <p:nvPr/>
        </p:nvSpPr>
        <p:spPr>
          <a:xfrm>
            <a:off x="5415884" y="2685295"/>
            <a:ext cx="2562447" cy="923330"/>
          </a:xfrm>
          <a:prstGeom prst="rect">
            <a:avLst/>
          </a:prstGeom>
          <a:noFill/>
        </p:spPr>
        <p:txBody>
          <a:bodyPr wrap="square" rtlCol="0">
            <a:spAutoFit/>
          </a:bodyPr>
          <a:lstStyle/>
          <a:p>
            <a:pPr algn="ctr"/>
            <a:r>
              <a:rPr lang="en-US" dirty="0">
                <a:solidFill>
                  <a:srgbClr val="C00000"/>
                </a:solidFill>
              </a:rPr>
              <a:t>Column names are said to be "</a:t>
            </a:r>
            <a:r>
              <a:rPr lang="en-US" b="1" i="1" dirty="0">
                <a:solidFill>
                  <a:srgbClr val="C00000"/>
                </a:solidFill>
              </a:rPr>
              <a:t>qualified</a:t>
            </a:r>
            <a:r>
              <a:rPr lang="en-US" dirty="0">
                <a:solidFill>
                  <a:srgbClr val="C00000"/>
                </a:solidFill>
              </a:rPr>
              <a:t>" by the table name or alias</a:t>
            </a:r>
          </a:p>
        </p:txBody>
      </p:sp>
      <p:sp>
        <p:nvSpPr>
          <p:cNvPr id="2" name="Arc 1"/>
          <p:cNvSpPr/>
          <p:nvPr/>
        </p:nvSpPr>
        <p:spPr>
          <a:xfrm rot="10800000">
            <a:off x="5237018" y="2311224"/>
            <a:ext cx="357733" cy="605641"/>
          </a:xfrm>
          <a:prstGeom prst="arc">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51848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5"/>
          <p:cNvSpPr>
            <a:spLocks noGrp="1" noChangeArrowheads="1"/>
          </p:cNvSpPr>
          <p:nvPr>
            <p:ph idx="1"/>
          </p:nvPr>
        </p:nvSpPr>
        <p:spPr/>
        <p:txBody>
          <a:bodyPr/>
          <a:lstStyle/>
          <a:p>
            <a:pPr eaLnBrk="1" hangingPunct="1"/>
            <a:r>
              <a:rPr lang="en-US" altLang="en-US">
                <a:ea typeface="ＭＳ Ｐゴシック" panose="020B0600070205080204" pitchFamily="34" charset="-128"/>
              </a:rPr>
              <a:t>In case of integrity violation, several actions can be taken:</a:t>
            </a:r>
          </a:p>
          <a:p>
            <a:pPr lvl="1" eaLnBrk="1" hangingPunct="1"/>
            <a:r>
              <a:rPr lang="en-US" altLang="en-US">
                <a:ea typeface="ＭＳ Ｐゴシック" panose="020B0600070205080204" pitchFamily="34" charset="-128"/>
              </a:rPr>
              <a:t>Cancel the operation that causes the violation (RESTRICT or REJECT option)</a:t>
            </a:r>
          </a:p>
          <a:p>
            <a:pPr lvl="1" eaLnBrk="1" hangingPunct="1"/>
            <a:r>
              <a:rPr lang="en-US" altLang="en-US">
                <a:ea typeface="ＭＳ Ｐゴシック" panose="020B0600070205080204" pitchFamily="34" charset="-128"/>
              </a:rPr>
              <a:t>Perform the operation but inform the user of the violation</a:t>
            </a:r>
          </a:p>
          <a:p>
            <a:pPr lvl="1" eaLnBrk="1" hangingPunct="1"/>
            <a:r>
              <a:rPr lang="en-US" altLang="en-US">
                <a:ea typeface="ＭＳ Ｐゴシック" panose="020B0600070205080204" pitchFamily="34" charset="-128"/>
              </a:rPr>
              <a:t>Trigger additional updates so the violation is corrected (CASCADE option, SET NULL option)</a:t>
            </a:r>
          </a:p>
          <a:p>
            <a:pPr lvl="1" eaLnBrk="1" hangingPunct="1"/>
            <a:r>
              <a:rPr lang="en-US" altLang="en-US">
                <a:ea typeface="ＭＳ Ｐゴシック" panose="020B0600070205080204" pitchFamily="34" charset="-128"/>
              </a:rPr>
              <a:t>Execute a user-specified error-correction routine </a:t>
            </a:r>
          </a:p>
        </p:txBody>
      </p:sp>
      <p:sp>
        <p:nvSpPr>
          <p:cNvPr id="92162" name="Rectangle 4"/>
          <p:cNvSpPr>
            <a:spLocks noGrp="1" noChangeArrowheads="1"/>
          </p:cNvSpPr>
          <p:nvPr>
            <p:ph type="title"/>
          </p:nvPr>
        </p:nvSpPr>
        <p:spPr/>
        <p:txBody>
          <a:bodyPr/>
          <a:lstStyle/>
          <a:p>
            <a:pPr eaLnBrk="1" hangingPunct="1"/>
            <a:r>
              <a:rPr lang="en-US" altLang="en-US">
                <a:ea typeface="ＭＳ Ｐゴシック" panose="020B0600070205080204" pitchFamily="34" charset="-128"/>
              </a:rPr>
              <a:t>Update Operations on Relations</a:t>
            </a:r>
          </a:p>
        </p:txBody>
      </p:sp>
    </p:spTree>
    <p:extLst>
      <p:ext uri="{BB962C8B-B14F-4D97-AF65-F5344CB8AC3E}">
        <p14:creationId xmlns:p14="http://schemas.microsoft.com/office/powerpoint/2010/main" val="1956325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latin typeface="Consolas" pitchFamily="49" charset="0"/>
                <a:cs typeface="Consolas" pitchFamily="49" charset="0"/>
              </a:rPr>
              <a:t>SELECT   </a:t>
            </a:r>
            <a:r>
              <a:rPr lang="en-US" dirty="0" err="1">
                <a:latin typeface="Consolas" pitchFamily="49" charset="0"/>
                <a:cs typeface="Consolas" pitchFamily="49" charset="0"/>
              </a:rPr>
              <a:t>select_list</a:t>
            </a:r>
            <a:r>
              <a:rPr lang="en-US" dirty="0">
                <a:latin typeface="Consolas" pitchFamily="49" charset="0"/>
                <a:cs typeface="Consolas" pitchFamily="49" charset="0"/>
              </a:rPr>
              <a:t>                  </a:t>
            </a:r>
            <a:r>
              <a:rPr lang="en-US" dirty="0">
                <a:cs typeface="Consolas" pitchFamily="49" charset="0"/>
              </a:rPr>
              <a:t> # the columns to select </a:t>
            </a:r>
            <a:br>
              <a:rPr lang="en-US" dirty="0">
                <a:cs typeface="Consolas" pitchFamily="49" charset="0"/>
              </a:rPr>
            </a:br>
            <a:r>
              <a:rPr lang="en-US" dirty="0">
                <a:latin typeface="Consolas" pitchFamily="49" charset="0"/>
                <a:cs typeface="Consolas" pitchFamily="49" charset="0"/>
              </a:rPr>
              <a:t>FROM     </a:t>
            </a:r>
            <a:r>
              <a:rPr lang="en-US" dirty="0" err="1">
                <a:latin typeface="Consolas" pitchFamily="49" charset="0"/>
                <a:cs typeface="Consolas" pitchFamily="49" charset="0"/>
              </a:rPr>
              <a:t>table_list</a:t>
            </a:r>
            <a:r>
              <a:rPr lang="en-US" dirty="0">
                <a:latin typeface="Consolas" pitchFamily="49" charset="0"/>
                <a:cs typeface="Consolas" pitchFamily="49" charset="0"/>
              </a:rPr>
              <a:t>        </a:t>
            </a:r>
            <a:r>
              <a:rPr lang="en-US" dirty="0">
                <a:cs typeface="Consolas" pitchFamily="49" charset="0"/>
              </a:rPr>
              <a:t># the tables from which to select rows </a:t>
            </a:r>
            <a:r>
              <a:rPr lang="en-US" dirty="0">
                <a:latin typeface="Consolas" pitchFamily="49" charset="0"/>
                <a:cs typeface="Consolas" pitchFamily="49" charset="0"/>
              </a:rPr>
              <a:t>WHERE    </a:t>
            </a:r>
            <a:r>
              <a:rPr lang="en-US" dirty="0" err="1">
                <a:latin typeface="Consolas" pitchFamily="49" charset="0"/>
                <a:cs typeface="Consolas" pitchFamily="49" charset="0"/>
              </a:rPr>
              <a:t>row_constraint</a:t>
            </a:r>
            <a:r>
              <a:rPr lang="en-US" dirty="0">
                <a:latin typeface="Consolas" pitchFamily="49" charset="0"/>
                <a:cs typeface="Consolas" pitchFamily="49" charset="0"/>
              </a:rPr>
              <a:t>       </a:t>
            </a:r>
            <a:r>
              <a:rPr lang="en-US" dirty="0">
                <a:cs typeface="Consolas" pitchFamily="49" charset="0"/>
              </a:rPr>
              <a:t># the conditions rows must satisfy</a:t>
            </a:r>
            <a:r>
              <a:rPr lang="en-US" dirty="0">
                <a:latin typeface="Consolas" pitchFamily="49" charset="0"/>
                <a:cs typeface="Consolas" pitchFamily="49" charset="0"/>
              </a:rPr>
              <a:t> GROUP BY </a:t>
            </a:r>
            <a:r>
              <a:rPr lang="en-US" dirty="0" err="1">
                <a:latin typeface="Consolas" pitchFamily="49" charset="0"/>
                <a:cs typeface="Consolas" pitchFamily="49" charset="0"/>
              </a:rPr>
              <a:t>grouping_columns</a:t>
            </a:r>
            <a:r>
              <a:rPr lang="en-US" dirty="0">
                <a:latin typeface="Consolas" pitchFamily="49" charset="0"/>
                <a:cs typeface="Consolas" pitchFamily="49" charset="0"/>
              </a:rPr>
              <a:t>              </a:t>
            </a:r>
            <a:r>
              <a:rPr lang="en-US" dirty="0">
                <a:cs typeface="Consolas" pitchFamily="49" charset="0"/>
              </a:rPr>
              <a:t># how to group results</a:t>
            </a:r>
            <a:br>
              <a:rPr lang="en-US" dirty="0">
                <a:cs typeface="Consolas" pitchFamily="49" charset="0"/>
              </a:rPr>
            </a:br>
            <a:r>
              <a:rPr lang="en-US" dirty="0">
                <a:latin typeface="Consolas" pitchFamily="49" charset="0"/>
                <a:cs typeface="Consolas" pitchFamily="49" charset="0"/>
              </a:rPr>
              <a:t>ORDER BY </a:t>
            </a:r>
            <a:r>
              <a:rPr lang="en-US" dirty="0" err="1">
                <a:latin typeface="Consolas" pitchFamily="49" charset="0"/>
                <a:cs typeface="Consolas" pitchFamily="49" charset="0"/>
              </a:rPr>
              <a:t>sorting_columns</a:t>
            </a:r>
            <a:r>
              <a:rPr lang="en-US" dirty="0">
                <a:latin typeface="Consolas" pitchFamily="49" charset="0"/>
                <a:cs typeface="Consolas" pitchFamily="49" charset="0"/>
              </a:rPr>
              <a:t>                </a:t>
            </a:r>
            <a:r>
              <a:rPr lang="en-US" dirty="0">
                <a:cs typeface="Consolas" pitchFamily="49" charset="0"/>
              </a:rPr>
              <a:t># how to sort results </a:t>
            </a:r>
            <a:br>
              <a:rPr lang="en-US" dirty="0">
                <a:cs typeface="Consolas" pitchFamily="49" charset="0"/>
              </a:rPr>
            </a:br>
            <a:r>
              <a:rPr lang="en-US" dirty="0">
                <a:latin typeface="Consolas" pitchFamily="49" charset="0"/>
                <a:cs typeface="Consolas" pitchFamily="49" charset="0"/>
              </a:rPr>
              <a:t>HAVING   </a:t>
            </a:r>
            <a:r>
              <a:rPr lang="en-US" dirty="0" err="1">
                <a:latin typeface="Consolas" pitchFamily="49" charset="0"/>
                <a:cs typeface="Consolas" pitchFamily="49" charset="0"/>
              </a:rPr>
              <a:t>group_constraint</a:t>
            </a:r>
            <a:r>
              <a:rPr lang="en-US" dirty="0">
                <a:latin typeface="Consolas" pitchFamily="49" charset="0"/>
                <a:cs typeface="Consolas" pitchFamily="49" charset="0"/>
              </a:rPr>
              <a:t>   </a:t>
            </a:r>
            <a:r>
              <a:rPr lang="en-US" dirty="0">
                <a:cs typeface="Consolas" pitchFamily="49" charset="0"/>
              </a:rPr>
              <a:t># the conditions groups must satisfy</a:t>
            </a:r>
            <a:r>
              <a:rPr lang="en-US" dirty="0">
                <a:latin typeface="Consolas" pitchFamily="49" charset="0"/>
                <a:cs typeface="Consolas" pitchFamily="49" charset="0"/>
              </a:rPr>
              <a:t/>
            </a:r>
            <a:br>
              <a:rPr lang="en-US" dirty="0">
                <a:latin typeface="Consolas" pitchFamily="49" charset="0"/>
                <a:cs typeface="Consolas" pitchFamily="49" charset="0"/>
              </a:rPr>
            </a:br>
            <a:r>
              <a:rPr lang="en-US" dirty="0">
                <a:latin typeface="Consolas" pitchFamily="49" charset="0"/>
                <a:cs typeface="Consolas" pitchFamily="49" charset="0"/>
              </a:rPr>
              <a:t>LIMIT    [offset,] count;          </a:t>
            </a:r>
            <a:r>
              <a:rPr lang="en-US" dirty="0">
                <a:cs typeface="Consolas" pitchFamily="49" charset="0"/>
              </a:rPr>
              <a:t># row count limit on results</a:t>
            </a:r>
          </a:p>
          <a:p>
            <a:endParaRPr lang="en-US" dirty="0"/>
          </a:p>
        </p:txBody>
      </p:sp>
      <p:sp>
        <p:nvSpPr>
          <p:cNvPr id="5" name="Title 4"/>
          <p:cNvSpPr>
            <a:spLocks noGrp="1"/>
          </p:cNvSpPr>
          <p:nvPr>
            <p:ph type="title"/>
          </p:nvPr>
        </p:nvSpPr>
        <p:spPr/>
        <p:txBody>
          <a:bodyPr/>
          <a:lstStyle/>
          <a:p>
            <a:r>
              <a:rPr lang="en-US" dirty="0"/>
              <a:t>Full SELECT Syntax</a:t>
            </a:r>
          </a:p>
        </p:txBody>
      </p:sp>
      <p:sp>
        <p:nvSpPr>
          <p:cNvPr id="3" name="Slide Number Placeholder 2"/>
          <p:cNvSpPr>
            <a:spLocks noGrp="1"/>
          </p:cNvSpPr>
          <p:nvPr>
            <p:ph type="sldNum" sz="quarter" idx="4294967295"/>
          </p:nvPr>
        </p:nvSpPr>
        <p:spPr>
          <a:xfrm>
            <a:off x="8561388" y="6354763"/>
            <a:ext cx="582612" cy="274637"/>
          </a:xfrm>
        </p:spPr>
        <p:txBody>
          <a:bodyPr/>
          <a:lstStyle/>
          <a:p>
            <a:fld id="{982C06F2-CDD6-4D4A-9B64-D9EB72CA5C65}" type="slidenum">
              <a:rPr lang="en-US" smtClean="0"/>
              <a:pPr/>
              <a:t>70</a:t>
            </a:fld>
            <a:endParaRPr lang="en-US"/>
          </a:p>
        </p:txBody>
      </p:sp>
    </p:spTree>
    <p:extLst>
      <p:ext uri="{BB962C8B-B14F-4D97-AF65-F5344CB8AC3E}">
        <p14:creationId xmlns:p14="http://schemas.microsoft.com/office/powerpoint/2010/main" val="7971590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work with multiple tables in SQL, you need to </a:t>
            </a:r>
            <a:r>
              <a:rPr lang="en-US" b="1" dirty="0">
                <a:solidFill>
                  <a:srgbClr val="C00000"/>
                </a:solidFill>
              </a:rPr>
              <a:t>join</a:t>
            </a:r>
            <a:r>
              <a:rPr lang="en-US" dirty="0"/>
              <a:t> one table to one or more other tables.</a:t>
            </a:r>
          </a:p>
          <a:p>
            <a:r>
              <a:rPr lang="en-US" dirty="0"/>
              <a:t>Types of joins</a:t>
            </a:r>
          </a:p>
          <a:p>
            <a:pPr lvl="1"/>
            <a:r>
              <a:rPr lang="en-US" dirty="0"/>
              <a:t>Inner Join</a:t>
            </a:r>
          </a:p>
          <a:p>
            <a:pPr lvl="1"/>
            <a:r>
              <a:rPr lang="en-US" dirty="0"/>
              <a:t>Outer Join</a:t>
            </a:r>
          </a:p>
          <a:p>
            <a:pPr lvl="1"/>
            <a:r>
              <a:rPr lang="en-US" dirty="0"/>
              <a:t>Natural Join</a:t>
            </a:r>
          </a:p>
          <a:p>
            <a:pPr lvl="1"/>
            <a:r>
              <a:rPr lang="en-US" dirty="0"/>
              <a:t>Cross Join</a:t>
            </a:r>
          </a:p>
        </p:txBody>
      </p:sp>
      <p:sp>
        <p:nvSpPr>
          <p:cNvPr id="3" name="Title 2"/>
          <p:cNvSpPr>
            <a:spLocks noGrp="1"/>
          </p:cNvSpPr>
          <p:nvPr>
            <p:ph type="title"/>
          </p:nvPr>
        </p:nvSpPr>
        <p:spPr/>
        <p:txBody>
          <a:bodyPr/>
          <a:lstStyle/>
          <a:p>
            <a:r>
              <a:rPr lang="en-US" dirty="0"/>
              <a:t>Retrieving Data from Multiple Tables</a:t>
            </a:r>
          </a:p>
        </p:txBody>
      </p:sp>
    </p:spTree>
    <p:extLst>
      <p:ext uri="{BB962C8B-B14F-4D97-AF65-F5344CB8AC3E}">
        <p14:creationId xmlns:p14="http://schemas.microsoft.com/office/powerpoint/2010/main" val="38532216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Simple</a:t>
            </a:r>
            <a:br>
              <a:rPr lang="en-US" dirty="0"/>
            </a:br>
            <a:r>
              <a:rPr lang="en-US" dirty="0"/>
              <a:t>Inner Joins</a:t>
            </a:r>
          </a:p>
        </p:txBody>
      </p:sp>
    </p:spTree>
    <p:extLst>
      <p:ext uri="{BB962C8B-B14F-4D97-AF65-F5344CB8AC3E}">
        <p14:creationId xmlns:p14="http://schemas.microsoft.com/office/powerpoint/2010/main" val="27081499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3794" y="1664491"/>
            <a:ext cx="8839200" cy="4819650"/>
            <a:chOff x="143794" y="1664491"/>
            <a:chExt cx="8839200" cy="4819650"/>
          </a:xfrm>
        </p:grpSpPr>
        <p:grpSp>
          <p:nvGrpSpPr>
            <p:cNvPr id="8" name="Group 7"/>
            <p:cNvGrpSpPr/>
            <p:nvPr/>
          </p:nvGrpSpPr>
          <p:grpSpPr>
            <a:xfrm>
              <a:off x="143794" y="1664491"/>
              <a:ext cx="8839200" cy="4819650"/>
              <a:chOff x="143794" y="1664491"/>
              <a:chExt cx="8839200" cy="4819650"/>
            </a:xfrm>
          </p:grpSpPr>
          <p:pic>
            <p:nvPicPr>
              <p:cNvPr id="374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94" y="1664491"/>
                <a:ext cx="88392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93105" y="2021360"/>
                <a:ext cx="1176395" cy="830997"/>
              </a:xfrm>
              <a:prstGeom prst="rect">
                <a:avLst/>
              </a:prstGeom>
              <a:noFill/>
            </p:spPr>
            <p:txBody>
              <a:bodyPr wrap="square" rtlCol="0">
                <a:spAutoFit/>
              </a:bodyPr>
              <a:lstStyle/>
              <a:p>
                <a:pPr algn="ctr"/>
                <a:r>
                  <a:rPr lang="en-US" sz="1200" dirty="0">
                    <a:solidFill>
                      <a:srgbClr val="2A00FF"/>
                    </a:solidFill>
                  </a:rPr>
                  <a:t>An order may have one or more order details</a:t>
                </a:r>
              </a:p>
            </p:txBody>
          </p:sp>
          <p:cxnSp>
            <p:nvCxnSpPr>
              <p:cNvPr id="6" name="Straight Arrow Connector 5"/>
              <p:cNvCxnSpPr/>
              <p:nvPr/>
            </p:nvCxnSpPr>
            <p:spPr>
              <a:xfrm>
                <a:off x="5667577" y="2631063"/>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93104" y="3030533"/>
                <a:ext cx="1176395" cy="830997"/>
              </a:xfrm>
              <a:prstGeom prst="rect">
                <a:avLst/>
              </a:prstGeom>
              <a:noFill/>
            </p:spPr>
            <p:txBody>
              <a:bodyPr wrap="square" rtlCol="0">
                <a:spAutoFit/>
              </a:bodyPr>
              <a:lstStyle/>
              <a:p>
                <a:pPr algn="ctr"/>
                <a:r>
                  <a:rPr lang="en-US" sz="1200" dirty="0">
                    <a:solidFill>
                      <a:srgbClr val="2A00FF"/>
                    </a:solidFill>
                  </a:rPr>
                  <a:t>Order details refer to one and only one order</a:t>
                </a:r>
              </a:p>
            </p:txBody>
          </p:sp>
          <p:cxnSp>
            <p:nvCxnSpPr>
              <p:cNvPr id="10" name="Straight Arrow Connector 9"/>
              <p:cNvCxnSpPr/>
              <p:nvPr/>
            </p:nvCxnSpPr>
            <p:spPr>
              <a:xfrm rot="10800000">
                <a:off x="4642143" y="3030533"/>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11326" y="4035263"/>
                <a:ext cx="1176395" cy="830997"/>
              </a:xfrm>
              <a:prstGeom prst="rect">
                <a:avLst/>
              </a:prstGeom>
              <a:noFill/>
            </p:spPr>
            <p:txBody>
              <a:bodyPr wrap="square" rtlCol="0">
                <a:spAutoFit/>
              </a:bodyPr>
              <a:lstStyle/>
              <a:p>
                <a:pPr algn="ctr"/>
                <a:r>
                  <a:rPr lang="en-US" sz="1200" dirty="0">
                    <a:solidFill>
                      <a:srgbClr val="2A00FF"/>
                    </a:solidFill>
                  </a:rPr>
                  <a:t>Order details refer to one and only one order</a:t>
                </a:r>
              </a:p>
            </p:txBody>
          </p:sp>
          <p:cxnSp>
            <p:nvCxnSpPr>
              <p:cNvPr id="12" name="Straight Arrow Connector 11"/>
              <p:cNvCxnSpPr/>
              <p:nvPr/>
            </p:nvCxnSpPr>
            <p:spPr>
              <a:xfrm>
                <a:off x="6285798" y="4644966"/>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39467" y="3598431"/>
                <a:ext cx="1176395" cy="830997"/>
              </a:xfrm>
              <a:prstGeom prst="rect">
                <a:avLst/>
              </a:prstGeom>
              <a:noFill/>
            </p:spPr>
            <p:txBody>
              <a:bodyPr wrap="square" rtlCol="0">
                <a:spAutoFit/>
              </a:bodyPr>
              <a:lstStyle/>
              <a:p>
                <a:pPr algn="ctr"/>
                <a:r>
                  <a:rPr lang="en-US" sz="1200" dirty="0">
                    <a:solidFill>
                      <a:srgbClr val="2A00FF"/>
                    </a:solidFill>
                  </a:rPr>
                  <a:t>An item may appear in multiple order details</a:t>
                </a:r>
              </a:p>
            </p:txBody>
          </p:sp>
          <p:cxnSp>
            <p:nvCxnSpPr>
              <p:cNvPr id="14" name="Straight Arrow Connector 13"/>
              <p:cNvCxnSpPr/>
              <p:nvPr/>
            </p:nvCxnSpPr>
            <p:spPr>
              <a:xfrm rot="10800000">
                <a:off x="6788506" y="3598431"/>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19558" y="1979555"/>
                <a:ext cx="1176395" cy="646331"/>
              </a:xfrm>
              <a:prstGeom prst="rect">
                <a:avLst/>
              </a:prstGeom>
              <a:noFill/>
            </p:spPr>
            <p:txBody>
              <a:bodyPr wrap="square" rtlCol="0">
                <a:spAutoFit/>
              </a:bodyPr>
              <a:lstStyle/>
              <a:p>
                <a:pPr algn="ctr"/>
                <a:r>
                  <a:rPr lang="en-US" sz="1200" dirty="0">
                    <a:solidFill>
                      <a:srgbClr val="2A00FF"/>
                    </a:solidFill>
                  </a:rPr>
                  <a:t>A customer may have one or many orders</a:t>
                </a:r>
              </a:p>
            </p:txBody>
          </p:sp>
          <p:cxnSp>
            <p:nvCxnSpPr>
              <p:cNvPr id="17" name="Straight Arrow Connector 16"/>
              <p:cNvCxnSpPr/>
              <p:nvPr/>
            </p:nvCxnSpPr>
            <p:spPr>
              <a:xfrm>
                <a:off x="2943068" y="2625886"/>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19557" y="2988728"/>
                <a:ext cx="1176395" cy="1015663"/>
              </a:xfrm>
              <a:prstGeom prst="rect">
                <a:avLst/>
              </a:prstGeom>
              <a:noFill/>
            </p:spPr>
            <p:txBody>
              <a:bodyPr wrap="square" rtlCol="0">
                <a:spAutoFit/>
              </a:bodyPr>
              <a:lstStyle/>
              <a:p>
                <a:pPr algn="ctr"/>
                <a:r>
                  <a:rPr lang="en-US" sz="1200" dirty="0">
                    <a:solidFill>
                      <a:srgbClr val="2A00FF"/>
                    </a:solidFill>
                  </a:rPr>
                  <a:t>An order is associated with one and only one customer</a:t>
                </a:r>
              </a:p>
            </p:txBody>
          </p:sp>
          <p:cxnSp>
            <p:nvCxnSpPr>
              <p:cNvPr id="19" name="Straight Arrow Connector 18"/>
              <p:cNvCxnSpPr/>
              <p:nvPr/>
            </p:nvCxnSpPr>
            <p:spPr>
              <a:xfrm rot="10800000">
                <a:off x="2137604" y="2997354"/>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29103" y="5653144"/>
              <a:ext cx="3780907" cy="830997"/>
            </a:xfrm>
            <a:prstGeom prst="rect">
              <a:avLst/>
            </a:prstGeom>
            <a:noFill/>
          </p:spPr>
          <p:txBody>
            <a:bodyPr wrap="none" rtlCol="0">
              <a:spAutoFit/>
            </a:bodyPr>
            <a:lstStyle/>
            <a:p>
              <a:r>
                <a:rPr lang="en-US" sz="1200" b="1" dirty="0">
                  <a:solidFill>
                    <a:schemeClr val="accent3"/>
                  </a:solidFill>
                </a:rPr>
                <a:t>Note:</a:t>
              </a:r>
            </a:p>
            <a:p>
              <a:r>
                <a:rPr lang="en-US" sz="1200" dirty="0">
                  <a:solidFill>
                    <a:schemeClr val="accent3"/>
                  </a:solidFill>
                </a:rPr>
                <a:t>The </a:t>
              </a:r>
              <a:r>
                <a:rPr lang="en-US" sz="1200" dirty="0" err="1">
                  <a:solidFill>
                    <a:schemeClr val="accent3"/>
                  </a:solidFill>
                </a:rPr>
                <a:t>customer_id</a:t>
              </a:r>
              <a:r>
                <a:rPr lang="en-US" sz="1200" dirty="0">
                  <a:solidFill>
                    <a:schemeClr val="accent3"/>
                  </a:solidFill>
                </a:rPr>
                <a:t> field is not part of order's primary key</a:t>
              </a:r>
            </a:p>
            <a:p>
              <a:r>
                <a:rPr lang="en-US" sz="1200" dirty="0">
                  <a:solidFill>
                    <a:schemeClr val="accent3"/>
                  </a:solidFill>
                </a:rPr>
                <a:t>This is known as a </a:t>
              </a:r>
              <a:r>
                <a:rPr lang="en-US" sz="1200" i="1" dirty="0">
                  <a:solidFill>
                    <a:schemeClr val="accent3"/>
                  </a:solidFill>
                </a:rPr>
                <a:t>non-identifying</a:t>
              </a:r>
              <a:r>
                <a:rPr lang="en-US" sz="1200" dirty="0">
                  <a:solidFill>
                    <a:schemeClr val="accent3"/>
                  </a:solidFill>
                </a:rPr>
                <a:t> relationship</a:t>
              </a:r>
            </a:p>
            <a:p>
              <a:r>
                <a:rPr lang="en-US" sz="1200" dirty="0">
                  <a:solidFill>
                    <a:schemeClr val="accent3"/>
                  </a:solidFill>
                </a:rPr>
                <a:t>Denoted by the dashed line.</a:t>
              </a:r>
            </a:p>
          </p:txBody>
        </p:sp>
      </p:grpSp>
      <p:sp>
        <p:nvSpPr>
          <p:cNvPr id="22" name="Oval Callout 21"/>
          <p:cNvSpPr/>
          <p:nvPr/>
        </p:nvSpPr>
        <p:spPr>
          <a:xfrm>
            <a:off x="1953406" y="4143755"/>
            <a:ext cx="2156604" cy="1223716"/>
          </a:xfrm>
          <a:prstGeom prst="wedgeEllipseCallout">
            <a:avLst>
              <a:gd name="adj1" fmla="val 73967"/>
              <a:gd name="adj2" fmla="val 28663"/>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A Look at the OM Schema</a:t>
            </a:r>
          </a:p>
        </p:txBody>
      </p:sp>
      <p:sp>
        <p:nvSpPr>
          <p:cNvPr id="21" name="TextBox 20"/>
          <p:cNvSpPr txBox="1"/>
          <p:nvPr/>
        </p:nvSpPr>
        <p:spPr>
          <a:xfrm>
            <a:off x="1866413" y="4293948"/>
            <a:ext cx="2330591" cy="923330"/>
          </a:xfrm>
          <a:prstGeom prst="rect">
            <a:avLst/>
          </a:prstGeom>
          <a:noFill/>
        </p:spPr>
        <p:txBody>
          <a:bodyPr wrap="square" rtlCol="0">
            <a:spAutoFit/>
          </a:bodyPr>
          <a:lstStyle/>
          <a:p>
            <a:pPr algn="ctr"/>
            <a:r>
              <a:rPr lang="en-US" dirty="0">
                <a:solidFill>
                  <a:srgbClr val="C00000"/>
                </a:solidFill>
                <a:latin typeface="Comic Sans MS" pitchFamily="66" charset="0"/>
              </a:rPr>
              <a:t>"I want to see </a:t>
            </a:r>
            <a:r>
              <a:rPr lang="en-US" dirty="0" err="1">
                <a:solidFill>
                  <a:srgbClr val="C00000"/>
                </a:solidFill>
                <a:latin typeface="Comic Sans MS" pitchFamily="66" charset="0"/>
              </a:rPr>
              <a:t>Korah</a:t>
            </a:r>
            <a:r>
              <a:rPr lang="en-US" dirty="0">
                <a:solidFill>
                  <a:srgbClr val="C00000"/>
                </a:solidFill>
                <a:latin typeface="Comic Sans MS" pitchFamily="66" charset="0"/>
              </a:rPr>
              <a:t> Blanca's</a:t>
            </a:r>
          </a:p>
          <a:p>
            <a:pPr algn="ctr"/>
            <a:r>
              <a:rPr lang="en-US" dirty="0">
                <a:solidFill>
                  <a:srgbClr val="C00000"/>
                </a:solidFill>
                <a:latin typeface="Comic Sans MS" pitchFamily="66" charset="0"/>
              </a:rPr>
              <a:t>order history."</a:t>
            </a:r>
          </a:p>
        </p:txBody>
      </p:sp>
      <p:pic>
        <p:nvPicPr>
          <p:cNvPr id="374788" name="Picture 4" descr="C:\Users\Jack\AppData\Local\Microsoft\Windows\Temporary Internet Files\Content.IE5\7T9GKPAV\MC9000787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515" y="4957292"/>
            <a:ext cx="741178" cy="17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995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r>
              <a:rPr lang="en-US" dirty="0"/>
              <a:t>Create two tables in the test database, and populate them as </a:t>
            </a:r>
            <a:r>
              <a:rPr lang="en-US" dirty="0" smtClean="0"/>
              <a:t>below*:</a:t>
            </a:r>
            <a:endParaRPr lang="en-US" dirty="0"/>
          </a:p>
          <a:p>
            <a:endParaRPr lang="en-US" dirty="0"/>
          </a:p>
          <a:p>
            <a:endParaRPr lang="en-US" dirty="0"/>
          </a:p>
          <a:p>
            <a:endParaRPr lang="en-US" dirty="0"/>
          </a:p>
          <a:p>
            <a:endParaRPr lang="en-US" dirty="0"/>
          </a:p>
          <a:p>
            <a:pPr marL="45720" indent="0">
              <a:buNone/>
            </a:pPr>
            <a:endParaRPr lang="en-US" dirty="0"/>
          </a:p>
          <a:p>
            <a:r>
              <a:rPr lang="en-US" sz="1800" dirty="0"/>
              <a:t>Create the script on the right and</a:t>
            </a:r>
            <a:br>
              <a:rPr lang="en-US" sz="1800" dirty="0"/>
            </a:br>
            <a:r>
              <a:rPr lang="en-US" sz="1800" dirty="0"/>
              <a:t>execute it</a:t>
            </a:r>
          </a:p>
          <a:p>
            <a:r>
              <a:rPr lang="en-US" sz="1800" dirty="0"/>
              <a:t>How many rows did each query</a:t>
            </a:r>
            <a:br>
              <a:rPr lang="en-US" sz="1800" dirty="0"/>
            </a:br>
            <a:r>
              <a:rPr lang="en-US" sz="1800" dirty="0"/>
              <a:t>retrieve?</a:t>
            </a:r>
          </a:p>
          <a:p>
            <a:r>
              <a:rPr lang="en-US" sz="1800" dirty="0"/>
              <a:t>What were the differences (if any)</a:t>
            </a:r>
            <a:br>
              <a:rPr lang="en-US" sz="1800" dirty="0"/>
            </a:br>
            <a:r>
              <a:rPr lang="en-US" sz="1800" dirty="0"/>
              <a:t>between the query results?</a:t>
            </a:r>
          </a:p>
        </p:txBody>
      </p:sp>
      <p:sp>
        <p:nvSpPr>
          <p:cNvPr id="2" name="Title 1"/>
          <p:cNvSpPr>
            <a:spLocks noGrp="1"/>
          </p:cNvSpPr>
          <p:nvPr>
            <p:ph type="title"/>
          </p:nvPr>
        </p:nvSpPr>
        <p:spPr/>
        <p:txBody>
          <a:bodyPr/>
          <a:lstStyle/>
          <a:p>
            <a:r>
              <a:rPr lang="en-US" dirty="0"/>
              <a:t>Practicing Types of Joins</a:t>
            </a:r>
          </a:p>
        </p:txBody>
      </p:sp>
      <p:pic>
        <p:nvPicPr>
          <p:cNvPr id="379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08" y="2208343"/>
            <a:ext cx="3434618" cy="191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9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046" y="2208342"/>
            <a:ext cx="3349175" cy="1912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197932" y="4198644"/>
            <a:ext cx="4572000" cy="2585323"/>
          </a:xfrm>
          <a:prstGeom prst="rect">
            <a:avLst/>
          </a:prstGeom>
        </p:spPr>
        <p:txBody>
          <a:bodyPr>
            <a:spAutoFit/>
          </a:bodyPr>
          <a:lstStyle/>
          <a:p>
            <a:r>
              <a:rPr lang="en-US" dirty="0">
                <a:latin typeface="Consolas" pitchFamily="49" charset="0"/>
                <a:cs typeface="Consolas" pitchFamily="49" charset="0"/>
              </a:rPr>
              <a:t>SELECT t1.*, t2.* FROM t1, t2;</a:t>
            </a:r>
          </a:p>
          <a:p>
            <a:r>
              <a:rPr lang="en-US" dirty="0" smtClean="0">
                <a:latin typeface="Consolas" pitchFamily="49" charset="0"/>
                <a:cs typeface="Consolas" pitchFamily="49" charset="0"/>
              </a:rPr>
              <a:t>SELECT * </a:t>
            </a:r>
            <a:r>
              <a:rPr lang="en-US" dirty="0">
                <a:latin typeface="Consolas" pitchFamily="49" charset="0"/>
                <a:cs typeface="Consolas" pitchFamily="49" charset="0"/>
              </a:rPr>
              <a:t>FROM t1, t2;</a:t>
            </a:r>
            <a:br>
              <a:rPr lang="en-US" dirty="0">
                <a:latin typeface="Consolas" pitchFamily="49" charset="0"/>
                <a:cs typeface="Consolas" pitchFamily="49" charset="0"/>
              </a:rPr>
            </a:br>
            <a:r>
              <a:rPr lang="en-US" dirty="0">
                <a:latin typeface="Consolas" pitchFamily="49" charset="0"/>
                <a:cs typeface="Consolas" pitchFamily="49" charset="0"/>
              </a:rPr>
              <a:t>SELECT * FROM t2, t1;</a:t>
            </a:r>
            <a:br>
              <a:rPr lang="en-US" dirty="0">
                <a:latin typeface="Consolas" pitchFamily="49" charset="0"/>
                <a:cs typeface="Consolas" pitchFamily="49" charset="0"/>
              </a:rPr>
            </a:br>
            <a:r>
              <a:rPr lang="en-US" dirty="0">
                <a:latin typeface="Consolas" pitchFamily="49" charset="0"/>
                <a:cs typeface="Consolas" pitchFamily="49" charset="0"/>
              </a:rPr>
              <a:t>SELECT * FROM t1 CROSS JOIN t2;</a:t>
            </a:r>
            <a:br>
              <a:rPr lang="en-US" dirty="0">
                <a:latin typeface="Consolas" pitchFamily="49" charset="0"/>
                <a:cs typeface="Consolas" pitchFamily="49" charset="0"/>
              </a:rPr>
            </a:br>
            <a:r>
              <a:rPr lang="en-US" dirty="0">
                <a:latin typeface="Consolas" pitchFamily="49" charset="0"/>
                <a:cs typeface="Consolas" pitchFamily="49" charset="0"/>
              </a:rPr>
              <a:t>SELECT * FROM t2 CROSS JOIN t1;</a:t>
            </a:r>
            <a:br>
              <a:rPr lang="en-US" dirty="0">
                <a:latin typeface="Consolas" pitchFamily="49" charset="0"/>
                <a:cs typeface="Consolas" pitchFamily="49" charset="0"/>
              </a:rPr>
            </a:br>
            <a:r>
              <a:rPr lang="en-US" dirty="0">
                <a:latin typeface="Consolas" pitchFamily="49" charset="0"/>
                <a:cs typeface="Consolas" pitchFamily="49" charset="0"/>
              </a:rPr>
              <a:t>SELECT * FROM t1 JOIN t2;</a:t>
            </a:r>
            <a:br>
              <a:rPr lang="en-US" dirty="0">
                <a:latin typeface="Consolas" pitchFamily="49" charset="0"/>
                <a:cs typeface="Consolas" pitchFamily="49" charset="0"/>
              </a:rPr>
            </a:br>
            <a:r>
              <a:rPr lang="en-US" dirty="0">
                <a:latin typeface="Consolas" pitchFamily="49" charset="0"/>
                <a:cs typeface="Consolas" pitchFamily="49" charset="0"/>
              </a:rPr>
              <a:t>SELECT * FROM t2 JOIN t1;</a:t>
            </a:r>
            <a:br>
              <a:rPr lang="en-US" dirty="0">
                <a:latin typeface="Consolas" pitchFamily="49" charset="0"/>
                <a:cs typeface="Consolas" pitchFamily="49" charset="0"/>
              </a:rPr>
            </a:br>
            <a:r>
              <a:rPr lang="en-US" dirty="0">
                <a:latin typeface="Consolas" pitchFamily="49" charset="0"/>
                <a:cs typeface="Consolas" pitchFamily="49" charset="0"/>
              </a:rPr>
              <a:t>SELECT * FROM t1 INNER JOIN t2;</a:t>
            </a:r>
            <a:br>
              <a:rPr lang="en-US" dirty="0">
                <a:latin typeface="Consolas" pitchFamily="49" charset="0"/>
                <a:cs typeface="Consolas" pitchFamily="49" charset="0"/>
              </a:rPr>
            </a:br>
            <a:r>
              <a:rPr lang="en-US" dirty="0">
                <a:latin typeface="Consolas" pitchFamily="49" charset="0"/>
                <a:cs typeface="Consolas" pitchFamily="49" charset="0"/>
              </a:rPr>
              <a:t>SELECT * FROM t2 INNER JOIN t1;</a:t>
            </a:r>
            <a:endParaRPr lang="en-US" dirty="0"/>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0"/>
            <a:ext cx="1508166" cy="163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7715" y="6378222"/>
            <a:ext cx="3081549" cy="323165"/>
          </a:xfrm>
          <a:prstGeom prst="rect">
            <a:avLst/>
          </a:prstGeom>
          <a:noFill/>
        </p:spPr>
        <p:txBody>
          <a:bodyPr wrap="none" rtlCol="0">
            <a:spAutoFit/>
          </a:bodyPr>
          <a:lstStyle/>
          <a:p>
            <a:pPr>
              <a:lnSpc>
                <a:spcPts val="1800"/>
              </a:lnSpc>
            </a:pPr>
            <a:r>
              <a:rPr lang="en-US" sz="1800" b="0" dirty="0" smtClean="0">
                <a:latin typeface="+mn-lt"/>
              </a:rPr>
              <a:t>*or run queries from </a:t>
            </a:r>
            <a:r>
              <a:rPr lang="en-US" sz="1800" b="0" dirty="0" err="1" smtClean="0">
                <a:latin typeface="+mn-lt"/>
              </a:rPr>
              <a:t>sampdb</a:t>
            </a:r>
            <a:endParaRPr lang="en-US" sz="1800" b="0" dirty="0" smtClean="0">
              <a:latin typeface="+mn-lt"/>
            </a:endParaRPr>
          </a:p>
        </p:txBody>
      </p:sp>
    </p:spTree>
    <p:extLst>
      <p:ext uri="{BB962C8B-B14F-4D97-AF65-F5344CB8AC3E}">
        <p14:creationId xmlns:p14="http://schemas.microsoft.com/office/powerpoint/2010/main" val="1351782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you have seen is a Cartesian Product.  </a:t>
            </a:r>
          </a:p>
          <a:p>
            <a:r>
              <a:rPr lang="en-US" dirty="0"/>
              <a:t>Every row of table one was joined with every row of table two.</a:t>
            </a:r>
          </a:p>
        </p:txBody>
      </p:sp>
      <p:sp>
        <p:nvSpPr>
          <p:cNvPr id="3" name="Title 2"/>
          <p:cNvSpPr>
            <a:spLocks noGrp="1"/>
          </p:cNvSpPr>
          <p:nvPr>
            <p:ph type="title"/>
          </p:nvPr>
        </p:nvSpPr>
        <p:spPr/>
        <p:txBody>
          <a:bodyPr/>
          <a:lstStyle/>
          <a:p>
            <a:r>
              <a:rPr lang="en-US" dirty="0"/>
              <a:t>Cartesian Product</a:t>
            </a:r>
          </a:p>
        </p:txBody>
      </p:sp>
      <p:pic>
        <p:nvPicPr>
          <p:cNvPr id="380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9" y="2739843"/>
            <a:ext cx="2909145" cy="3832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0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061" y="2739843"/>
            <a:ext cx="1442666"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09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002" y="2739843"/>
            <a:ext cx="1512908" cy="160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a:off x="6035727" y="3384468"/>
            <a:ext cx="794275" cy="0"/>
          </a:xfrm>
          <a:prstGeom prst="straightConnector1">
            <a:avLst/>
          </a:prstGeom>
          <a:ln w="28575">
            <a:solidFill>
              <a:srgbClr val="2A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035726" y="3384469"/>
            <a:ext cx="788154" cy="351489"/>
          </a:xfrm>
          <a:prstGeom prst="straightConnector1">
            <a:avLst/>
          </a:prstGeom>
          <a:ln w="28575">
            <a:solidFill>
              <a:srgbClr val="2A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035727" y="3384468"/>
            <a:ext cx="788153" cy="771896"/>
          </a:xfrm>
          <a:prstGeom prst="straightConnector1">
            <a:avLst/>
          </a:prstGeom>
          <a:ln w="28575">
            <a:solidFill>
              <a:srgbClr val="2A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34699" y="3131541"/>
            <a:ext cx="2909145" cy="1183968"/>
          </a:xfrm>
          <a:prstGeom prst="rect">
            <a:avLst/>
          </a:prstGeom>
          <a:noFill/>
          <a:ln w="38100">
            <a:solidFill>
              <a:srgbClr val="2A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4699" y="4342805"/>
            <a:ext cx="2909145" cy="1129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34699" y="5479005"/>
            <a:ext cx="2909145" cy="11299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6035727" y="3391411"/>
            <a:ext cx="794275" cy="379005"/>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35727" y="3770416"/>
            <a:ext cx="794275"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35727" y="3770416"/>
            <a:ext cx="788153" cy="36674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041848" y="3391411"/>
            <a:ext cx="788154" cy="764953"/>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41848" y="3770416"/>
            <a:ext cx="788154" cy="388657"/>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35726" y="4159073"/>
            <a:ext cx="794275" cy="0"/>
          </a:xfrm>
          <a:prstGeom prst="straightConnector1">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80946" name="Rectangle 380945"/>
          <p:cNvSpPr/>
          <p:nvPr/>
        </p:nvSpPr>
        <p:spPr>
          <a:xfrm>
            <a:off x="4055424" y="5054155"/>
            <a:ext cx="4572000" cy="1477328"/>
          </a:xfrm>
          <a:prstGeom prst="rect">
            <a:avLst/>
          </a:prstGeom>
        </p:spPr>
        <p:txBody>
          <a:bodyPr>
            <a:spAutoFit/>
          </a:bodyPr>
          <a:lstStyle/>
          <a:p>
            <a:r>
              <a:rPr lang="en-US" dirty="0"/>
              <a:t>If you add a WHERE clause causing tables to be matched on the values of certain columns, the join selects only rows with equal values in those columns:</a:t>
            </a:r>
          </a:p>
          <a:p>
            <a:endParaRPr lang="en-US" dirty="0"/>
          </a:p>
        </p:txBody>
      </p:sp>
    </p:spTree>
    <p:extLst>
      <p:ext uri="{BB962C8B-B14F-4D97-AF65-F5344CB8AC3E}">
        <p14:creationId xmlns:p14="http://schemas.microsoft.com/office/powerpoint/2010/main" val="37554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25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4"/>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5"/>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grpId="0" nodeType="afterEffect">
                                  <p:stCondLst>
                                    <p:cond delay="25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80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38094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43794" y="1664491"/>
            <a:ext cx="8839200" cy="4819650"/>
            <a:chOff x="143794" y="1664491"/>
            <a:chExt cx="8839200" cy="4819650"/>
          </a:xfrm>
        </p:grpSpPr>
        <p:grpSp>
          <p:nvGrpSpPr>
            <p:cNvPr id="8" name="Group 7"/>
            <p:cNvGrpSpPr/>
            <p:nvPr/>
          </p:nvGrpSpPr>
          <p:grpSpPr>
            <a:xfrm>
              <a:off x="143794" y="1664491"/>
              <a:ext cx="8839200" cy="4819650"/>
              <a:chOff x="143794" y="1664491"/>
              <a:chExt cx="8839200" cy="4819650"/>
            </a:xfrm>
          </p:grpSpPr>
          <p:pic>
            <p:nvPicPr>
              <p:cNvPr id="374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94" y="1664491"/>
                <a:ext cx="88392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93105" y="2021360"/>
                <a:ext cx="1176395" cy="830997"/>
              </a:xfrm>
              <a:prstGeom prst="rect">
                <a:avLst/>
              </a:prstGeom>
              <a:noFill/>
            </p:spPr>
            <p:txBody>
              <a:bodyPr wrap="square" rtlCol="0">
                <a:spAutoFit/>
              </a:bodyPr>
              <a:lstStyle/>
              <a:p>
                <a:pPr algn="ctr"/>
                <a:r>
                  <a:rPr lang="en-US" sz="1200" dirty="0">
                    <a:solidFill>
                      <a:srgbClr val="2A00FF"/>
                    </a:solidFill>
                  </a:rPr>
                  <a:t>An order may have one or more order details</a:t>
                </a:r>
              </a:p>
            </p:txBody>
          </p:sp>
          <p:cxnSp>
            <p:nvCxnSpPr>
              <p:cNvPr id="6" name="Straight Arrow Connector 5"/>
              <p:cNvCxnSpPr/>
              <p:nvPr/>
            </p:nvCxnSpPr>
            <p:spPr>
              <a:xfrm>
                <a:off x="5667577" y="2631063"/>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93104" y="3030533"/>
                <a:ext cx="1176395" cy="830997"/>
              </a:xfrm>
              <a:prstGeom prst="rect">
                <a:avLst/>
              </a:prstGeom>
              <a:noFill/>
            </p:spPr>
            <p:txBody>
              <a:bodyPr wrap="square" rtlCol="0">
                <a:spAutoFit/>
              </a:bodyPr>
              <a:lstStyle/>
              <a:p>
                <a:pPr algn="ctr"/>
                <a:r>
                  <a:rPr lang="en-US" sz="1200" dirty="0">
                    <a:solidFill>
                      <a:srgbClr val="2A00FF"/>
                    </a:solidFill>
                  </a:rPr>
                  <a:t>Order details refer to one and only one order</a:t>
                </a:r>
              </a:p>
            </p:txBody>
          </p:sp>
          <p:cxnSp>
            <p:nvCxnSpPr>
              <p:cNvPr id="10" name="Straight Arrow Connector 9"/>
              <p:cNvCxnSpPr/>
              <p:nvPr/>
            </p:nvCxnSpPr>
            <p:spPr>
              <a:xfrm rot="10800000">
                <a:off x="4642143" y="3030533"/>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11326" y="4035263"/>
                <a:ext cx="1176395" cy="830997"/>
              </a:xfrm>
              <a:prstGeom prst="rect">
                <a:avLst/>
              </a:prstGeom>
              <a:noFill/>
            </p:spPr>
            <p:txBody>
              <a:bodyPr wrap="square" rtlCol="0">
                <a:spAutoFit/>
              </a:bodyPr>
              <a:lstStyle/>
              <a:p>
                <a:pPr algn="ctr"/>
                <a:r>
                  <a:rPr lang="en-US" sz="1200" dirty="0">
                    <a:solidFill>
                      <a:srgbClr val="2A00FF"/>
                    </a:solidFill>
                  </a:rPr>
                  <a:t>Order details refer to one and only one order</a:t>
                </a:r>
              </a:p>
            </p:txBody>
          </p:sp>
          <p:cxnSp>
            <p:nvCxnSpPr>
              <p:cNvPr id="12" name="Straight Arrow Connector 11"/>
              <p:cNvCxnSpPr/>
              <p:nvPr/>
            </p:nvCxnSpPr>
            <p:spPr>
              <a:xfrm>
                <a:off x="6285798" y="4644966"/>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39467" y="3598431"/>
                <a:ext cx="1176395" cy="830997"/>
              </a:xfrm>
              <a:prstGeom prst="rect">
                <a:avLst/>
              </a:prstGeom>
              <a:noFill/>
            </p:spPr>
            <p:txBody>
              <a:bodyPr wrap="square" rtlCol="0">
                <a:spAutoFit/>
              </a:bodyPr>
              <a:lstStyle/>
              <a:p>
                <a:pPr algn="ctr"/>
                <a:r>
                  <a:rPr lang="en-US" sz="1200" dirty="0">
                    <a:solidFill>
                      <a:srgbClr val="2A00FF"/>
                    </a:solidFill>
                  </a:rPr>
                  <a:t>An item may appear in multiple order details</a:t>
                </a:r>
              </a:p>
            </p:txBody>
          </p:sp>
          <p:cxnSp>
            <p:nvCxnSpPr>
              <p:cNvPr id="14" name="Straight Arrow Connector 13"/>
              <p:cNvCxnSpPr/>
              <p:nvPr/>
            </p:nvCxnSpPr>
            <p:spPr>
              <a:xfrm rot="10800000">
                <a:off x="6788506" y="3598431"/>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19558" y="1979555"/>
                <a:ext cx="1176395" cy="646331"/>
              </a:xfrm>
              <a:prstGeom prst="rect">
                <a:avLst/>
              </a:prstGeom>
              <a:noFill/>
            </p:spPr>
            <p:txBody>
              <a:bodyPr wrap="square" rtlCol="0">
                <a:spAutoFit/>
              </a:bodyPr>
              <a:lstStyle/>
              <a:p>
                <a:pPr algn="ctr"/>
                <a:r>
                  <a:rPr lang="en-US" sz="1200" dirty="0">
                    <a:solidFill>
                      <a:srgbClr val="2A00FF"/>
                    </a:solidFill>
                  </a:rPr>
                  <a:t>A customer may have one or many orders</a:t>
                </a:r>
              </a:p>
            </p:txBody>
          </p:sp>
          <p:cxnSp>
            <p:nvCxnSpPr>
              <p:cNvPr id="17" name="Straight Arrow Connector 16"/>
              <p:cNvCxnSpPr/>
              <p:nvPr/>
            </p:nvCxnSpPr>
            <p:spPr>
              <a:xfrm>
                <a:off x="2943068" y="2625886"/>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19557" y="2988728"/>
                <a:ext cx="1176395" cy="1015663"/>
              </a:xfrm>
              <a:prstGeom prst="rect">
                <a:avLst/>
              </a:prstGeom>
              <a:noFill/>
            </p:spPr>
            <p:txBody>
              <a:bodyPr wrap="square" rtlCol="0">
                <a:spAutoFit/>
              </a:bodyPr>
              <a:lstStyle/>
              <a:p>
                <a:pPr algn="ctr"/>
                <a:r>
                  <a:rPr lang="en-US" sz="1200" dirty="0">
                    <a:solidFill>
                      <a:srgbClr val="2A00FF"/>
                    </a:solidFill>
                  </a:rPr>
                  <a:t>An order is associated with one and only one customer</a:t>
                </a:r>
              </a:p>
            </p:txBody>
          </p:sp>
          <p:cxnSp>
            <p:nvCxnSpPr>
              <p:cNvPr id="19" name="Straight Arrow Connector 18"/>
              <p:cNvCxnSpPr/>
              <p:nvPr/>
            </p:nvCxnSpPr>
            <p:spPr>
              <a:xfrm rot="10800000">
                <a:off x="2137604" y="2997354"/>
                <a:ext cx="301923" cy="221294"/>
              </a:xfrm>
              <a:prstGeom prst="straightConnector1">
                <a:avLst/>
              </a:prstGeom>
              <a:ln>
                <a:solidFill>
                  <a:srgbClr val="2A00FF"/>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29103" y="5653144"/>
              <a:ext cx="3780907" cy="830997"/>
            </a:xfrm>
            <a:prstGeom prst="rect">
              <a:avLst/>
            </a:prstGeom>
            <a:noFill/>
          </p:spPr>
          <p:txBody>
            <a:bodyPr wrap="none" rtlCol="0">
              <a:spAutoFit/>
            </a:bodyPr>
            <a:lstStyle/>
            <a:p>
              <a:r>
                <a:rPr lang="en-US" sz="1200" b="1" dirty="0">
                  <a:solidFill>
                    <a:schemeClr val="accent3"/>
                  </a:solidFill>
                </a:rPr>
                <a:t>Note:</a:t>
              </a:r>
            </a:p>
            <a:p>
              <a:r>
                <a:rPr lang="en-US" sz="1200" dirty="0">
                  <a:solidFill>
                    <a:schemeClr val="accent3"/>
                  </a:solidFill>
                </a:rPr>
                <a:t>The </a:t>
              </a:r>
              <a:r>
                <a:rPr lang="en-US" sz="1200" dirty="0" err="1">
                  <a:solidFill>
                    <a:schemeClr val="accent3"/>
                  </a:solidFill>
                </a:rPr>
                <a:t>customer_id</a:t>
              </a:r>
              <a:r>
                <a:rPr lang="en-US" sz="1200" dirty="0">
                  <a:solidFill>
                    <a:schemeClr val="accent3"/>
                  </a:solidFill>
                </a:rPr>
                <a:t> field is not part of order's primary key</a:t>
              </a:r>
            </a:p>
            <a:p>
              <a:r>
                <a:rPr lang="en-US" sz="1200" dirty="0">
                  <a:solidFill>
                    <a:schemeClr val="accent3"/>
                  </a:solidFill>
                </a:rPr>
                <a:t>This is known as a </a:t>
              </a:r>
              <a:r>
                <a:rPr lang="en-US" sz="1200" i="1" dirty="0">
                  <a:solidFill>
                    <a:schemeClr val="accent3"/>
                  </a:solidFill>
                </a:rPr>
                <a:t>non-identifying</a:t>
              </a:r>
              <a:r>
                <a:rPr lang="en-US" sz="1200" dirty="0">
                  <a:solidFill>
                    <a:schemeClr val="accent3"/>
                  </a:solidFill>
                </a:rPr>
                <a:t> relationship</a:t>
              </a:r>
            </a:p>
            <a:p>
              <a:r>
                <a:rPr lang="en-US" sz="1200" dirty="0">
                  <a:solidFill>
                    <a:schemeClr val="accent3"/>
                  </a:solidFill>
                </a:rPr>
                <a:t>Denoted by the dashed line.</a:t>
              </a:r>
            </a:p>
          </p:txBody>
        </p:sp>
      </p:grpSp>
      <p:sp>
        <p:nvSpPr>
          <p:cNvPr id="22" name="Oval Callout 21"/>
          <p:cNvSpPr/>
          <p:nvPr/>
        </p:nvSpPr>
        <p:spPr>
          <a:xfrm>
            <a:off x="1953406" y="4143755"/>
            <a:ext cx="2156604" cy="1223716"/>
          </a:xfrm>
          <a:prstGeom prst="wedgeEllipseCallout">
            <a:avLst>
              <a:gd name="adj1" fmla="val 73967"/>
              <a:gd name="adj2" fmla="val 28663"/>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Back to Our Question</a:t>
            </a:r>
          </a:p>
        </p:txBody>
      </p:sp>
      <p:sp>
        <p:nvSpPr>
          <p:cNvPr id="21" name="TextBox 20"/>
          <p:cNvSpPr txBox="1"/>
          <p:nvPr/>
        </p:nvSpPr>
        <p:spPr>
          <a:xfrm>
            <a:off x="1866413" y="4293948"/>
            <a:ext cx="2330591" cy="923330"/>
          </a:xfrm>
          <a:prstGeom prst="rect">
            <a:avLst/>
          </a:prstGeom>
          <a:noFill/>
        </p:spPr>
        <p:txBody>
          <a:bodyPr wrap="square" rtlCol="0">
            <a:spAutoFit/>
          </a:bodyPr>
          <a:lstStyle/>
          <a:p>
            <a:pPr algn="ctr"/>
            <a:r>
              <a:rPr lang="en-US" dirty="0">
                <a:solidFill>
                  <a:srgbClr val="C00000"/>
                </a:solidFill>
                <a:latin typeface="Comic Sans MS" pitchFamily="66" charset="0"/>
              </a:rPr>
              <a:t>"I want to see </a:t>
            </a:r>
            <a:r>
              <a:rPr lang="en-US" dirty="0" err="1">
                <a:solidFill>
                  <a:srgbClr val="C00000"/>
                </a:solidFill>
                <a:latin typeface="Comic Sans MS" pitchFamily="66" charset="0"/>
              </a:rPr>
              <a:t>Korah</a:t>
            </a:r>
            <a:r>
              <a:rPr lang="en-US" dirty="0">
                <a:solidFill>
                  <a:srgbClr val="C00000"/>
                </a:solidFill>
                <a:latin typeface="Comic Sans MS" pitchFamily="66" charset="0"/>
              </a:rPr>
              <a:t> Blanca's</a:t>
            </a:r>
          </a:p>
          <a:p>
            <a:pPr algn="ctr"/>
            <a:r>
              <a:rPr lang="en-US" dirty="0">
                <a:solidFill>
                  <a:srgbClr val="C00000"/>
                </a:solidFill>
                <a:latin typeface="Comic Sans MS" pitchFamily="66" charset="0"/>
              </a:rPr>
              <a:t>order history."</a:t>
            </a:r>
          </a:p>
        </p:txBody>
      </p:sp>
      <p:pic>
        <p:nvPicPr>
          <p:cNvPr id="374788" name="Picture 4" descr="C:\Users\Jack\AppData\Local\Microsoft\Windows\Temporary Internet Files\Content.IE5\7T9GKPAV\MC9000787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515" y="4957292"/>
            <a:ext cx="741178" cy="17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3216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85480" y="1616147"/>
            <a:ext cx="7516814" cy="5050465"/>
            <a:chOff x="185480" y="1616147"/>
            <a:chExt cx="7516814" cy="5050465"/>
          </a:xfrm>
        </p:grpSpPr>
        <p:pic>
          <p:nvPicPr>
            <p:cNvPr id="1710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8728"/>
            <a:stretch/>
          </p:blipFill>
          <p:spPr bwMode="auto">
            <a:xfrm>
              <a:off x="185480" y="1616147"/>
              <a:ext cx="7516813" cy="5050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79"/>
            <a:stretch/>
          </p:blipFill>
          <p:spPr bwMode="auto">
            <a:xfrm>
              <a:off x="1112286" y="3450266"/>
              <a:ext cx="6590008"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p:cNvSpPr>
            <a:spLocks noGrp="1"/>
          </p:cNvSpPr>
          <p:nvPr>
            <p:ph type="title"/>
          </p:nvPr>
        </p:nvSpPr>
        <p:spPr/>
        <p:txBody>
          <a:bodyPr/>
          <a:lstStyle/>
          <a:p>
            <a:r>
              <a:rPr lang="en-US" dirty="0"/>
              <a:t>"Old-style" Table Joins</a:t>
            </a:r>
            <a:br>
              <a:rPr lang="en-US" dirty="0"/>
            </a:br>
            <a:r>
              <a:rPr lang="en-US" dirty="0"/>
              <a:t>(</a:t>
            </a:r>
            <a:r>
              <a:rPr lang="en-US" u="sng" dirty="0"/>
              <a:t>implicit</a:t>
            </a:r>
            <a:r>
              <a:rPr lang="en-US" dirty="0"/>
              <a:t> INNER JOIN)</a:t>
            </a:r>
          </a:p>
        </p:txBody>
      </p:sp>
      <p:sp>
        <p:nvSpPr>
          <p:cNvPr id="3" name="TextBox 2"/>
          <p:cNvSpPr txBox="1"/>
          <p:nvPr/>
        </p:nvSpPr>
        <p:spPr>
          <a:xfrm>
            <a:off x="7814931" y="1786268"/>
            <a:ext cx="1096775" cy="646331"/>
          </a:xfrm>
          <a:prstGeom prst="rect">
            <a:avLst/>
          </a:prstGeom>
          <a:noFill/>
        </p:spPr>
        <p:txBody>
          <a:bodyPr wrap="none" rtlCol="0">
            <a:spAutoFit/>
          </a:bodyPr>
          <a:lstStyle/>
          <a:p>
            <a:r>
              <a:rPr lang="en-US" dirty="0">
                <a:solidFill>
                  <a:srgbClr val="C00000"/>
                </a:solidFill>
              </a:rPr>
              <a:t>The join</a:t>
            </a:r>
          </a:p>
          <a:p>
            <a:r>
              <a:rPr lang="en-US" dirty="0">
                <a:solidFill>
                  <a:srgbClr val="C00000"/>
                </a:solidFill>
              </a:rPr>
              <a:t>condition</a:t>
            </a:r>
          </a:p>
        </p:txBody>
      </p:sp>
      <p:cxnSp>
        <p:nvCxnSpPr>
          <p:cNvPr id="5" name="Straight Arrow Connector 4"/>
          <p:cNvCxnSpPr>
            <a:stCxn id="3" idx="1"/>
          </p:cNvCxnSpPr>
          <p:nvPr/>
        </p:nvCxnSpPr>
        <p:spPr>
          <a:xfrm flipH="1">
            <a:off x="5890437" y="2109434"/>
            <a:ext cx="1924494" cy="580603"/>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812462" y="2634940"/>
            <a:ext cx="1101712" cy="923330"/>
          </a:xfrm>
          <a:prstGeom prst="rect">
            <a:avLst/>
          </a:prstGeom>
        </p:spPr>
        <p:txBody>
          <a:bodyPr wrap="none">
            <a:spAutoFit/>
          </a:bodyPr>
          <a:lstStyle/>
          <a:p>
            <a:pPr algn="ctr"/>
            <a:r>
              <a:rPr lang="en-US" dirty="0">
                <a:solidFill>
                  <a:srgbClr val="C00000"/>
                </a:solidFill>
              </a:rPr>
              <a:t>Valid, but</a:t>
            </a:r>
            <a:br>
              <a:rPr lang="en-US" dirty="0">
                <a:solidFill>
                  <a:srgbClr val="C00000"/>
                </a:solidFill>
              </a:rPr>
            </a:br>
            <a:r>
              <a:rPr lang="en-US" dirty="0">
                <a:solidFill>
                  <a:srgbClr val="C00000"/>
                </a:solidFill>
              </a:rPr>
              <a:t>"out of</a:t>
            </a:r>
            <a:br>
              <a:rPr lang="en-US" dirty="0">
                <a:solidFill>
                  <a:srgbClr val="C00000"/>
                </a:solidFill>
              </a:rPr>
            </a:br>
            <a:r>
              <a:rPr lang="en-US" dirty="0">
                <a:solidFill>
                  <a:srgbClr val="C00000"/>
                </a:solidFill>
              </a:rPr>
              <a:t>style"</a:t>
            </a:r>
          </a:p>
        </p:txBody>
      </p:sp>
      <p:sp>
        <p:nvSpPr>
          <p:cNvPr id="10" name="Rectangle 9"/>
          <p:cNvSpPr/>
          <p:nvPr/>
        </p:nvSpPr>
        <p:spPr>
          <a:xfrm>
            <a:off x="922963" y="3450266"/>
            <a:ext cx="6755994" cy="166931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060558" y="3700154"/>
            <a:ext cx="3008978" cy="2862322"/>
            <a:chOff x="6060558" y="3700154"/>
            <a:chExt cx="3008978" cy="2862322"/>
          </a:xfrm>
        </p:grpSpPr>
        <p:sp>
          <p:nvSpPr>
            <p:cNvPr id="13" name="TextBox 12"/>
            <p:cNvSpPr txBox="1"/>
            <p:nvPr/>
          </p:nvSpPr>
          <p:spPr>
            <a:xfrm>
              <a:off x="7812461" y="3700154"/>
              <a:ext cx="1257075" cy="2862322"/>
            </a:xfrm>
            <a:prstGeom prst="rect">
              <a:avLst/>
            </a:prstGeom>
            <a:noFill/>
          </p:spPr>
          <p:txBody>
            <a:bodyPr wrap="none" rtlCol="0">
              <a:spAutoFit/>
            </a:bodyPr>
            <a:lstStyle/>
            <a:p>
              <a:r>
                <a:rPr lang="en-US" dirty="0">
                  <a:solidFill>
                    <a:srgbClr val="2A00FF"/>
                  </a:solidFill>
                </a:rPr>
                <a:t>Easier to</a:t>
              </a:r>
            </a:p>
            <a:p>
              <a:r>
                <a:rPr lang="en-US" dirty="0">
                  <a:solidFill>
                    <a:srgbClr val="2A00FF"/>
                  </a:solidFill>
                </a:rPr>
                <a:t>read and</a:t>
              </a:r>
              <a:br>
                <a:rPr lang="en-US" dirty="0">
                  <a:solidFill>
                    <a:srgbClr val="2A00FF"/>
                  </a:solidFill>
                </a:rPr>
              </a:br>
              <a:r>
                <a:rPr lang="en-US" dirty="0">
                  <a:solidFill>
                    <a:srgbClr val="2A00FF"/>
                  </a:solidFill>
                </a:rPr>
                <a:t>maintain.</a:t>
              </a:r>
              <a:br>
                <a:rPr lang="en-US" dirty="0">
                  <a:solidFill>
                    <a:srgbClr val="2A00FF"/>
                  </a:solidFill>
                </a:rPr>
              </a:br>
              <a:r>
                <a:rPr lang="en-US" dirty="0">
                  <a:solidFill>
                    <a:srgbClr val="2A00FF"/>
                  </a:solidFill>
                </a:rPr>
                <a:t/>
              </a:r>
              <a:br>
                <a:rPr lang="en-US" dirty="0">
                  <a:solidFill>
                    <a:srgbClr val="2A00FF"/>
                  </a:solidFill>
                </a:rPr>
              </a:br>
              <a:r>
                <a:rPr lang="en-US" dirty="0">
                  <a:solidFill>
                    <a:srgbClr val="2A00FF"/>
                  </a:solidFill>
                </a:rPr>
                <a:t>Join</a:t>
              </a:r>
              <a:br>
                <a:rPr lang="en-US" dirty="0">
                  <a:solidFill>
                    <a:srgbClr val="2A00FF"/>
                  </a:solidFill>
                </a:rPr>
              </a:br>
              <a:r>
                <a:rPr lang="en-US" dirty="0">
                  <a:solidFill>
                    <a:srgbClr val="2A00FF"/>
                  </a:solidFill>
                </a:rPr>
                <a:t>condition</a:t>
              </a:r>
            </a:p>
            <a:p>
              <a:r>
                <a:rPr lang="en-US" dirty="0">
                  <a:solidFill>
                    <a:srgbClr val="2A00FF"/>
                  </a:solidFill>
                </a:rPr>
                <a:t>separated</a:t>
              </a:r>
            </a:p>
            <a:p>
              <a:r>
                <a:rPr lang="en-US" dirty="0">
                  <a:solidFill>
                    <a:srgbClr val="2A00FF"/>
                  </a:solidFill>
                </a:rPr>
                <a:t>from row</a:t>
              </a:r>
            </a:p>
            <a:p>
              <a:r>
                <a:rPr lang="en-US" dirty="0">
                  <a:solidFill>
                    <a:srgbClr val="2A00FF"/>
                  </a:solidFill>
                </a:rPr>
                <a:t>filtering </a:t>
              </a:r>
            </a:p>
            <a:p>
              <a:r>
                <a:rPr lang="en-US" dirty="0">
                  <a:solidFill>
                    <a:srgbClr val="2A00FF"/>
                  </a:solidFill>
                </a:rPr>
                <a:t>conditions.</a:t>
              </a:r>
            </a:p>
          </p:txBody>
        </p:sp>
        <p:cxnSp>
          <p:nvCxnSpPr>
            <p:cNvPr id="14" name="Straight Arrow Connector 13"/>
            <p:cNvCxnSpPr>
              <a:stCxn id="13" idx="1"/>
            </p:cNvCxnSpPr>
            <p:nvPr/>
          </p:nvCxnSpPr>
          <p:spPr>
            <a:xfrm flipH="1" flipV="1">
              <a:off x="6060558" y="4415737"/>
              <a:ext cx="1751903" cy="715578"/>
            </a:xfrm>
            <a:prstGeom prst="straightConnector1">
              <a:avLst/>
            </a:prstGeom>
            <a:ln w="28575">
              <a:solidFill>
                <a:srgbClr val="2A00FF"/>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47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 careful when you JOIN</a:t>
            </a:r>
          </a:p>
        </p:txBody>
      </p:sp>
      <p:sp>
        <p:nvSpPr>
          <p:cNvPr id="3" name="TextBox 2"/>
          <p:cNvSpPr txBox="1"/>
          <p:nvPr/>
        </p:nvSpPr>
        <p:spPr>
          <a:xfrm>
            <a:off x="5337357" y="5667141"/>
            <a:ext cx="1467480" cy="584775"/>
          </a:xfrm>
          <a:prstGeom prst="rect">
            <a:avLst/>
          </a:prstGeom>
          <a:noFill/>
        </p:spPr>
        <p:txBody>
          <a:bodyPr wrap="square" rtlCol="0">
            <a:spAutoFit/>
          </a:bodyPr>
          <a:lstStyle/>
          <a:p>
            <a:r>
              <a:rPr lang="en-US" sz="1600" dirty="0">
                <a:solidFill>
                  <a:srgbClr val="2A00FF"/>
                </a:solidFill>
                <a:latin typeface="Comic Sans MS" pitchFamily="66" charset="0"/>
              </a:rPr>
              <a:t>And so on, and so on…</a:t>
            </a:r>
          </a:p>
        </p:txBody>
      </p:sp>
      <p:sp>
        <p:nvSpPr>
          <p:cNvPr id="4" name="Down Arrow 3"/>
          <p:cNvSpPr/>
          <p:nvPr/>
        </p:nvSpPr>
        <p:spPr>
          <a:xfrm>
            <a:off x="5906200" y="6283797"/>
            <a:ext cx="159488" cy="255197"/>
          </a:xfrm>
          <a:prstGeom prst="downArrow">
            <a:avLst/>
          </a:prstGeom>
          <a:solidFill>
            <a:srgbClr val="2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57448" y="1796901"/>
            <a:ext cx="1605330" cy="1754326"/>
          </a:xfrm>
          <a:prstGeom prst="rect">
            <a:avLst/>
          </a:prstGeom>
        </p:spPr>
        <p:txBody>
          <a:bodyPr wrap="square">
            <a:spAutoFit/>
          </a:bodyPr>
          <a:lstStyle/>
          <a:p>
            <a:pPr algn="ctr"/>
            <a:r>
              <a:rPr lang="en-US" dirty="0">
                <a:solidFill>
                  <a:srgbClr val="C00000"/>
                </a:solidFill>
              </a:rPr>
              <a:t>One typo can lead to misleading and dangerous results.</a:t>
            </a:r>
          </a:p>
        </p:txBody>
      </p:sp>
      <p:sp>
        <p:nvSpPr>
          <p:cNvPr id="8" name="Rectangle 7"/>
          <p:cNvSpPr/>
          <p:nvPr/>
        </p:nvSpPr>
        <p:spPr>
          <a:xfrm>
            <a:off x="7538670" y="4231757"/>
            <a:ext cx="1605330" cy="646331"/>
          </a:xfrm>
          <a:prstGeom prst="rect">
            <a:avLst/>
          </a:prstGeom>
        </p:spPr>
        <p:txBody>
          <a:bodyPr wrap="square">
            <a:spAutoFit/>
          </a:bodyPr>
          <a:lstStyle/>
          <a:p>
            <a:pPr algn="ctr"/>
            <a:r>
              <a:rPr lang="en-US" dirty="0">
                <a:solidFill>
                  <a:srgbClr val="C00000"/>
                </a:solidFill>
              </a:rPr>
              <a:t>Cartesian</a:t>
            </a:r>
          </a:p>
          <a:p>
            <a:pPr algn="ctr"/>
            <a:r>
              <a:rPr lang="en-US" dirty="0">
                <a:solidFill>
                  <a:srgbClr val="C00000"/>
                </a:solidFill>
              </a:rPr>
              <a:t>Product</a:t>
            </a:r>
          </a:p>
        </p:txBody>
      </p:sp>
      <p:grpSp>
        <p:nvGrpSpPr>
          <p:cNvPr id="6" name="Group 5"/>
          <p:cNvGrpSpPr/>
          <p:nvPr/>
        </p:nvGrpSpPr>
        <p:grpSpPr>
          <a:xfrm>
            <a:off x="199361" y="1679942"/>
            <a:ext cx="6275867" cy="5039818"/>
            <a:chOff x="199361" y="1679942"/>
            <a:chExt cx="6275867" cy="5039818"/>
          </a:xfrm>
        </p:grpSpPr>
        <p:pic>
          <p:nvPicPr>
            <p:cNvPr id="3768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61" y="1679942"/>
              <a:ext cx="6275867" cy="5039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68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373" y="2750092"/>
              <a:ext cx="1397831" cy="19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 name="Straight Arrow Connector 8"/>
          <p:cNvCxnSpPr/>
          <p:nvPr/>
        </p:nvCxnSpPr>
        <p:spPr>
          <a:xfrm flipH="1">
            <a:off x="6042837" y="4667693"/>
            <a:ext cx="1729563" cy="500696"/>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1559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4021" y="1719071"/>
            <a:ext cx="8761850" cy="4407408"/>
          </a:xfrm>
        </p:spPr>
        <p:txBody>
          <a:bodyPr>
            <a:normAutofit lnSpcReduction="10000"/>
          </a:bodyPr>
          <a:lstStyle/>
          <a:p>
            <a:r>
              <a:rPr lang="en-US" dirty="0"/>
              <a:t>While you do not need to use a JOIN clause for table joins (if you have used </a:t>
            </a:r>
            <a:r>
              <a:rPr lang="en-US" b="1" dirty="0">
                <a:solidFill>
                  <a:srgbClr val="C00000"/>
                </a:solidFill>
              </a:rPr>
              <a:t>implicit </a:t>
            </a:r>
            <a:r>
              <a:rPr lang="en-US" dirty="0"/>
              <a:t>join conditions in your WHERE clause), it is more efficient to use </a:t>
            </a:r>
            <a:r>
              <a:rPr lang="en-US" b="1" dirty="0">
                <a:solidFill>
                  <a:srgbClr val="C00000"/>
                </a:solidFill>
              </a:rPr>
              <a:t>explicit</a:t>
            </a:r>
            <a:r>
              <a:rPr lang="en-US" dirty="0"/>
              <a:t>  JOIN syntax.</a:t>
            </a:r>
          </a:p>
          <a:p>
            <a:r>
              <a:rPr lang="en-US" dirty="0"/>
              <a:t>Multiple syntax for </a:t>
            </a:r>
            <a:r>
              <a:rPr lang="en-US" b="1" dirty="0">
                <a:solidFill>
                  <a:srgbClr val="C00000"/>
                </a:solidFill>
              </a:rPr>
              <a:t>explicit</a:t>
            </a:r>
            <a:r>
              <a:rPr lang="en-US" dirty="0"/>
              <a:t> JOIN clause:  'ON' or 'USING'</a:t>
            </a:r>
          </a:p>
          <a:p>
            <a:r>
              <a:rPr lang="en-US" dirty="0"/>
              <a:t>ON clause </a:t>
            </a:r>
          </a:p>
          <a:p>
            <a:pPr lvl="1"/>
            <a:r>
              <a:rPr lang="en-US" sz="1600" dirty="0">
                <a:latin typeface="Consolas" pitchFamily="49" charset="0"/>
                <a:cs typeface="Consolas" pitchFamily="49" charset="0"/>
              </a:rPr>
              <a:t>SELECT * FROM </a:t>
            </a:r>
            <a:r>
              <a:rPr lang="en-US" sz="1600" dirty="0" err="1">
                <a:latin typeface="Consolas" pitchFamily="49" charset="0"/>
                <a:cs typeface="Consolas" pitchFamily="49" charset="0"/>
              </a:rPr>
              <a:t>test.emp</a:t>
            </a:r>
            <a:r>
              <a:rPr lang="en-US" sz="1600" dirty="0">
                <a:latin typeface="Consolas" pitchFamily="49" charset="0"/>
                <a:cs typeface="Consolas" pitchFamily="49" charset="0"/>
              </a:rPr>
              <a:t> JOIN </a:t>
            </a:r>
            <a:r>
              <a:rPr lang="en-US" sz="1600" dirty="0" err="1">
                <a:latin typeface="Consolas" pitchFamily="49" charset="0"/>
                <a:cs typeface="Consolas" pitchFamily="49" charset="0"/>
              </a:rPr>
              <a:t>test.dept</a:t>
            </a:r>
            <a:r>
              <a:rPr lang="en-US" sz="1600" dirty="0">
                <a:latin typeface="Consolas" pitchFamily="49" charset="0"/>
                <a:cs typeface="Consolas" pitchFamily="49" charset="0"/>
              </a:rPr>
              <a:t> ON (</a:t>
            </a:r>
            <a:r>
              <a:rPr lang="en-US" sz="1600" dirty="0" err="1">
                <a:latin typeface="Consolas" pitchFamily="49" charset="0"/>
                <a:cs typeface="Consolas" pitchFamily="49" charset="0"/>
              </a:rPr>
              <a:t>emp.dept_no</a:t>
            </a:r>
            <a:r>
              <a:rPr lang="en-US" sz="1600" dirty="0">
                <a:latin typeface="Consolas" pitchFamily="49" charset="0"/>
                <a:cs typeface="Consolas" pitchFamily="49" charset="0"/>
              </a:rPr>
              <a:t> = </a:t>
            </a:r>
            <a:r>
              <a:rPr lang="en-US" sz="1600" dirty="0" err="1">
                <a:latin typeface="Consolas" pitchFamily="49" charset="0"/>
                <a:cs typeface="Consolas" pitchFamily="49" charset="0"/>
              </a:rPr>
              <a:t>dept.dept_no</a:t>
            </a:r>
            <a:r>
              <a:rPr lang="en-US" sz="1600" dirty="0">
                <a:latin typeface="Consolas" pitchFamily="49" charset="0"/>
                <a:cs typeface="Consolas" pitchFamily="49" charset="0"/>
              </a:rPr>
              <a:t>);</a:t>
            </a:r>
          </a:p>
          <a:p>
            <a:pPr lvl="1"/>
            <a:r>
              <a:rPr lang="en-US" dirty="0"/>
              <a:t>ON can be used regardless of whether the joined columns have the same name. </a:t>
            </a:r>
          </a:p>
          <a:p>
            <a:r>
              <a:rPr lang="en-US" dirty="0"/>
              <a:t>USING() clause</a:t>
            </a:r>
          </a:p>
          <a:p>
            <a:pPr lvl="1"/>
            <a:r>
              <a:rPr lang="en-US" dirty="0"/>
              <a:t>Similar in concept to ON, but the name of the joined column or columns must be the same in each table. </a:t>
            </a:r>
          </a:p>
          <a:p>
            <a:pPr lvl="1"/>
            <a:r>
              <a:rPr lang="en-US" sz="1600" dirty="0">
                <a:latin typeface="Consolas" pitchFamily="49" charset="0"/>
                <a:cs typeface="Consolas" pitchFamily="49" charset="0"/>
              </a:rPr>
              <a:t>SELECT * FROM </a:t>
            </a:r>
            <a:r>
              <a:rPr lang="en-US" sz="1600" dirty="0" err="1">
                <a:latin typeface="Consolas" pitchFamily="49" charset="0"/>
                <a:cs typeface="Consolas" pitchFamily="49" charset="0"/>
              </a:rPr>
              <a:t>test.emp</a:t>
            </a:r>
            <a:r>
              <a:rPr lang="en-US" sz="1600" dirty="0">
                <a:latin typeface="Consolas" pitchFamily="49" charset="0"/>
                <a:cs typeface="Consolas" pitchFamily="49" charset="0"/>
              </a:rPr>
              <a:t> JOIN </a:t>
            </a:r>
            <a:r>
              <a:rPr lang="en-US" sz="1600" dirty="0" err="1">
                <a:latin typeface="Consolas" pitchFamily="49" charset="0"/>
                <a:cs typeface="Consolas" pitchFamily="49" charset="0"/>
              </a:rPr>
              <a:t>test.dept</a:t>
            </a:r>
            <a:r>
              <a:rPr lang="en-US" sz="1600" dirty="0">
                <a:latin typeface="Consolas" pitchFamily="49" charset="0"/>
                <a:cs typeface="Consolas" pitchFamily="49" charset="0"/>
              </a:rPr>
              <a:t> USING (</a:t>
            </a:r>
            <a:r>
              <a:rPr lang="en-US" sz="1600" dirty="0" err="1">
                <a:latin typeface="Consolas" pitchFamily="49" charset="0"/>
                <a:cs typeface="Consolas" pitchFamily="49" charset="0"/>
              </a:rPr>
              <a:t>dept_no</a:t>
            </a:r>
            <a:r>
              <a:rPr lang="en-US" sz="1600" dirty="0">
                <a:latin typeface="Consolas" pitchFamily="49" charset="0"/>
                <a:cs typeface="Consolas" pitchFamily="49" charset="0"/>
              </a:rPr>
              <a:t>);</a:t>
            </a:r>
          </a:p>
          <a:p>
            <a:r>
              <a:rPr lang="en-US" dirty="0"/>
              <a:t>Try both SQL statements what is the difference?</a:t>
            </a:r>
          </a:p>
          <a:p>
            <a:endParaRPr lang="en-US" dirty="0"/>
          </a:p>
          <a:p>
            <a:endParaRPr lang="en-US" dirty="0"/>
          </a:p>
        </p:txBody>
      </p:sp>
      <p:sp>
        <p:nvSpPr>
          <p:cNvPr id="3" name="Title 2"/>
          <p:cNvSpPr>
            <a:spLocks noGrp="1"/>
          </p:cNvSpPr>
          <p:nvPr>
            <p:ph type="title"/>
          </p:nvPr>
        </p:nvSpPr>
        <p:spPr/>
        <p:txBody>
          <a:bodyPr/>
          <a:lstStyle/>
          <a:p>
            <a:r>
              <a:rPr lang="en-US" dirty="0"/>
              <a:t>The JOIN clause</a:t>
            </a:r>
          </a:p>
        </p:txBody>
      </p:sp>
      <p:sp>
        <p:nvSpPr>
          <p:cNvPr id="7" name="TextBox 6"/>
          <p:cNvSpPr txBox="1"/>
          <p:nvPr/>
        </p:nvSpPr>
        <p:spPr>
          <a:xfrm>
            <a:off x="6638306" y="268382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82606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1027"/>
          <p:cNvSpPr>
            <a:spLocks noGrp="1" noChangeArrowheads="1"/>
          </p:cNvSpPr>
          <p:nvPr>
            <p:ph idx="1"/>
          </p:nvPr>
        </p:nvSpPr>
        <p:spPr/>
        <p:txBody>
          <a:bodyPr>
            <a:noAutofit/>
          </a:bodyPr>
          <a:lstStyle/>
          <a:p>
            <a:pPr eaLnBrk="1" hangingPunct="1"/>
            <a:r>
              <a:rPr lang="en-US" altLang="en-US" dirty="0">
                <a:ea typeface="ＭＳ Ｐゴシック" panose="020B0600070205080204" pitchFamily="34" charset="-128"/>
              </a:rPr>
              <a:t>INSERT may violate any of the constraints:</a:t>
            </a:r>
          </a:p>
          <a:p>
            <a:pPr lvl="1" eaLnBrk="1" hangingPunct="1"/>
            <a:r>
              <a:rPr lang="en-US" altLang="en-US" sz="2000" dirty="0">
                <a:ea typeface="ＭＳ Ｐゴシック" panose="020B0600070205080204" pitchFamily="34" charset="-128"/>
              </a:rPr>
              <a:t>Domain constraint:</a:t>
            </a:r>
          </a:p>
          <a:p>
            <a:pPr lvl="2" eaLnBrk="1" hangingPunct="1"/>
            <a:r>
              <a:rPr lang="en-US" altLang="en-US" sz="1800" dirty="0">
                <a:ea typeface="ＭＳ Ｐゴシック" panose="020B0600070205080204" pitchFamily="34" charset="-128"/>
              </a:rPr>
              <a:t>if one of the attribute values provided for the new tuple is not of the specified attribute domain</a:t>
            </a:r>
          </a:p>
          <a:p>
            <a:pPr lvl="1" eaLnBrk="1" hangingPunct="1"/>
            <a:r>
              <a:rPr lang="en-US" altLang="en-US" sz="2000" dirty="0">
                <a:ea typeface="ＭＳ Ｐゴシック" panose="020B0600070205080204" pitchFamily="34" charset="-128"/>
              </a:rPr>
              <a:t>Key constraint:</a:t>
            </a:r>
          </a:p>
          <a:p>
            <a:pPr lvl="2" eaLnBrk="1" hangingPunct="1"/>
            <a:r>
              <a:rPr lang="en-US" altLang="en-US" sz="1800" dirty="0">
                <a:ea typeface="ＭＳ Ｐゴシック" panose="020B0600070205080204" pitchFamily="34" charset="-128"/>
              </a:rPr>
              <a:t>if the value of a key attribute in the new tuple already exists in another tuple in the relation</a:t>
            </a:r>
          </a:p>
          <a:p>
            <a:pPr lvl="1" eaLnBrk="1" hangingPunct="1"/>
            <a:r>
              <a:rPr lang="en-US" altLang="en-US" sz="2000" dirty="0">
                <a:ea typeface="ＭＳ Ｐゴシック" panose="020B0600070205080204" pitchFamily="34" charset="-128"/>
              </a:rPr>
              <a:t>Referential integrity:</a:t>
            </a:r>
          </a:p>
          <a:p>
            <a:pPr lvl="2" eaLnBrk="1" hangingPunct="1"/>
            <a:r>
              <a:rPr lang="en-US" altLang="en-US" sz="1800" dirty="0">
                <a:ea typeface="ＭＳ Ｐゴシック" panose="020B0600070205080204" pitchFamily="34" charset="-128"/>
              </a:rPr>
              <a:t>if a foreign key value in the new tuple references a primary key value that does not exist in the referenced relation</a:t>
            </a:r>
          </a:p>
          <a:p>
            <a:pPr lvl="1" eaLnBrk="1" hangingPunct="1"/>
            <a:r>
              <a:rPr lang="en-US" altLang="en-US" sz="2000" dirty="0">
                <a:ea typeface="ＭＳ Ｐゴシック" panose="020B0600070205080204" pitchFamily="34" charset="-128"/>
              </a:rPr>
              <a:t>Entity integrity:</a:t>
            </a:r>
          </a:p>
          <a:p>
            <a:pPr lvl="2" eaLnBrk="1" hangingPunct="1"/>
            <a:r>
              <a:rPr lang="en-US" altLang="en-US" sz="1800" dirty="0">
                <a:ea typeface="ＭＳ Ｐゴシック" panose="020B0600070205080204" pitchFamily="34" charset="-128"/>
              </a:rPr>
              <a:t>if the primary key value is null in the new tuple</a:t>
            </a:r>
          </a:p>
        </p:txBody>
      </p:sp>
      <p:sp>
        <p:nvSpPr>
          <p:cNvPr id="94210" name="Rectangle 1026"/>
          <p:cNvSpPr>
            <a:spLocks noGrp="1" noChangeArrowheads="1"/>
          </p:cNvSpPr>
          <p:nvPr>
            <p:ph type="title"/>
          </p:nvPr>
        </p:nvSpPr>
        <p:spPr/>
        <p:txBody>
          <a:bodyPr/>
          <a:lstStyle/>
          <a:p>
            <a:pPr eaLnBrk="1" hangingPunct="1"/>
            <a:r>
              <a:rPr lang="en-US" altLang="en-US">
                <a:ea typeface="ＭＳ Ｐゴシック" panose="020B0600070205080204" pitchFamily="34" charset="-128"/>
              </a:rPr>
              <a:t>Possible violations for each operation</a:t>
            </a:r>
          </a:p>
        </p:txBody>
      </p:sp>
    </p:spTree>
    <p:extLst>
      <p:ext uri="{BB962C8B-B14F-4D97-AF65-F5344CB8AC3E}">
        <p14:creationId xmlns:p14="http://schemas.microsoft.com/office/powerpoint/2010/main" val="3148124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sz="2400" dirty="0"/>
              <a:t>ON</a:t>
            </a:r>
          </a:p>
          <a:p>
            <a:pPr lvl="1"/>
            <a:r>
              <a:rPr lang="en-US" sz="2000" dirty="0"/>
              <a:t>You need to specify both qualified columns using the = operator.</a:t>
            </a:r>
          </a:p>
          <a:p>
            <a:pPr lvl="1"/>
            <a:r>
              <a:rPr lang="en-US" sz="2000" dirty="0"/>
              <a:t>Operation will retrieve both qualified columns in the result set.</a:t>
            </a:r>
            <a:br>
              <a:rPr lang="en-US" sz="2000" dirty="0"/>
            </a:br>
            <a:endParaRPr lang="en-US" sz="2000" dirty="0"/>
          </a:p>
          <a:p>
            <a:pPr lvl="1"/>
            <a:r>
              <a:rPr lang="en-US" sz="2000" dirty="0"/>
              <a:t>More explicit</a:t>
            </a:r>
          </a:p>
          <a:p>
            <a:pPr lvl="1"/>
            <a:r>
              <a:rPr lang="en-US" sz="2000" dirty="0"/>
              <a:t>Parentheses not required</a:t>
            </a:r>
          </a:p>
          <a:p>
            <a:pPr lvl="1"/>
            <a:r>
              <a:rPr lang="en-US" sz="2000" dirty="0"/>
              <a:t>Necessary when key columns are not named the same</a:t>
            </a:r>
          </a:p>
        </p:txBody>
      </p:sp>
      <p:sp>
        <p:nvSpPr>
          <p:cNvPr id="5" name="Content Placeholder 4"/>
          <p:cNvSpPr>
            <a:spLocks noGrp="1"/>
          </p:cNvSpPr>
          <p:nvPr>
            <p:ph sz="half" idx="2"/>
          </p:nvPr>
        </p:nvSpPr>
        <p:spPr/>
        <p:txBody>
          <a:bodyPr>
            <a:normAutofit/>
          </a:bodyPr>
          <a:lstStyle/>
          <a:p>
            <a:r>
              <a:rPr lang="en-US" sz="2400" dirty="0"/>
              <a:t>USING</a:t>
            </a:r>
          </a:p>
          <a:p>
            <a:pPr lvl="1"/>
            <a:r>
              <a:rPr lang="en-US" sz="2000" dirty="0"/>
              <a:t>You only need specify the common columns for the JOIN.</a:t>
            </a:r>
          </a:p>
          <a:p>
            <a:pPr lvl="1"/>
            <a:r>
              <a:rPr lang="en-US" sz="2000" dirty="0"/>
              <a:t>Operation will retrieve the common column only once.</a:t>
            </a:r>
            <a:br>
              <a:rPr lang="en-US" sz="2000" dirty="0"/>
            </a:br>
            <a:r>
              <a:rPr lang="en-US" sz="2000" dirty="0"/>
              <a:t/>
            </a:r>
            <a:br>
              <a:rPr lang="en-US" sz="2000" dirty="0"/>
            </a:br>
            <a:endParaRPr lang="en-US" sz="2000" dirty="0"/>
          </a:p>
          <a:p>
            <a:pPr lvl="1"/>
            <a:r>
              <a:rPr lang="en-US" sz="2000" dirty="0"/>
              <a:t>Easier syntax</a:t>
            </a:r>
            <a:br>
              <a:rPr lang="en-US" sz="2000" dirty="0"/>
            </a:br>
            <a:r>
              <a:rPr lang="en-US" sz="2000" dirty="0"/>
              <a:t>(but requires parentheses)</a:t>
            </a:r>
          </a:p>
          <a:p>
            <a:pPr lvl="1"/>
            <a:r>
              <a:rPr lang="en-US" sz="2000" dirty="0"/>
              <a:t>Less overhead</a:t>
            </a:r>
            <a:br>
              <a:rPr lang="en-US" sz="2000" dirty="0"/>
            </a:br>
            <a:r>
              <a:rPr lang="en-US" sz="2000" dirty="0"/>
              <a:t> (dupe columns not returned)</a:t>
            </a:r>
          </a:p>
        </p:txBody>
      </p:sp>
      <p:sp>
        <p:nvSpPr>
          <p:cNvPr id="3" name="Title 2"/>
          <p:cNvSpPr>
            <a:spLocks noGrp="1"/>
          </p:cNvSpPr>
          <p:nvPr>
            <p:ph type="title"/>
          </p:nvPr>
        </p:nvSpPr>
        <p:spPr/>
        <p:txBody>
          <a:bodyPr/>
          <a:lstStyle/>
          <a:p>
            <a:r>
              <a:rPr lang="en-US" dirty="0"/>
              <a:t>ON vs. USING</a:t>
            </a:r>
          </a:p>
        </p:txBody>
      </p:sp>
    </p:spTree>
    <p:extLst>
      <p:ext uri="{BB962C8B-B14F-4D97-AF65-F5344CB8AC3E}">
        <p14:creationId xmlns:p14="http://schemas.microsoft.com/office/powerpoint/2010/main" val="6791206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USING(</a:t>
            </a:r>
            <a:r>
              <a:rPr lang="en-US" dirty="0" err="1"/>
              <a:t>column_list</a:t>
            </a:r>
            <a:r>
              <a:rPr lang="en-US" dirty="0"/>
              <a:t>) clause names a list of columns that must exist in both tables. If tables a and b both contain columns c1, c2, and c3, the following join compares corresponding columns from the two tables: </a:t>
            </a:r>
          </a:p>
          <a:p>
            <a:r>
              <a:rPr lang="en-US" dirty="0">
                <a:latin typeface="Consolas" pitchFamily="49" charset="0"/>
                <a:cs typeface="Consolas" pitchFamily="49" charset="0"/>
              </a:rPr>
              <a:t>FROM a</a:t>
            </a:r>
            <a:br>
              <a:rPr lang="en-US" dirty="0">
                <a:latin typeface="Consolas" pitchFamily="49" charset="0"/>
                <a:cs typeface="Consolas" pitchFamily="49" charset="0"/>
              </a:rPr>
            </a:br>
            <a:r>
              <a:rPr lang="en-US" dirty="0">
                <a:latin typeface="Consolas" pitchFamily="49" charset="0"/>
                <a:cs typeface="Consolas" pitchFamily="49" charset="0"/>
              </a:rPr>
              <a:t>JOIN b USING (c1,c2,c3)</a:t>
            </a:r>
          </a:p>
        </p:txBody>
      </p:sp>
      <p:sp>
        <p:nvSpPr>
          <p:cNvPr id="2" name="Title 1"/>
          <p:cNvSpPr>
            <a:spLocks noGrp="1"/>
          </p:cNvSpPr>
          <p:nvPr>
            <p:ph type="title"/>
          </p:nvPr>
        </p:nvSpPr>
        <p:spPr/>
        <p:txBody>
          <a:bodyPr/>
          <a:lstStyle/>
          <a:p>
            <a:r>
              <a:rPr lang="en-US" dirty="0"/>
              <a:t>USING</a:t>
            </a:r>
          </a:p>
        </p:txBody>
      </p:sp>
    </p:spTree>
    <p:extLst>
      <p:ext uri="{BB962C8B-B14F-4D97-AF65-F5344CB8AC3E}">
        <p14:creationId xmlns:p14="http://schemas.microsoft.com/office/powerpoint/2010/main" val="38442709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References to each table column throughout a SELECT statement must resolve unambiguously to a single table named in the FROM clause.</a:t>
            </a:r>
          </a:p>
          <a:p>
            <a:r>
              <a:rPr lang="en-US" dirty="0"/>
              <a:t>If only one table is named, there is no ambiguity; </a:t>
            </a:r>
            <a:br>
              <a:rPr lang="en-US" dirty="0"/>
            </a:br>
            <a:r>
              <a:rPr lang="en-US" dirty="0"/>
              <a:t>all columns must be columns of that table. </a:t>
            </a:r>
          </a:p>
          <a:p>
            <a:r>
              <a:rPr lang="en-US" dirty="0"/>
              <a:t>If multiple tables are named, any column name that appears in </a:t>
            </a:r>
            <a:r>
              <a:rPr lang="en-US" b="1" dirty="0">
                <a:solidFill>
                  <a:srgbClr val="C00000"/>
                </a:solidFill>
              </a:rPr>
              <a:t>only one </a:t>
            </a:r>
            <a:r>
              <a:rPr lang="en-US" dirty="0"/>
              <a:t>table is similarly unambiguous.</a:t>
            </a:r>
          </a:p>
          <a:p>
            <a:endParaRPr lang="en-US" dirty="0"/>
          </a:p>
        </p:txBody>
      </p:sp>
      <p:sp>
        <p:nvSpPr>
          <p:cNvPr id="5" name="Title 4"/>
          <p:cNvSpPr>
            <a:spLocks noGrp="1"/>
          </p:cNvSpPr>
          <p:nvPr>
            <p:ph type="title"/>
          </p:nvPr>
        </p:nvSpPr>
        <p:spPr/>
        <p:txBody>
          <a:bodyPr/>
          <a:lstStyle/>
          <a:p>
            <a:r>
              <a:rPr lang="en-US" dirty="0"/>
              <a:t>Column Ambiguity</a:t>
            </a:r>
          </a:p>
        </p:txBody>
      </p:sp>
    </p:spTree>
    <p:extLst>
      <p:ext uri="{BB962C8B-B14F-4D97-AF65-F5344CB8AC3E}">
        <p14:creationId xmlns:p14="http://schemas.microsoft.com/office/powerpoint/2010/main" val="17170452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1719071"/>
            <a:ext cx="8543308" cy="4407408"/>
          </a:xfrm>
        </p:spPr>
        <p:txBody>
          <a:bodyPr>
            <a:normAutofit fontScale="92500" lnSpcReduction="10000"/>
          </a:bodyPr>
          <a:lstStyle/>
          <a:p>
            <a:r>
              <a:rPr lang="en-US" dirty="0"/>
              <a:t>Normal joins, as we have just seen, are referred to as </a:t>
            </a:r>
            <a:r>
              <a:rPr lang="en-US" dirty="0">
                <a:solidFill>
                  <a:srgbClr val="C00000"/>
                </a:solidFill>
              </a:rPr>
              <a:t>inner joins</a:t>
            </a:r>
            <a:r>
              <a:rPr lang="en-US" dirty="0"/>
              <a:t>.</a:t>
            </a:r>
          </a:p>
          <a:p>
            <a:r>
              <a:rPr lang="en-US" dirty="0"/>
              <a:t>Lining up your SQL and placing the join condition on one line improves readability.</a:t>
            </a:r>
            <a:br>
              <a:rPr lang="en-US" dirty="0"/>
            </a:br>
            <a:endParaRPr lang="en-US" dirty="0"/>
          </a:p>
          <a:p>
            <a:pPr marL="320040" lvl="1" indent="0">
              <a:buNone/>
            </a:pPr>
            <a:r>
              <a:rPr lang="en-US" dirty="0">
                <a:latin typeface="Consolas" pitchFamily="49" charset="0"/>
                <a:cs typeface="Consolas" pitchFamily="49" charset="0"/>
              </a:rPr>
              <a:t>select </a:t>
            </a:r>
            <a:r>
              <a:rPr lang="en-US" dirty="0" err="1">
                <a:latin typeface="Consolas" pitchFamily="49" charset="0"/>
                <a:cs typeface="Consolas" pitchFamily="49" charset="0"/>
              </a:rPr>
              <a:t>o.order_id</a:t>
            </a:r>
            <a:r>
              <a:rPr lang="en-US" dirty="0">
                <a:latin typeface="Consolas" pitchFamily="49" charset="0"/>
                <a:cs typeface="Consolas" pitchFamily="49" charset="0"/>
              </a:rPr>
              <a:t>, </a:t>
            </a:r>
            <a:r>
              <a:rPr lang="en-US" dirty="0" err="1">
                <a:latin typeface="Consolas" pitchFamily="49" charset="0"/>
                <a:cs typeface="Consolas" pitchFamily="49" charset="0"/>
              </a:rPr>
              <a:t>o.order_date</a:t>
            </a:r>
            <a:r>
              <a:rPr lang="en-US" dirty="0">
                <a:latin typeface="Consolas" pitchFamily="49" charset="0"/>
                <a:cs typeface="Consolas" pitchFamily="49" charset="0"/>
              </a:rPr>
              <a:t>, </a:t>
            </a:r>
            <a:r>
              <a:rPr lang="en-US" dirty="0" err="1">
                <a:latin typeface="Consolas" pitchFamily="49" charset="0"/>
                <a:cs typeface="Consolas" pitchFamily="49" charset="0"/>
              </a:rPr>
              <a:t>o.shipped_date</a:t>
            </a:r>
            <a:r>
              <a:rPr lang="en-US" dirty="0">
                <a:latin typeface="Consolas" pitchFamily="49" charset="0"/>
                <a:cs typeface="Consolas" pitchFamily="49" charset="0"/>
              </a:rPr>
              <a:t>,	</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latin typeface="Consolas" pitchFamily="49" charset="0"/>
                <a:cs typeface="Consolas" pitchFamily="49" charset="0"/>
              </a:rPr>
              <a:t>c.customer_first_name</a:t>
            </a:r>
            <a:r>
              <a:rPr lang="en-US" dirty="0">
                <a:latin typeface="Consolas" pitchFamily="49" charset="0"/>
                <a:cs typeface="Consolas" pitchFamily="49" charset="0"/>
              </a:rPr>
              <a:t>, </a:t>
            </a:r>
            <a:r>
              <a:rPr lang="en-US" dirty="0" err="1">
                <a:latin typeface="Consolas" pitchFamily="49" charset="0"/>
                <a:cs typeface="Consolas" pitchFamily="49" charset="0"/>
              </a:rPr>
              <a:t>c.customer_last_name</a:t>
            </a:r>
            <a:r>
              <a:rPr lang="en-US" dirty="0">
                <a:latin typeface="Consolas" pitchFamily="49" charset="0"/>
                <a:cs typeface="Consolas" pitchFamily="49" charset="0"/>
              </a:rPr>
              <a:t/>
            </a:r>
            <a:br>
              <a:rPr lang="en-US" dirty="0">
                <a:latin typeface="Consolas" pitchFamily="49" charset="0"/>
                <a:cs typeface="Consolas" pitchFamily="49" charset="0"/>
              </a:rPr>
            </a:br>
            <a:r>
              <a:rPr lang="en-US" dirty="0">
                <a:latin typeface="Consolas" pitchFamily="49" charset="0"/>
                <a:cs typeface="Consolas" pitchFamily="49" charset="0"/>
              </a:rPr>
              <a:t>from   </a:t>
            </a:r>
            <a:r>
              <a:rPr lang="en-US" dirty="0" err="1">
                <a:latin typeface="Consolas" pitchFamily="49" charset="0"/>
                <a:cs typeface="Consolas" pitchFamily="49" charset="0"/>
              </a:rPr>
              <a:t>om.orders</a:t>
            </a:r>
            <a:r>
              <a:rPr lang="en-US" dirty="0">
                <a:latin typeface="Consolas" pitchFamily="49" charset="0"/>
                <a:cs typeface="Consolas" pitchFamily="49" charset="0"/>
              </a:rPr>
              <a:t> o</a:t>
            </a:r>
            <a:br>
              <a:rPr lang="en-US" dirty="0">
                <a:latin typeface="Consolas" pitchFamily="49" charset="0"/>
                <a:cs typeface="Consolas" pitchFamily="49" charset="0"/>
              </a:rPr>
            </a:br>
            <a:r>
              <a:rPr lang="en-US" dirty="0">
                <a:latin typeface="Consolas" pitchFamily="49" charset="0"/>
                <a:cs typeface="Consolas" pitchFamily="49" charset="0"/>
              </a:rPr>
              <a:t>       join customers c on (</a:t>
            </a:r>
            <a:r>
              <a:rPr lang="en-US" dirty="0" err="1">
                <a:latin typeface="Consolas" pitchFamily="49" charset="0"/>
                <a:cs typeface="Consolas" pitchFamily="49" charset="0"/>
              </a:rPr>
              <a:t>o.customer_id</a:t>
            </a:r>
            <a:r>
              <a:rPr lang="en-US" dirty="0">
                <a:latin typeface="Consolas" pitchFamily="49" charset="0"/>
                <a:cs typeface="Consolas" pitchFamily="49" charset="0"/>
              </a:rPr>
              <a:t> = </a:t>
            </a:r>
            <a:r>
              <a:rPr lang="en-US" dirty="0" err="1">
                <a:latin typeface="Consolas" pitchFamily="49" charset="0"/>
                <a:cs typeface="Consolas" pitchFamily="49" charset="0"/>
              </a:rPr>
              <a:t>c.customer_id</a:t>
            </a:r>
            <a:r>
              <a:rPr lang="en-US" dirty="0">
                <a:latin typeface="Consolas" pitchFamily="49" charset="0"/>
                <a:cs typeface="Consolas" pitchFamily="49" charset="0"/>
              </a:rPr>
              <a:t>)</a:t>
            </a:r>
            <a:br>
              <a:rPr lang="en-US" dirty="0">
                <a:latin typeface="Consolas" pitchFamily="49" charset="0"/>
                <a:cs typeface="Consolas" pitchFamily="49" charset="0"/>
              </a:rPr>
            </a:br>
            <a:r>
              <a:rPr lang="en-US" dirty="0">
                <a:latin typeface="Consolas" pitchFamily="49" charset="0"/>
                <a:cs typeface="Consolas" pitchFamily="49" charset="0"/>
              </a:rPr>
              <a:t>where  </a:t>
            </a:r>
            <a:r>
              <a:rPr lang="en-US" dirty="0" err="1">
                <a:latin typeface="Consolas" pitchFamily="49" charset="0"/>
                <a:cs typeface="Consolas" pitchFamily="49" charset="0"/>
              </a:rPr>
              <a:t>c.customer_first_name</a:t>
            </a:r>
            <a:r>
              <a:rPr lang="en-US" dirty="0">
                <a:latin typeface="Consolas" pitchFamily="49" charset="0"/>
                <a:cs typeface="Consolas" pitchFamily="49" charset="0"/>
              </a:rPr>
              <a:t> = '</a:t>
            </a:r>
            <a:r>
              <a:rPr lang="en-US" dirty="0" err="1">
                <a:latin typeface="Consolas" pitchFamily="49" charset="0"/>
                <a:cs typeface="Consolas" pitchFamily="49" charset="0"/>
              </a:rPr>
              <a:t>Korah</a:t>
            </a:r>
            <a:r>
              <a:rPr lang="en-US" dirty="0">
                <a:latin typeface="Consolas" pitchFamily="49" charset="0"/>
                <a:cs typeface="Consolas" pitchFamily="49" charset="0"/>
              </a:rPr>
              <a:t>' and</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err="1">
                <a:latin typeface="Consolas" pitchFamily="49" charset="0"/>
                <a:cs typeface="Consolas" pitchFamily="49" charset="0"/>
              </a:rPr>
              <a:t>c.customer_last_name</a:t>
            </a:r>
            <a:r>
              <a:rPr lang="en-US" dirty="0">
                <a:latin typeface="Consolas" pitchFamily="49" charset="0"/>
                <a:cs typeface="Consolas" pitchFamily="49" charset="0"/>
              </a:rPr>
              <a:t> = 'Blanca';</a:t>
            </a:r>
            <a:r>
              <a:rPr lang="en-US" sz="2200" dirty="0">
                <a:latin typeface="Consolas" pitchFamily="49" charset="0"/>
                <a:cs typeface="Consolas" pitchFamily="49" charset="0"/>
              </a:rPr>
              <a:t/>
            </a:r>
            <a:br>
              <a:rPr lang="en-US" sz="2200" dirty="0">
                <a:latin typeface="Consolas" pitchFamily="49" charset="0"/>
                <a:cs typeface="Consolas" pitchFamily="49" charset="0"/>
              </a:rPr>
            </a:br>
            <a:endParaRPr lang="en-US" sz="2200" dirty="0">
              <a:latin typeface="Consolas" pitchFamily="49" charset="0"/>
              <a:cs typeface="Consolas" pitchFamily="49" charset="0"/>
            </a:endParaRPr>
          </a:p>
          <a:p>
            <a:pPr marL="388620" indent="-342900">
              <a:tabLst>
                <a:tab pos="1543050" algn="l"/>
              </a:tabLst>
            </a:pPr>
            <a:r>
              <a:rPr lang="en-US" dirty="0"/>
              <a:t>Use table aliases for all columns, whether needed or not</a:t>
            </a:r>
          </a:p>
          <a:p>
            <a:pPr marL="388620" indent="-342900">
              <a:tabLst>
                <a:tab pos="1543050" algn="l"/>
              </a:tabLst>
            </a:pPr>
            <a:r>
              <a:rPr lang="en-US" dirty="0"/>
              <a:t>FROM:    	One table per line</a:t>
            </a:r>
            <a:br>
              <a:rPr lang="en-US" dirty="0"/>
            </a:br>
            <a:r>
              <a:rPr lang="en-US" dirty="0"/>
              <a:t>WHERE:  	One condition per line</a:t>
            </a:r>
          </a:p>
          <a:p>
            <a:pPr marL="45720" indent="0">
              <a:buNone/>
            </a:pPr>
            <a:endParaRPr lang="en-US" dirty="0"/>
          </a:p>
        </p:txBody>
      </p:sp>
      <p:sp>
        <p:nvSpPr>
          <p:cNvPr id="2" name="Title 1"/>
          <p:cNvSpPr>
            <a:spLocks noGrp="1"/>
          </p:cNvSpPr>
          <p:nvPr>
            <p:ph type="title"/>
          </p:nvPr>
        </p:nvSpPr>
        <p:spPr/>
        <p:txBody>
          <a:bodyPr/>
          <a:lstStyle/>
          <a:p>
            <a:r>
              <a:rPr lang="en-US" dirty="0"/>
              <a:t>A Note on Syntax and Style</a:t>
            </a:r>
          </a:p>
        </p:txBody>
      </p:sp>
      <p:sp>
        <p:nvSpPr>
          <p:cNvPr id="5" name="Rectangle 4"/>
          <p:cNvSpPr/>
          <p:nvPr/>
        </p:nvSpPr>
        <p:spPr>
          <a:xfrm rot="21245823">
            <a:off x="7090556" y="4649627"/>
            <a:ext cx="1805302" cy="646331"/>
          </a:xfrm>
          <a:prstGeom prst="rect">
            <a:avLst/>
          </a:prstGeom>
        </p:spPr>
        <p:txBody>
          <a:bodyPr wrap="none">
            <a:spAutoFit/>
          </a:bodyPr>
          <a:lstStyle/>
          <a:p>
            <a:pPr algn="ctr"/>
            <a:r>
              <a:rPr lang="en-US" dirty="0">
                <a:solidFill>
                  <a:srgbClr val="C00000"/>
                </a:solidFill>
                <a:latin typeface="Comic Sans MS" pitchFamily="66" charset="0"/>
              </a:rPr>
              <a:t>Good query</a:t>
            </a:r>
            <a:br>
              <a:rPr lang="en-US" dirty="0">
                <a:solidFill>
                  <a:srgbClr val="C00000"/>
                </a:solidFill>
                <a:latin typeface="Comic Sans MS" pitchFamily="66" charset="0"/>
              </a:rPr>
            </a:br>
            <a:r>
              <a:rPr lang="en-US" dirty="0">
                <a:solidFill>
                  <a:srgbClr val="C00000"/>
                </a:solidFill>
                <a:latin typeface="Comic Sans MS" pitchFamily="66" charset="0"/>
              </a:rPr>
              <a:t>documentation!</a:t>
            </a:r>
            <a:endParaRPr lang="en-US" dirty="0">
              <a:latin typeface="Comic Sans MS" pitchFamily="66" charset="0"/>
            </a:endParaRPr>
          </a:p>
        </p:txBody>
      </p:sp>
      <p:sp>
        <p:nvSpPr>
          <p:cNvPr id="6" name="Freeform 5"/>
          <p:cNvSpPr/>
          <p:nvPr/>
        </p:nvSpPr>
        <p:spPr>
          <a:xfrm>
            <a:off x="7160821" y="5308270"/>
            <a:ext cx="783771" cy="321520"/>
          </a:xfrm>
          <a:custGeom>
            <a:avLst/>
            <a:gdLst>
              <a:gd name="connsiteX0" fmla="*/ 783771 w 783771"/>
              <a:gd name="connsiteY0" fmla="*/ 0 h 321520"/>
              <a:gd name="connsiteX1" fmla="*/ 617517 w 783771"/>
              <a:gd name="connsiteY1" fmla="*/ 285008 h 321520"/>
              <a:gd name="connsiteX2" fmla="*/ 0 w 783771"/>
              <a:gd name="connsiteY2" fmla="*/ 308759 h 321520"/>
            </a:gdLst>
            <a:ahLst/>
            <a:cxnLst>
              <a:cxn ang="0">
                <a:pos x="connsiteX0" y="connsiteY0"/>
              </a:cxn>
              <a:cxn ang="0">
                <a:pos x="connsiteX1" y="connsiteY1"/>
              </a:cxn>
              <a:cxn ang="0">
                <a:pos x="connsiteX2" y="connsiteY2"/>
              </a:cxn>
            </a:cxnLst>
            <a:rect l="l" t="t" r="r" b="b"/>
            <a:pathLst>
              <a:path w="783771" h="321520">
                <a:moveTo>
                  <a:pt x="783771" y="0"/>
                </a:moveTo>
                <a:cubicBezTo>
                  <a:pt x="765958" y="116774"/>
                  <a:pt x="748145" y="233548"/>
                  <a:pt x="617517" y="285008"/>
                </a:cubicBezTo>
                <a:cubicBezTo>
                  <a:pt x="486889" y="336468"/>
                  <a:pt x="243444" y="322613"/>
                  <a:pt x="0" y="308759"/>
                </a:cubicBezTo>
              </a:path>
            </a:pathLst>
          </a:cu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rot="21245823">
            <a:off x="7060843" y="2723845"/>
            <a:ext cx="2055371" cy="646331"/>
          </a:xfrm>
          <a:prstGeom prst="rect">
            <a:avLst/>
          </a:prstGeom>
        </p:spPr>
        <p:txBody>
          <a:bodyPr wrap="none">
            <a:spAutoFit/>
          </a:bodyPr>
          <a:lstStyle/>
          <a:p>
            <a:pPr algn="ctr"/>
            <a:r>
              <a:rPr lang="en-US" dirty="0" err="1">
                <a:solidFill>
                  <a:srgbClr val="C00000"/>
                </a:solidFill>
                <a:latin typeface="Comic Sans MS" pitchFamily="66" charset="0"/>
              </a:rPr>
              <a:t>Parens</a:t>
            </a:r>
            <a:r>
              <a:rPr lang="en-US" dirty="0">
                <a:solidFill>
                  <a:srgbClr val="C00000"/>
                </a:solidFill>
                <a:latin typeface="Comic Sans MS" pitchFamily="66" charset="0"/>
              </a:rPr>
              <a:t> optional,</a:t>
            </a:r>
            <a:br>
              <a:rPr lang="en-US" dirty="0">
                <a:solidFill>
                  <a:srgbClr val="C00000"/>
                </a:solidFill>
                <a:latin typeface="Comic Sans MS" pitchFamily="66" charset="0"/>
              </a:rPr>
            </a:br>
            <a:r>
              <a:rPr lang="en-US" dirty="0">
                <a:solidFill>
                  <a:srgbClr val="C00000"/>
                </a:solidFill>
                <a:latin typeface="Comic Sans MS" pitchFamily="66" charset="0"/>
              </a:rPr>
              <a:t>but </a:t>
            </a:r>
            <a:r>
              <a:rPr lang="en-US" dirty="0">
                <a:solidFill>
                  <a:srgbClr val="C00000"/>
                </a:solidFill>
                <a:latin typeface="Arial"/>
                <a:cs typeface="Arial"/>
                <a:sym typeface="Wingdings"/>
              </a:rPr>
              <a:t> </a:t>
            </a:r>
            <a:r>
              <a:rPr lang="en-US" dirty="0">
                <a:solidFill>
                  <a:srgbClr val="C00000"/>
                </a:solidFill>
                <a:latin typeface="Comic Sans MS" pitchFamily="66" charset="0"/>
                <a:sym typeface="Wingdings"/>
              </a:rPr>
              <a:t>readability</a:t>
            </a:r>
            <a:endParaRPr lang="en-US" dirty="0">
              <a:solidFill>
                <a:srgbClr val="C00000"/>
              </a:solidFill>
              <a:latin typeface="Comic Sans MS" pitchFamily="66" charset="0"/>
            </a:endParaRPr>
          </a:p>
        </p:txBody>
      </p:sp>
      <p:sp>
        <p:nvSpPr>
          <p:cNvPr id="9" name="Freeform 8"/>
          <p:cNvSpPr/>
          <p:nvPr/>
        </p:nvSpPr>
        <p:spPr>
          <a:xfrm>
            <a:off x="8170223" y="3301340"/>
            <a:ext cx="464009" cy="904822"/>
          </a:xfrm>
          <a:custGeom>
            <a:avLst/>
            <a:gdLst>
              <a:gd name="connsiteX0" fmla="*/ 201881 w 464009"/>
              <a:gd name="connsiteY0" fmla="*/ 0 h 904822"/>
              <a:gd name="connsiteX1" fmla="*/ 380011 w 464009"/>
              <a:gd name="connsiteY1" fmla="*/ 190005 h 904822"/>
              <a:gd name="connsiteX2" fmla="*/ 463138 w 464009"/>
              <a:gd name="connsiteY2" fmla="*/ 593766 h 904822"/>
              <a:gd name="connsiteX3" fmla="*/ 332509 w 464009"/>
              <a:gd name="connsiteY3" fmla="*/ 866899 h 904822"/>
              <a:gd name="connsiteX4" fmla="*/ 0 w 464009"/>
              <a:gd name="connsiteY4" fmla="*/ 902525 h 904822"/>
              <a:gd name="connsiteX5" fmla="*/ 0 w 464009"/>
              <a:gd name="connsiteY5" fmla="*/ 902525 h 90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009" h="904822">
                <a:moveTo>
                  <a:pt x="201881" y="0"/>
                </a:moveTo>
                <a:cubicBezTo>
                  <a:pt x="269174" y="45522"/>
                  <a:pt x="336468" y="91044"/>
                  <a:pt x="380011" y="190005"/>
                </a:cubicBezTo>
                <a:cubicBezTo>
                  <a:pt x="423554" y="288966"/>
                  <a:pt x="471055" y="480950"/>
                  <a:pt x="463138" y="593766"/>
                </a:cubicBezTo>
                <a:cubicBezTo>
                  <a:pt x="455221" y="706582"/>
                  <a:pt x="409699" y="815439"/>
                  <a:pt x="332509" y="866899"/>
                </a:cubicBezTo>
                <a:cubicBezTo>
                  <a:pt x="255319" y="918359"/>
                  <a:pt x="0" y="902525"/>
                  <a:pt x="0" y="902525"/>
                </a:cubicBezTo>
                <a:lnTo>
                  <a:pt x="0" y="902525"/>
                </a:lnTo>
              </a:path>
            </a:pathLst>
          </a:cu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16228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11542"/>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11542"/>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An Inner Join Example</a:t>
            </a:r>
          </a:p>
        </p:txBody>
      </p:sp>
      <p:graphicFrame>
        <p:nvGraphicFramePr>
          <p:cNvPr id="5" name="Object 4"/>
          <p:cNvGraphicFramePr>
            <a:graphicFrameLocks noChangeAspect="1"/>
          </p:cNvGraphicFramePr>
          <p:nvPr>
            <p:extLst/>
          </p:nvPr>
        </p:nvGraphicFramePr>
        <p:xfrm>
          <a:off x="415925" y="1709738"/>
          <a:ext cx="8526463" cy="3586162"/>
        </p:xfrm>
        <a:graphic>
          <a:graphicData uri="http://schemas.openxmlformats.org/presentationml/2006/ole">
            <mc:AlternateContent xmlns:mc="http://schemas.openxmlformats.org/markup-compatibility/2006">
              <mc:Choice xmlns:v="urn:schemas-microsoft-com:vml" Requires="v">
                <p:oleObj spid="_x0000_s132098" name="Document" r:id="rId3" imgW="8674291" imgH="3646294" progId="Word.Document.12">
                  <p:embed/>
                </p:oleObj>
              </mc:Choice>
              <mc:Fallback>
                <p:oleObj name="Document" r:id="rId3" imgW="8674291" imgH="3646294" progId="Word.Document.12">
                  <p:embed/>
                  <p:pic>
                    <p:nvPicPr>
                      <p:cNvPr id="5" name="Object 4"/>
                      <p:cNvPicPr/>
                      <p:nvPr/>
                    </p:nvPicPr>
                    <p:blipFill>
                      <a:blip r:embed="rId4"/>
                      <a:stretch>
                        <a:fillRect/>
                      </a:stretch>
                    </p:blipFill>
                    <p:spPr>
                      <a:xfrm>
                        <a:off x="415925" y="1709738"/>
                        <a:ext cx="8526463" cy="3586162"/>
                      </a:xfrm>
                      <a:prstGeom prst="rect">
                        <a:avLst/>
                      </a:prstGeom>
                    </p:spPr>
                  </p:pic>
                </p:oleObj>
              </mc:Fallback>
            </mc:AlternateContent>
          </a:graphicData>
        </a:graphic>
      </p:graphicFrame>
      <p:pic>
        <p:nvPicPr>
          <p:cNvPr id="6" name="Picture 5" descr="4-1a"/>
          <p:cNvPicPr/>
          <p:nvPr/>
        </p:nvPicPr>
        <p:blipFill rotWithShape="1">
          <a:blip r:embed="rId5"/>
          <a:srcRect r="61305"/>
          <a:stretch/>
        </p:blipFill>
        <p:spPr bwMode="auto">
          <a:xfrm>
            <a:off x="3321363" y="4465122"/>
            <a:ext cx="3755620" cy="2072357"/>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7251958" y="6207279"/>
          <a:ext cx="1298575" cy="330200"/>
        </p:xfrm>
        <a:graphic>
          <a:graphicData uri="http://schemas.openxmlformats.org/presentationml/2006/ole">
            <mc:AlternateContent xmlns:mc="http://schemas.openxmlformats.org/markup-compatibility/2006">
              <mc:Choice xmlns:v="urn:schemas-microsoft-com:vml" Requires="v">
                <p:oleObj spid="_x0000_s132099" name="Document" r:id="rId6" imgW="1312138" imgH="343929" progId="Word.Document.12">
                  <p:embed/>
                </p:oleObj>
              </mc:Choice>
              <mc:Fallback>
                <p:oleObj name="Document" r:id="rId6" imgW="1312138" imgH="343929" progId="Word.Document.12">
                  <p:embed/>
                  <p:pic>
                    <p:nvPicPr>
                      <p:cNvPr id="7" name="Object 6"/>
                      <p:cNvPicPr/>
                      <p:nvPr/>
                    </p:nvPicPr>
                    <p:blipFill>
                      <a:blip r:embed="rId7"/>
                      <a:stretch>
                        <a:fillRect/>
                      </a:stretch>
                    </p:blipFill>
                    <p:spPr>
                      <a:xfrm>
                        <a:off x="7251958" y="6207279"/>
                        <a:ext cx="1298575" cy="330200"/>
                      </a:xfrm>
                      <a:prstGeom prst="rect">
                        <a:avLst/>
                      </a:prstGeom>
                    </p:spPr>
                  </p:pic>
                </p:oleObj>
              </mc:Fallback>
            </mc:AlternateContent>
          </a:graphicData>
        </a:graphic>
      </p:graphicFrame>
    </p:spTree>
    <p:extLst>
      <p:ext uri="{BB962C8B-B14F-4D97-AF65-F5344CB8AC3E}">
        <p14:creationId xmlns:p14="http://schemas.microsoft.com/office/powerpoint/2010/main" val="34035802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5819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581975"/>
            <a:ext cx="3352800" cy="274320"/>
          </a:xfrm>
        </p:spPr>
        <p:txBody>
          <a:bodyPr/>
          <a:lstStyle/>
          <a:p>
            <a:r>
              <a:rPr lang="en-US"/>
              <a:t>© 2012, Mike Murach &amp; Associates, Inc.</a:t>
            </a:r>
          </a:p>
        </p:txBody>
      </p:sp>
      <p:sp>
        <p:nvSpPr>
          <p:cNvPr id="7" name="Title 6"/>
          <p:cNvSpPr>
            <a:spLocks noGrp="1"/>
          </p:cNvSpPr>
          <p:nvPr>
            <p:ph type="title"/>
          </p:nvPr>
        </p:nvSpPr>
        <p:spPr/>
        <p:txBody>
          <a:bodyPr/>
          <a:lstStyle/>
          <a:p>
            <a:r>
              <a:rPr lang="en-US" dirty="0"/>
              <a:t>Another Example</a:t>
            </a:r>
          </a:p>
        </p:txBody>
      </p:sp>
      <p:graphicFrame>
        <p:nvGraphicFramePr>
          <p:cNvPr id="5" name="Object 4"/>
          <p:cNvGraphicFramePr>
            <a:graphicFrameLocks noChangeAspect="1"/>
          </p:cNvGraphicFramePr>
          <p:nvPr>
            <p:extLst/>
          </p:nvPr>
        </p:nvGraphicFramePr>
        <p:xfrm>
          <a:off x="985838" y="2255838"/>
          <a:ext cx="7350125" cy="2339975"/>
        </p:xfrm>
        <a:graphic>
          <a:graphicData uri="http://schemas.openxmlformats.org/presentationml/2006/ole">
            <mc:AlternateContent xmlns:mc="http://schemas.openxmlformats.org/markup-compatibility/2006">
              <mc:Choice xmlns:v="urn:schemas-microsoft-com:vml" Requires="v">
                <p:oleObj spid="_x0000_s133122" name="Document" r:id="rId3" imgW="7359518" imgH="2345329" progId="Word.Document.12">
                  <p:embed/>
                </p:oleObj>
              </mc:Choice>
              <mc:Fallback>
                <p:oleObj name="Document" r:id="rId3" imgW="7359518" imgH="2345329" progId="Word.Document.12">
                  <p:embed/>
                  <p:pic>
                    <p:nvPicPr>
                      <p:cNvPr id="5" name="Object 4"/>
                      <p:cNvPicPr/>
                      <p:nvPr/>
                    </p:nvPicPr>
                    <p:blipFill>
                      <a:blip r:embed="rId4"/>
                      <a:stretch>
                        <a:fillRect/>
                      </a:stretch>
                    </p:blipFill>
                    <p:spPr>
                      <a:xfrm>
                        <a:off x="985838" y="2255838"/>
                        <a:ext cx="7350125" cy="2339975"/>
                      </a:xfrm>
                      <a:prstGeom prst="rect">
                        <a:avLst/>
                      </a:prstGeom>
                    </p:spPr>
                  </p:pic>
                </p:oleObj>
              </mc:Fallback>
            </mc:AlternateContent>
          </a:graphicData>
        </a:graphic>
      </p:graphicFrame>
      <p:pic>
        <p:nvPicPr>
          <p:cNvPr id="6" name="Picture 5" descr="4-2a"/>
          <p:cNvPicPr/>
          <p:nvPr/>
        </p:nvPicPr>
        <p:blipFill>
          <a:blip r:embed="rId5"/>
          <a:srcRect/>
          <a:stretch>
            <a:fillRect/>
          </a:stretch>
        </p:blipFill>
        <p:spPr bwMode="auto">
          <a:xfrm>
            <a:off x="977900" y="4386900"/>
            <a:ext cx="7251700" cy="1104900"/>
          </a:xfrm>
          <a:prstGeom prst="rect">
            <a:avLst/>
          </a:prstGeom>
          <a:noFill/>
          <a:ln w="9525">
            <a:noFill/>
            <a:miter lim="800000"/>
            <a:headEnd/>
            <a:tailEnd/>
          </a:ln>
        </p:spPr>
      </p:pic>
    </p:spTree>
    <p:extLst>
      <p:ext uri="{BB962C8B-B14F-4D97-AF65-F5344CB8AC3E}">
        <p14:creationId xmlns:p14="http://schemas.microsoft.com/office/powerpoint/2010/main" val="9147244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41350"/>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41350"/>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A Four Table Join</a:t>
            </a:r>
          </a:p>
        </p:txBody>
      </p:sp>
      <p:graphicFrame>
        <p:nvGraphicFramePr>
          <p:cNvPr id="5" name="Object 4"/>
          <p:cNvGraphicFramePr>
            <a:graphicFrameLocks noChangeAspect="1"/>
          </p:cNvGraphicFramePr>
          <p:nvPr>
            <p:extLst/>
          </p:nvPr>
        </p:nvGraphicFramePr>
        <p:xfrm>
          <a:off x="321335" y="1615223"/>
          <a:ext cx="8977313" cy="3241675"/>
        </p:xfrm>
        <a:graphic>
          <a:graphicData uri="http://schemas.openxmlformats.org/presentationml/2006/ole">
            <mc:AlternateContent xmlns:mc="http://schemas.openxmlformats.org/markup-compatibility/2006">
              <mc:Choice xmlns:v="urn:schemas-microsoft-com:vml" Requires="v">
                <p:oleObj spid="_x0000_s134146" name="Document" r:id="rId3" imgW="9013426" imgH="3256364" progId="Word.Document.12">
                  <p:embed/>
                </p:oleObj>
              </mc:Choice>
              <mc:Fallback>
                <p:oleObj name="Document" r:id="rId3" imgW="9013426" imgH="3256364" progId="Word.Document.12">
                  <p:embed/>
                  <p:pic>
                    <p:nvPicPr>
                      <p:cNvPr id="5" name="Object 4"/>
                      <p:cNvPicPr/>
                      <p:nvPr/>
                    </p:nvPicPr>
                    <p:blipFill>
                      <a:blip r:embed="rId4"/>
                      <a:stretch>
                        <a:fillRect/>
                      </a:stretch>
                    </p:blipFill>
                    <p:spPr>
                      <a:xfrm>
                        <a:off x="321335" y="1615223"/>
                        <a:ext cx="8977313" cy="3241675"/>
                      </a:xfrm>
                      <a:prstGeom prst="rect">
                        <a:avLst/>
                      </a:prstGeom>
                    </p:spPr>
                  </p:pic>
                </p:oleObj>
              </mc:Fallback>
            </mc:AlternateContent>
          </a:graphicData>
        </a:graphic>
      </p:graphicFrame>
      <p:pic>
        <p:nvPicPr>
          <p:cNvPr id="6" name="Picture 5" descr="4-6a"/>
          <p:cNvPicPr/>
          <p:nvPr/>
        </p:nvPicPr>
        <p:blipFill>
          <a:blip r:embed="rId5"/>
          <a:srcRect/>
          <a:stretch>
            <a:fillRect/>
          </a:stretch>
        </p:blipFill>
        <p:spPr bwMode="auto">
          <a:xfrm>
            <a:off x="1320800" y="4337775"/>
            <a:ext cx="6756400" cy="18542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990600" y="6223725"/>
          <a:ext cx="7304088" cy="425450"/>
        </p:xfrm>
        <a:graphic>
          <a:graphicData uri="http://schemas.openxmlformats.org/presentationml/2006/ole">
            <mc:AlternateContent xmlns:mc="http://schemas.openxmlformats.org/markup-compatibility/2006">
              <mc:Choice xmlns:v="urn:schemas-microsoft-com:vml" Requires="v">
                <p:oleObj spid="_x0000_s134147" name="Document" r:id="rId6" imgW="7315170" imgH="424790" progId="Word.Document.12">
                  <p:embed/>
                </p:oleObj>
              </mc:Choice>
              <mc:Fallback>
                <p:oleObj name="Document" r:id="rId6" imgW="7315170" imgH="424790" progId="Word.Document.12">
                  <p:embed/>
                  <p:pic>
                    <p:nvPicPr>
                      <p:cNvPr id="7" name="Object 6"/>
                      <p:cNvPicPr/>
                      <p:nvPr/>
                    </p:nvPicPr>
                    <p:blipFill>
                      <a:blip r:embed="rId7"/>
                      <a:stretch>
                        <a:fillRect/>
                      </a:stretch>
                    </p:blipFill>
                    <p:spPr>
                      <a:xfrm>
                        <a:off x="990600" y="6223725"/>
                        <a:ext cx="7304088" cy="425450"/>
                      </a:xfrm>
                      <a:prstGeom prst="rect">
                        <a:avLst/>
                      </a:prstGeom>
                    </p:spPr>
                  </p:pic>
                </p:oleObj>
              </mc:Fallback>
            </mc:AlternateContent>
          </a:graphicData>
        </a:graphic>
      </p:graphicFrame>
    </p:spTree>
    <p:extLst>
      <p:ext uri="{BB962C8B-B14F-4D97-AF65-F5344CB8AC3E}">
        <p14:creationId xmlns:p14="http://schemas.microsoft.com/office/powerpoint/2010/main" val="23882616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2947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29475"/>
            <a:ext cx="3352800" cy="274320"/>
          </a:xfrm>
        </p:spPr>
        <p:txBody>
          <a:bodyPr/>
          <a:lstStyle/>
          <a:p>
            <a:r>
              <a:rPr lang="en-US"/>
              <a:t>© 2012, Mike Murach &amp; Associates, Inc.</a:t>
            </a:r>
          </a:p>
        </p:txBody>
      </p:sp>
      <p:sp>
        <p:nvSpPr>
          <p:cNvPr id="8" name="Title 7"/>
          <p:cNvSpPr>
            <a:spLocks noGrp="1"/>
          </p:cNvSpPr>
          <p:nvPr>
            <p:ph type="title"/>
          </p:nvPr>
        </p:nvSpPr>
        <p:spPr>
          <a:xfrm>
            <a:off x="381000" y="355847"/>
            <a:ext cx="7052953" cy="1054394"/>
          </a:xfrm>
        </p:spPr>
        <p:txBody>
          <a:bodyPr/>
          <a:lstStyle/>
          <a:p>
            <a:r>
              <a:rPr lang="en-US" dirty="0"/>
              <a:t>Database (Schema) Name Needed</a:t>
            </a:r>
            <a:br>
              <a:rPr lang="en-US" dirty="0"/>
            </a:br>
            <a:r>
              <a:rPr lang="en-US" dirty="0"/>
              <a:t>if Joining Across Databases</a:t>
            </a:r>
          </a:p>
        </p:txBody>
      </p:sp>
      <p:graphicFrame>
        <p:nvGraphicFramePr>
          <p:cNvPr id="5" name="Object 4"/>
          <p:cNvGraphicFramePr>
            <a:graphicFrameLocks noChangeAspect="1"/>
          </p:cNvGraphicFramePr>
          <p:nvPr>
            <p:extLst/>
          </p:nvPr>
        </p:nvGraphicFramePr>
        <p:xfrm>
          <a:off x="569913" y="1543050"/>
          <a:ext cx="8134350" cy="4192588"/>
        </p:xfrm>
        <a:graphic>
          <a:graphicData uri="http://schemas.openxmlformats.org/presentationml/2006/ole">
            <mc:AlternateContent xmlns:mc="http://schemas.openxmlformats.org/markup-compatibility/2006">
              <mc:Choice xmlns:v="urn:schemas-microsoft-com:vml" Requires="v">
                <p:oleObj spid="_x0000_s135170" name="Document" r:id="rId3" imgW="8176548" imgH="4204415" progId="Word.Document.12">
                  <p:embed/>
                </p:oleObj>
              </mc:Choice>
              <mc:Fallback>
                <p:oleObj name="Document" r:id="rId3" imgW="8176548" imgH="4204415" progId="Word.Document.12">
                  <p:embed/>
                  <p:pic>
                    <p:nvPicPr>
                      <p:cNvPr id="5" name="Object 4"/>
                      <p:cNvPicPr/>
                      <p:nvPr/>
                    </p:nvPicPr>
                    <p:blipFill>
                      <a:blip r:embed="rId4"/>
                      <a:stretch>
                        <a:fillRect/>
                      </a:stretch>
                    </p:blipFill>
                    <p:spPr>
                      <a:xfrm>
                        <a:off x="569913" y="1543050"/>
                        <a:ext cx="8134350" cy="4192588"/>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848096" y="6319707"/>
          <a:ext cx="7304259" cy="327506"/>
        </p:xfrm>
        <a:graphic>
          <a:graphicData uri="http://schemas.openxmlformats.org/presentationml/2006/ole">
            <mc:AlternateContent xmlns:mc="http://schemas.openxmlformats.org/markup-compatibility/2006">
              <mc:Choice xmlns:v="urn:schemas-microsoft-com:vml" Requires="v">
                <p:oleObj spid="_x0000_s135171" name="Document" r:id="rId5" imgW="7304259" imgH="327506" progId="Word.Document.12">
                  <p:embed/>
                </p:oleObj>
              </mc:Choice>
              <mc:Fallback>
                <p:oleObj name="Document" r:id="rId5" imgW="7304259" imgH="327506" progId="Word.Document.12">
                  <p:embed/>
                  <p:pic>
                    <p:nvPicPr>
                      <p:cNvPr id="7" name="Object 6"/>
                      <p:cNvPicPr/>
                      <p:nvPr/>
                    </p:nvPicPr>
                    <p:blipFill>
                      <a:blip r:embed="rId6"/>
                      <a:stretch>
                        <a:fillRect/>
                      </a:stretch>
                    </p:blipFill>
                    <p:spPr>
                      <a:xfrm>
                        <a:off x="848096" y="6319707"/>
                        <a:ext cx="7304259" cy="327506"/>
                      </a:xfrm>
                      <a:prstGeom prst="rect">
                        <a:avLst/>
                      </a:prstGeom>
                    </p:spPr>
                  </p:pic>
                </p:oleObj>
              </mc:Fallback>
            </mc:AlternateContent>
          </a:graphicData>
        </a:graphic>
      </p:graphicFrame>
      <p:pic>
        <p:nvPicPr>
          <p:cNvPr id="279568"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2357623"/>
            <a:ext cx="830580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993575" y="5100912"/>
            <a:ext cx="2616035" cy="954107"/>
          </a:xfrm>
          <a:prstGeom prst="rect">
            <a:avLst/>
          </a:prstGeom>
          <a:noFill/>
          <a:ln>
            <a:solidFill>
              <a:schemeClr val="accent1"/>
            </a:solidFill>
          </a:ln>
        </p:spPr>
        <p:txBody>
          <a:bodyPr wrap="square" rtlCol="0">
            <a:spAutoFit/>
          </a:bodyPr>
          <a:lstStyle/>
          <a:p>
            <a:r>
              <a:rPr lang="en-US" sz="1400" dirty="0">
                <a:solidFill>
                  <a:srgbClr val="C27002"/>
                </a:solidFill>
              </a:rPr>
              <a:t>NOTE:  </a:t>
            </a:r>
            <a:br>
              <a:rPr lang="en-US" sz="1400" dirty="0">
                <a:solidFill>
                  <a:srgbClr val="C27002"/>
                </a:solidFill>
              </a:rPr>
            </a:br>
            <a:r>
              <a:rPr lang="en-US" sz="1400" dirty="0">
                <a:solidFill>
                  <a:srgbClr val="C27002"/>
                </a:solidFill>
              </a:rPr>
              <a:t/>
            </a:r>
            <a:br>
              <a:rPr lang="en-US" sz="1400" dirty="0">
                <a:solidFill>
                  <a:srgbClr val="C27002"/>
                </a:solidFill>
              </a:rPr>
            </a:br>
            <a:r>
              <a:rPr lang="en-US" sz="1400" dirty="0">
                <a:solidFill>
                  <a:srgbClr val="C27002"/>
                </a:solidFill>
              </a:rPr>
              <a:t>Query modified from page 121</a:t>
            </a:r>
          </a:p>
          <a:p>
            <a:r>
              <a:rPr lang="en-US" sz="1400" dirty="0">
                <a:solidFill>
                  <a:srgbClr val="C27002"/>
                </a:solidFill>
              </a:rPr>
              <a:t>to make results clearer.</a:t>
            </a:r>
          </a:p>
        </p:txBody>
      </p:sp>
      <p:sp>
        <p:nvSpPr>
          <p:cNvPr id="10" name="TextBox 9"/>
          <p:cNvSpPr txBox="1"/>
          <p:nvPr/>
        </p:nvSpPr>
        <p:spPr>
          <a:xfrm>
            <a:off x="4773881" y="3948982"/>
            <a:ext cx="3680495" cy="646331"/>
          </a:xfrm>
          <a:prstGeom prst="rect">
            <a:avLst/>
          </a:prstGeom>
          <a:noFill/>
        </p:spPr>
        <p:txBody>
          <a:bodyPr wrap="none" rtlCol="0">
            <a:spAutoFit/>
          </a:bodyPr>
          <a:lstStyle/>
          <a:p>
            <a:r>
              <a:rPr lang="en-US" dirty="0">
                <a:solidFill>
                  <a:srgbClr val="C00000"/>
                </a:solidFill>
              </a:rPr>
              <a:t>Query uses Ad Hoc relationships</a:t>
            </a:r>
          </a:p>
          <a:p>
            <a:r>
              <a:rPr lang="en-US" dirty="0">
                <a:solidFill>
                  <a:srgbClr val="C00000"/>
                </a:solidFill>
              </a:rPr>
              <a:t>that are not built on database keys.</a:t>
            </a:r>
          </a:p>
        </p:txBody>
      </p:sp>
    </p:spTree>
    <p:extLst>
      <p:ext uri="{BB962C8B-B14F-4D97-AF65-F5344CB8AC3E}">
        <p14:creationId xmlns:p14="http://schemas.microsoft.com/office/powerpoint/2010/main" val="10608012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Best to follow the full conventions when coding professionally</a:t>
            </a:r>
          </a:p>
          <a:p>
            <a:pPr lvl="1"/>
            <a:r>
              <a:rPr lang="en-US" dirty="0"/>
              <a:t>All columns identified by table name or table alias</a:t>
            </a:r>
          </a:p>
          <a:p>
            <a:pPr lvl="1"/>
            <a:r>
              <a:rPr lang="en-US" dirty="0"/>
              <a:t>All tables identified by database name</a:t>
            </a:r>
            <a:br>
              <a:rPr lang="en-US" dirty="0"/>
            </a:br>
            <a:endParaRPr lang="en-US" dirty="0"/>
          </a:p>
          <a:p>
            <a:pPr marL="594360" lvl="2" indent="0">
              <a:buNone/>
            </a:pPr>
            <a:r>
              <a:rPr lang="en-US" sz="1900" dirty="0">
                <a:latin typeface="Consolas" pitchFamily="49" charset="0"/>
                <a:cs typeface="Consolas" pitchFamily="49" charset="0"/>
              </a:rPr>
              <a:t>select </a:t>
            </a:r>
            <a:r>
              <a:rPr lang="en-US" sz="1900" dirty="0" err="1">
                <a:latin typeface="Consolas" pitchFamily="49" charset="0"/>
                <a:cs typeface="Consolas" pitchFamily="49" charset="0"/>
              </a:rPr>
              <a:t>o.order_id</a:t>
            </a:r>
            <a:r>
              <a:rPr lang="en-US" sz="1900" dirty="0">
                <a:latin typeface="Consolas" pitchFamily="49" charset="0"/>
                <a:cs typeface="Consolas" pitchFamily="49" charset="0"/>
              </a:rPr>
              <a:t>, </a:t>
            </a:r>
            <a:r>
              <a:rPr lang="en-US" sz="1900" dirty="0" err="1">
                <a:latin typeface="Consolas" pitchFamily="49" charset="0"/>
                <a:cs typeface="Consolas" pitchFamily="49" charset="0"/>
              </a:rPr>
              <a:t>o.order_date</a:t>
            </a:r>
            <a:r>
              <a:rPr lang="en-US" sz="1900" dirty="0">
                <a:latin typeface="Consolas" pitchFamily="49" charset="0"/>
                <a:cs typeface="Consolas" pitchFamily="49" charset="0"/>
              </a:rPr>
              <a:t>, </a:t>
            </a:r>
            <a:r>
              <a:rPr lang="en-US" sz="1900" dirty="0" err="1">
                <a:latin typeface="Consolas" pitchFamily="49" charset="0"/>
                <a:cs typeface="Consolas" pitchFamily="49" charset="0"/>
              </a:rPr>
              <a:t>o.shipped_date</a:t>
            </a:r>
            <a:r>
              <a:rPr lang="en-US" sz="1900" dirty="0">
                <a:latin typeface="Consolas" pitchFamily="49" charset="0"/>
                <a:cs typeface="Consolas" pitchFamily="49" charset="0"/>
              </a:rPr>
              <a:t>,	</a:t>
            </a:r>
            <a:br>
              <a:rPr lang="en-US" sz="1900" dirty="0">
                <a:latin typeface="Consolas" pitchFamily="49" charset="0"/>
                <a:cs typeface="Consolas" pitchFamily="49" charset="0"/>
              </a:rPr>
            </a:br>
            <a:r>
              <a:rPr lang="en-US" sz="1900" dirty="0">
                <a:latin typeface="Consolas" pitchFamily="49" charset="0"/>
                <a:cs typeface="Consolas" pitchFamily="49" charset="0"/>
              </a:rPr>
              <a:t>       </a:t>
            </a:r>
            <a:r>
              <a:rPr lang="en-US" sz="1900" dirty="0" err="1">
                <a:latin typeface="Consolas" pitchFamily="49" charset="0"/>
                <a:cs typeface="Consolas" pitchFamily="49" charset="0"/>
              </a:rPr>
              <a:t>c.customer_first_name</a:t>
            </a:r>
            <a:r>
              <a:rPr lang="en-US" sz="1900" dirty="0">
                <a:latin typeface="Consolas" pitchFamily="49" charset="0"/>
                <a:cs typeface="Consolas" pitchFamily="49" charset="0"/>
              </a:rPr>
              <a:t>, </a:t>
            </a:r>
            <a:r>
              <a:rPr lang="en-US" sz="1900" dirty="0" err="1">
                <a:latin typeface="Consolas" pitchFamily="49" charset="0"/>
                <a:cs typeface="Consolas" pitchFamily="49" charset="0"/>
              </a:rPr>
              <a:t>c.customer_last_name</a:t>
            </a:r>
            <a:r>
              <a:rPr lang="en-US" sz="1900" dirty="0">
                <a:latin typeface="Consolas" pitchFamily="49" charset="0"/>
                <a:cs typeface="Consolas" pitchFamily="49" charset="0"/>
              </a:rPr>
              <a:t/>
            </a:r>
            <a:br>
              <a:rPr lang="en-US" sz="1900" dirty="0">
                <a:latin typeface="Consolas" pitchFamily="49" charset="0"/>
                <a:cs typeface="Consolas" pitchFamily="49" charset="0"/>
              </a:rPr>
            </a:br>
            <a:r>
              <a:rPr lang="en-US" sz="1900" dirty="0">
                <a:latin typeface="Consolas" pitchFamily="49" charset="0"/>
                <a:cs typeface="Consolas" pitchFamily="49" charset="0"/>
              </a:rPr>
              <a:t>from   </a:t>
            </a:r>
            <a:r>
              <a:rPr lang="en-US" sz="1900" dirty="0" err="1">
                <a:latin typeface="Consolas" pitchFamily="49" charset="0"/>
                <a:cs typeface="Consolas" pitchFamily="49" charset="0"/>
              </a:rPr>
              <a:t>om.orders</a:t>
            </a:r>
            <a:r>
              <a:rPr lang="en-US" sz="1900" dirty="0">
                <a:latin typeface="Consolas" pitchFamily="49" charset="0"/>
                <a:cs typeface="Consolas" pitchFamily="49" charset="0"/>
              </a:rPr>
              <a:t> o</a:t>
            </a:r>
            <a:br>
              <a:rPr lang="en-US" sz="1900" dirty="0">
                <a:latin typeface="Consolas" pitchFamily="49" charset="0"/>
                <a:cs typeface="Consolas" pitchFamily="49" charset="0"/>
              </a:rPr>
            </a:br>
            <a:r>
              <a:rPr lang="en-US" sz="1900" dirty="0">
                <a:latin typeface="Consolas" pitchFamily="49" charset="0"/>
                <a:cs typeface="Consolas" pitchFamily="49" charset="0"/>
              </a:rPr>
              <a:t>       join customers c on </a:t>
            </a:r>
            <a:r>
              <a:rPr lang="en-US" sz="1900" dirty="0" err="1">
                <a:latin typeface="Consolas" pitchFamily="49" charset="0"/>
                <a:cs typeface="Consolas" pitchFamily="49" charset="0"/>
              </a:rPr>
              <a:t>o.customer_id</a:t>
            </a:r>
            <a:r>
              <a:rPr lang="en-US" sz="1900" dirty="0">
                <a:latin typeface="Consolas" pitchFamily="49" charset="0"/>
                <a:cs typeface="Consolas" pitchFamily="49" charset="0"/>
              </a:rPr>
              <a:t> = </a:t>
            </a:r>
            <a:r>
              <a:rPr lang="en-US" sz="1900" dirty="0" err="1">
                <a:latin typeface="Consolas" pitchFamily="49" charset="0"/>
                <a:cs typeface="Consolas" pitchFamily="49" charset="0"/>
              </a:rPr>
              <a:t>c.customer_id</a:t>
            </a:r>
            <a:r>
              <a:rPr lang="en-US" sz="1900" dirty="0">
                <a:latin typeface="Consolas" pitchFamily="49" charset="0"/>
                <a:cs typeface="Consolas" pitchFamily="49" charset="0"/>
              </a:rPr>
              <a:t/>
            </a:r>
            <a:br>
              <a:rPr lang="en-US" sz="1900" dirty="0">
                <a:latin typeface="Consolas" pitchFamily="49" charset="0"/>
                <a:cs typeface="Consolas" pitchFamily="49" charset="0"/>
              </a:rPr>
            </a:br>
            <a:r>
              <a:rPr lang="en-US" sz="1900" dirty="0">
                <a:latin typeface="Consolas" pitchFamily="49" charset="0"/>
                <a:cs typeface="Consolas" pitchFamily="49" charset="0"/>
              </a:rPr>
              <a:t>where  </a:t>
            </a:r>
            <a:r>
              <a:rPr lang="en-US" sz="1900" dirty="0" err="1">
                <a:latin typeface="Consolas" pitchFamily="49" charset="0"/>
                <a:cs typeface="Consolas" pitchFamily="49" charset="0"/>
              </a:rPr>
              <a:t>c.customer_first_name</a:t>
            </a:r>
            <a:r>
              <a:rPr lang="en-US" sz="1900" dirty="0">
                <a:latin typeface="Consolas" pitchFamily="49" charset="0"/>
                <a:cs typeface="Consolas" pitchFamily="49" charset="0"/>
              </a:rPr>
              <a:t> = '</a:t>
            </a:r>
            <a:r>
              <a:rPr lang="en-US" sz="1900" dirty="0" err="1">
                <a:latin typeface="Consolas" pitchFamily="49" charset="0"/>
                <a:cs typeface="Consolas" pitchFamily="49" charset="0"/>
              </a:rPr>
              <a:t>Korah</a:t>
            </a:r>
            <a:r>
              <a:rPr lang="en-US" sz="1900" dirty="0">
                <a:latin typeface="Consolas" pitchFamily="49" charset="0"/>
                <a:cs typeface="Consolas" pitchFamily="49" charset="0"/>
              </a:rPr>
              <a:t>' and</a:t>
            </a:r>
            <a:br>
              <a:rPr lang="en-US" sz="1900" dirty="0">
                <a:latin typeface="Consolas" pitchFamily="49" charset="0"/>
                <a:cs typeface="Consolas" pitchFamily="49" charset="0"/>
              </a:rPr>
            </a:br>
            <a:r>
              <a:rPr lang="en-US" sz="1900" dirty="0">
                <a:latin typeface="Consolas" pitchFamily="49" charset="0"/>
                <a:cs typeface="Consolas" pitchFamily="49" charset="0"/>
              </a:rPr>
              <a:t>       </a:t>
            </a:r>
            <a:r>
              <a:rPr lang="en-US" sz="1900" dirty="0" err="1">
                <a:latin typeface="Consolas" pitchFamily="49" charset="0"/>
                <a:cs typeface="Consolas" pitchFamily="49" charset="0"/>
              </a:rPr>
              <a:t>c.customer_last_name</a:t>
            </a:r>
            <a:r>
              <a:rPr lang="en-US" sz="1900" dirty="0">
                <a:latin typeface="Consolas" pitchFamily="49" charset="0"/>
                <a:cs typeface="Consolas" pitchFamily="49" charset="0"/>
              </a:rPr>
              <a:t> = 'Blanca';</a:t>
            </a:r>
            <a:r>
              <a:rPr lang="en-US" sz="2000" dirty="0">
                <a:latin typeface="Consolas" pitchFamily="49" charset="0"/>
                <a:cs typeface="Consolas" pitchFamily="49" charset="0"/>
              </a:rPr>
              <a:t/>
            </a:r>
            <a:br>
              <a:rPr lang="en-US" sz="2000" dirty="0">
                <a:latin typeface="Consolas" pitchFamily="49" charset="0"/>
                <a:cs typeface="Consolas" pitchFamily="49" charset="0"/>
              </a:rPr>
            </a:br>
            <a:endParaRPr lang="en-US" sz="2000" dirty="0">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a:t>More on Syntax and Style</a:t>
            </a:r>
          </a:p>
        </p:txBody>
      </p:sp>
    </p:spTree>
    <p:extLst>
      <p:ext uri="{BB962C8B-B14F-4D97-AF65-F5344CB8AC3E}">
        <p14:creationId xmlns:p14="http://schemas.microsoft.com/office/powerpoint/2010/main" val="14452546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Composite Keys</a:t>
            </a:r>
          </a:p>
          <a:p>
            <a:endParaRPr lang="en-US" dirty="0"/>
          </a:p>
          <a:p>
            <a:r>
              <a:rPr lang="en-US" dirty="0"/>
              <a:t>Self Joins</a:t>
            </a:r>
          </a:p>
        </p:txBody>
      </p:sp>
      <p:sp>
        <p:nvSpPr>
          <p:cNvPr id="4" name="Title 3"/>
          <p:cNvSpPr>
            <a:spLocks noGrp="1"/>
          </p:cNvSpPr>
          <p:nvPr>
            <p:ph type="title"/>
          </p:nvPr>
        </p:nvSpPr>
        <p:spPr/>
        <p:txBody>
          <a:bodyPr/>
          <a:lstStyle/>
          <a:p>
            <a:r>
              <a:rPr lang="en-US" dirty="0"/>
              <a:t>More Complex</a:t>
            </a:r>
            <a:br>
              <a:rPr lang="en-US" dirty="0"/>
            </a:br>
            <a:r>
              <a:rPr lang="en-US" dirty="0"/>
              <a:t>Inner Joins</a:t>
            </a:r>
          </a:p>
        </p:txBody>
      </p:sp>
    </p:spTree>
    <p:extLst>
      <p:ext uri="{BB962C8B-B14F-4D97-AF65-F5344CB8AC3E}">
        <p14:creationId xmlns:p14="http://schemas.microsoft.com/office/powerpoint/2010/main" val="2029933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idx="1"/>
          </p:nvPr>
        </p:nvSpPr>
        <p:spPr/>
        <p:txBody>
          <a:bodyPr/>
          <a:lstStyle/>
          <a:p>
            <a:pPr eaLnBrk="1" hangingPunct="1"/>
            <a:r>
              <a:rPr lang="en-US" altLang="en-US" sz="2400">
                <a:ea typeface="ＭＳ Ｐゴシック" panose="020B0600070205080204" pitchFamily="34" charset="-128"/>
              </a:rPr>
              <a:t>DELETE may violate only referential integrity:</a:t>
            </a:r>
          </a:p>
          <a:p>
            <a:pPr lvl="1" eaLnBrk="1" hangingPunct="1"/>
            <a:r>
              <a:rPr lang="en-US" altLang="en-US" sz="2200">
                <a:ea typeface="ＭＳ Ｐゴシック" panose="020B0600070205080204" pitchFamily="34" charset="-128"/>
              </a:rPr>
              <a:t>If the primary key value of the tuple being deleted is referenced from other tuples in the database</a:t>
            </a:r>
          </a:p>
          <a:p>
            <a:pPr lvl="2" eaLnBrk="1" hangingPunct="1"/>
            <a:r>
              <a:rPr lang="en-US" altLang="en-US" sz="2000">
                <a:ea typeface="ＭＳ Ｐゴシック" panose="020B0600070205080204" pitchFamily="34" charset="-128"/>
              </a:rPr>
              <a:t>Can be remedied by several actions: RESTRICT, CASCADE, SET NULL (see Chapter 6 for more details)</a:t>
            </a:r>
          </a:p>
          <a:p>
            <a:pPr lvl="3" eaLnBrk="1" hangingPunct="1"/>
            <a:r>
              <a:rPr lang="en-US" altLang="en-US" sz="1800">
                <a:ea typeface="ＭＳ Ｐゴシック" panose="020B0600070205080204" pitchFamily="34" charset="-128"/>
              </a:rPr>
              <a:t>RESTRICT option: reject the deletion</a:t>
            </a:r>
          </a:p>
          <a:p>
            <a:pPr lvl="3" eaLnBrk="1" hangingPunct="1"/>
            <a:r>
              <a:rPr lang="en-US" altLang="en-US" sz="1800">
                <a:ea typeface="ＭＳ Ｐゴシック" panose="020B0600070205080204" pitchFamily="34" charset="-128"/>
              </a:rPr>
              <a:t>CASCADE option: propagate the new primary key value into the foreign keys of the referencing tuples</a:t>
            </a:r>
          </a:p>
          <a:p>
            <a:pPr lvl="3" eaLnBrk="1" hangingPunct="1"/>
            <a:r>
              <a:rPr lang="en-US" altLang="en-US" sz="1800">
                <a:ea typeface="ＭＳ Ｐゴシック" panose="020B0600070205080204" pitchFamily="34" charset="-128"/>
              </a:rPr>
              <a:t>SET NULL option: set the foreign keys of the referencing tuples to NULL</a:t>
            </a:r>
          </a:p>
          <a:p>
            <a:pPr lvl="1" eaLnBrk="1" hangingPunct="1"/>
            <a:r>
              <a:rPr lang="en-US" altLang="en-US" sz="2200">
                <a:ea typeface="ＭＳ Ｐゴシック" panose="020B0600070205080204" pitchFamily="34" charset="-128"/>
              </a:rPr>
              <a:t>One of the above options must be specified during database design for each foreign key constraint</a:t>
            </a:r>
          </a:p>
        </p:txBody>
      </p:sp>
      <p:sp>
        <p:nvSpPr>
          <p:cNvPr id="95234"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Possible violations for each operation</a:t>
            </a:r>
          </a:p>
        </p:txBody>
      </p:sp>
    </p:spTree>
    <p:extLst>
      <p:ext uri="{BB962C8B-B14F-4D97-AF65-F5344CB8AC3E}">
        <p14:creationId xmlns:p14="http://schemas.microsoft.com/office/powerpoint/2010/main" val="23936768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05940" y="6643055"/>
            <a:ext cx="2133600" cy="274320"/>
          </a:xfrm>
        </p:spPr>
        <p:txBody>
          <a:bodyPr/>
          <a:lstStyle/>
          <a:p>
            <a:r>
              <a:rPr lang="en-US"/>
              <a:t>Murach's MySQL, C4</a:t>
            </a:r>
          </a:p>
        </p:txBody>
      </p:sp>
      <p:sp>
        <p:nvSpPr>
          <p:cNvPr id="3" name="Footer Placeholder 2"/>
          <p:cNvSpPr>
            <a:spLocks noGrp="1"/>
          </p:cNvSpPr>
          <p:nvPr>
            <p:ph type="ftr" sz="quarter" idx="11"/>
          </p:nvPr>
        </p:nvSpPr>
        <p:spPr>
          <a:xfrm>
            <a:off x="3083052" y="6643055"/>
            <a:ext cx="3352800" cy="274320"/>
          </a:xfrm>
        </p:spPr>
        <p:txBody>
          <a:bodyPr/>
          <a:lstStyle/>
          <a:p>
            <a:r>
              <a:rPr lang="en-US"/>
              <a:t>© 2012, Mike Murach &amp; Associates, Inc.</a:t>
            </a:r>
          </a:p>
        </p:txBody>
      </p:sp>
      <p:sp>
        <p:nvSpPr>
          <p:cNvPr id="10" name="Title 9"/>
          <p:cNvSpPr>
            <a:spLocks noGrp="1"/>
          </p:cNvSpPr>
          <p:nvPr>
            <p:ph type="title"/>
          </p:nvPr>
        </p:nvSpPr>
        <p:spPr/>
        <p:txBody>
          <a:bodyPr/>
          <a:lstStyle/>
          <a:p>
            <a:r>
              <a:rPr lang="en-US" dirty="0"/>
              <a:t>Joining with </a:t>
            </a:r>
            <a:br>
              <a:rPr lang="en-US" dirty="0"/>
            </a:br>
            <a:r>
              <a:rPr lang="en-US" dirty="0"/>
              <a:t>Multiple Columns  </a:t>
            </a:r>
            <a:r>
              <a:rPr lang="en-US" sz="2400" dirty="0"/>
              <a:t>(1)</a:t>
            </a:r>
          </a:p>
        </p:txBody>
      </p:sp>
      <p:graphicFrame>
        <p:nvGraphicFramePr>
          <p:cNvPr id="5" name="Object 4"/>
          <p:cNvGraphicFramePr>
            <a:graphicFrameLocks noChangeAspect="1"/>
          </p:cNvGraphicFramePr>
          <p:nvPr>
            <p:extLst/>
          </p:nvPr>
        </p:nvGraphicFramePr>
        <p:xfrm>
          <a:off x="468100" y="1683300"/>
          <a:ext cx="7304259" cy="426010"/>
        </p:xfrm>
        <a:graphic>
          <a:graphicData uri="http://schemas.openxmlformats.org/presentationml/2006/ole">
            <mc:AlternateContent xmlns:mc="http://schemas.openxmlformats.org/markup-compatibility/2006">
              <mc:Choice xmlns:v="urn:schemas-microsoft-com:vml" Requires="v">
                <p:oleObj spid="_x0000_s136194" name="Document" r:id="rId3" imgW="7304259" imgH="426010" progId="Word.Document.12">
                  <p:embed/>
                </p:oleObj>
              </mc:Choice>
              <mc:Fallback>
                <p:oleObj name="Document" r:id="rId3" imgW="7304259" imgH="426010" progId="Word.Document.12">
                  <p:embed/>
                  <p:pic>
                    <p:nvPicPr>
                      <p:cNvPr id="5" name="Object 4"/>
                      <p:cNvPicPr/>
                      <p:nvPr/>
                    </p:nvPicPr>
                    <p:blipFill>
                      <a:blip r:embed="rId4"/>
                      <a:stretch>
                        <a:fillRect/>
                      </a:stretch>
                    </p:blipFill>
                    <p:spPr>
                      <a:xfrm>
                        <a:off x="468100" y="1683300"/>
                        <a:ext cx="7304259" cy="426010"/>
                      </a:xfrm>
                      <a:prstGeom prst="rect">
                        <a:avLst/>
                      </a:prstGeom>
                    </p:spPr>
                  </p:pic>
                </p:oleObj>
              </mc:Fallback>
            </mc:AlternateContent>
          </a:graphicData>
        </a:graphic>
      </p:graphicFrame>
      <p:pic>
        <p:nvPicPr>
          <p:cNvPr id="6" name="Picture 5" descr="4-4a"/>
          <p:cNvPicPr/>
          <p:nvPr/>
        </p:nvPicPr>
        <p:blipFill>
          <a:blip r:embed="rId5"/>
          <a:srcRect/>
          <a:stretch>
            <a:fillRect/>
          </a:stretch>
        </p:blipFill>
        <p:spPr bwMode="auto">
          <a:xfrm>
            <a:off x="480800" y="2102400"/>
            <a:ext cx="7137400" cy="17145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446029" y="3893100"/>
          <a:ext cx="7361413" cy="867478"/>
        </p:xfrm>
        <a:graphic>
          <a:graphicData uri="http://schemas.openxmlformats.org/presentationml/2006/ole">
            <mc:AlternateContent xmlns:mc="http://schemas.openxmlformats.org/markup-compatibility/2006">
              <mc:Choice xmlns:v="urn:schemas-microsoft-com:vml" Requires="v">
                <p:oleObj spid="_x0000_s136195" name="Document" r:id="rId6" imgW="7361413" imgH="867478" progId="Word.Document.12">
                  <p:embed/>
                </p:oleObj>
              </mc:Choice>
              <mc:Fallback>
                <p:oleObj name="Document" r:id="rId6" imgW="7361413" imgH="867478" progId="Word.Document.12">
                  <p:embed/>
                  <p:pic>
                    <p:nvPicPr>
                      <p:cNvPr id="7" name="Object 6"/>
                      <p:cNvPicPr/>
                      <p:nvPr/>
                    </p:nvPicPr>
                    <p:blipFill>
                      <a:blip r:embed="rId7"/>
                      <a:stretch>
                        <a:fillRect/>
                      </a:stretch>
                    </p:blipFill>
                    <p:spPr>
                      <a:xfrm>
                        <a:off x="446029" y="3893100"/>
                        <a:ext cx="7361413" cy="867478"/>
                      </a:xfrm>
                      <a:prstGeom prst="rect">
                        <a:avLst/>
                      </a:prstGeom>
                    </p:spPr>
                  </p:pic>
                </p:oleObj>
              </mc:Fallback>
            </mc:AlternateContent>
          </a:graphicData>
        </a:graphic>
      </p:graphicFrame>
      <p:pic>
        <p:nvPicPr>
          <p:cNvPr id="8" name="Picture 7" descr="4-4b"/>
          <p:cNvPicPr/>
          <p:nvPr/>
        </p:nvPicPr>
        <p:blipFill>
          <a:blip r:embed="rId8"/>
          <a:srcRect/>
          <a:stretch>
            <a:fillRect/>
          </a:stretch>
        </p:blipFill>
        <p:spPr bwMode="auto">
          <a:xfrm>
            <a:off x="453427" y="4782100"/>
            <a:ext cx="7137400" cy="1549400"/>
          </a:xfrm>
          <a:prstGeom prst="rect">
            <a:avLst/>
          </a:prstGeom>
          <a:noFill/>
          <a:ln w="9525">
            <a:noFill/>
            <a:miter lim="800000"/>
            <a:headEnd/>
            <a:tailEnd/>
          </a:ln>
        </p:spPr>
      </p:pic>
      <p:graphicFrame>
        <p:nvGraphicFramePr>
          <p:cNvPr id="9" name="Object 8"/>
          <p:cNvGraphicFramePr>
            <a:graphicFrameLocks noChangeAspect="1"/>
          </p:cNvGraphicFramePr>
          <p:nvPr>
            <p:extLst/>
          </p:nvPr>
        </p:nvGraphicFramePr>
        <p:xfrm>
          <a:off x="453427" y="6396869"/>
          <a:ext cx="7304259" cy="327506"/>
        </p:xfrm>
        <a:graphic>
          <a:graphicData uri="http://schemas.openxmlformats.org/presentationml/2006/ole">
            <mc:AlternateContent xmlns:mc="http://schemas.openxmlformats.org/markup-compatibility/2006">
              <mc:Choice xmlns:v="urn:schemas-microsoft-com:vml" Requires="v">
                <p:oleObj spid="_x0000_s136196" name="Document" r:id="rId9" imgW="7304259" imgH="327506" progId="Word.Document.12">
                  <p:embed/>
                </p:oleObj>
              </mc:Choice>
              <mc:Fallback>
                <p:oleObj name="Document" r:id="rId9" imgW="7304259" imgH="327506" progId="Word.Document.12">
                  <p:embed/>
                  <p:pic>
                    <p:nvPicPr>
                      <p:cNvPr id="9" name="Object 8"/>
                      <p:cNvPicPr/>
                      <p:nvPr/>
                    </p:nvPicPr>
                    <p:blipFill>
                      <a:blip r:embed="rId10"/>
                      <a:stretch>
                        <a:fillRect/>
                      </a:stretch>
                    </p:blipFill>
                    <p:spPr>
                      <a:xfrm>
                        <a:off x="453427" y="6396869"/>
                        <a:ext cx="7304259" cy="327506"/>
                      </a:xfrm>
                      <a:prstGeom prst="rect">
                        <a:avLst/>
                      </a:prstGeom>
                    </p:spPr>
                  </p:pic>
                </p:oleObj>
              </mc:Fallback>
            </mc:AlternateContent>
          </a:graphicData>
        </a:graphic>
      </p:graphicFrame>
      <p:sp>
        <p:nvSpPr>
          <p:cNvPr id="12" name="Oval Callout 11"/>
          <p:cNvSpPr/>
          <p:nvPr/>
        </p:nvSpPr>
        <p:spPr>
          <a:xfrm>
            <a:off x="4975761" y="3816900"/>
            <a:ext cx="2768099" cy="1400378"/>
          </a:xfrm>
          <a:prstGeom prst="wedgeEllipseCallout">
            <a:avLst>
              <a:gd name="adj1" fmla="val 73967"/>
              <a:gd name="adj2" fmla="val 28663"/>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99985" y="3900025"/>
            <a:ext cx="2831350" cy="1200329"/>
          </a:xfrm>
          <a:prstGeom prst="rect">
            <a:avLst/>
          </a:prstGeom>
          <a:noFill/>
        </p:spPr>
        <p:txBody>
          <a:bodyPr wrap="square" rtlCol="0">
            <a:spAutoFit/>
          </a:bodyPr>
          <a:lstStyle/>
          <a:p>
            <a:pPr algn="ctr"/>
            <a:r>
              <a:rPr lang="en-US" dirty="0">
                <a:solidFill>
                  <a:srgbClr val="C00000"/>
                </a:solidFill>
                <a:latin typeface="Comic Sans MS" pitchFamily="66" charset="0"/>
              </a:rPr>
              <a:t>"Is it</a:t>
            </a:r>
            <a:br>
              <a:rPr lang="en-US" dirty="0">
                <a:solidFill>
                  <a:srgbClr val="C00000"/>
                </a:solidFill>
                <a:latin typeface="Comic Sans MS" pitchFamily="66" charset="0"/>
              </a:rPr>
            </a:br>
            <a:r>
              <a:rPr lang="en-US" dirty="0">
                <a:solidFill>
                  <a:srgbClr val="C00000"/>
                </a:solidFill>
                <a:latin typeface="Comic Sans MS" pitchFamily="66" charset="0"/>
              </a:rPr>
              <a:t>possible that some of</a:t>
            </a:r>
            <a:br>
              <a:rPr lang="en-US" dirty="0">
                <a:solidFill>
                  <a:srgbClr val="C00000"/>
                </a:solidFill>
                <a:latin typeface="Comic Sans MS" pitchFamily="66" charset="0"/>
              </a:rPr>
            </a:br>
            <a:r>
              <a:rPr lang="en-US" dirty="0">
                <a:solidFill>
                  <a:srgbClr val="C00000"/>
                </a:solidFill>
                <a:latin typeface="Comic Sans MS" pitchFamily="66" charset="0"/>
              </a:rPr>
              <a:t> our employees are </a:t>
            </a:r>
            <a:br>
              <a:rPr lang="en-US" dirty="0">
                <a:solidFill>
                  <a:srgbClr val="C00000"/>
                </a:solidFill>
                <a:latin typeface="Comic Sans MS" pitchFamily="66" charset="0"/>
              </a:rPr>
            </a:br>
            <a:r>
              <a:rPr lang="en-US" dirty="0">
                <a:solidFill>
                  <a:srgbClr val="C00000"/>
                </a:solidFill>
                <a:latin typeface="Comic Sans MS" pitchFamily="66" charset="0"/>
              </a:rPr>
              <a:t>also customers?"</a:t>
            </a:r>
          </a:p>
        </p:txBody>
      </p:sp>
      <p:pic>
        <p:nvPicPr>
          <p:cNvPr id="14" name="Picture 4" descr="C:\Users\Jack\AppData\Local\Microsoft\Windows\Temporary Internet Files\Content.IE5\7T9GKPAV\MC900078711[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56365" y="4807099"/>
            <a:ext cx="741178" cy="17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4722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0888" y="6605725"/>
            <a:ext cx="2133600" cy="274320"/>
          </a:xfrm>
        </p:spPr>
        <p:txBody>
          <a:bodyPr/>
          <a:lstStyle/>
          <a:p>
            <a:r>
              <a:rPr lang="en-US"/>
              <a:t>Murach's MySQL, C4</a:t>
            </a:r>
          </a:p>
        </p:txBody>
      </p:sp>
      <p:sp>
        <p:nvSpPr>
          <p:cNvPr id="3" name="Footer Placeholder 2"/>
          <p:cNvSpPr>
            <a:spLocks noGrp="1"/>
          </p:cNvSpPr>
          <p:nvPr>
            <p:ph type="ftr" sz="quarter" idx="11"/>
          </p:nvPr>
        </p:nvSpPr>
        <p:spPr>
          <a:xfrm>
            <a:off x="3048000" y="6605725"/>
            <a:ext cx="3352800" cy="274320"/>
          </a:xfrm>
        </p:spPr>
        <p:txBody>
          <a:bodyPr/>
          <a:lstStyle/>
          <a:p>
            <a:r>
              <a:rPr lang="en-US"/>
              <a:t>© 2012, Mike Murach &amp; Associates, Inc.</a:t>
            </a:r>
          </a:p>
        </p:txBody>
      </p:sp>
      <p:sp>
        <p:nvSpPr>
          <p:cNvPr id="8" name="Title 7"/>
          <p:cNvSpPr>
            <a:spLocks noGrp="1"/>
          </p:cNvSpPr>
          <p:nvPr>
            <p:ph type="title"/>
          </p:nvPr>
        </p:nvSpPr>
        <p:spPr/>
        <p:txBody>
          <a:bodyPr/>
          <a:lstStyle/>
          <a:p>
            <a:r>
              <a:rPr lang="en-US" dirty="0"/>
              <a:t>Joining with </a:t>
            </a:r>
            <a:br>
              <a:rPr lang="en-US" dirty="0"/>
            </a:br>
            <a:r>
              <a:rPr lang="en-US" dirty="0"/>
              <a:t>Multiple Columns  </a:t>
            </a:r>
            <a:r>
              <a:rPr lang="en-US" sz="2400" dirty="0"/>
              <a:t>(2)</a:t>
            </a:r>
            <a:endParaRPr lang="en-US" dirty="0"/>
          </a:p>
        </p:txBody>
      </p:sp>
      <p:graphicFrame>
        <p:nvGraphicFramePr>
          <p:cNvPr id="5" name="Object 4"/>
          <p:cNvGraphicFramePr>
            <a:graphicFrameLocks noChangeAspect="1"/>
          </p:cNvGraphicFramePr>
          <p:nvPr>
            <p:extLst/>
          </p:nvPr>
        </p:nvGraphicFramePr>
        <p:xfrm>
          <a:off x="866775" y="2043113"/>
          <a:ext cx="7351713" cy="1697037"/>
        </p:xfrm>
        <a:graphic>
          <a:graphicData uri="http://schemas.openxmlformats.org/presentationml/2006/ole">
            <mc:AlternateContent xmlns:mc="http://schemas.openxmlformats.org/markup-compatibility/2006">
              <mc:Choice xmlns:v="urn:schemas-microsoft-com:vml" Requires="v">
                <p:oleObj spid="_x0000_s137218" name="Document" r:id="rId3" imgW="7359518" imgH="1700597" progId="Word.Document.12">
                  <p:embed/>
                </p:oleObj>
              </mc:Choice>
              <mc:Fallback>
                <p:oleObj name="Document" r:id="rId3" imgW="7359518" imgH="1700597" progId="Word.Document.12">
                  <p:embed/>
                  <p:pic>
                    <p:nvPicPr>
                      <p:cNvPr id="5" name="Object 4"/>
                      <p:cNvPicPr/>
                      <p:nvPr/>
                    </p:nvPicPr>
                    <p:blipFill>
                      <a:blip r:embed="rId4"/>
                      <a:stretch>
                        <a:fillRect/>
                      </a:stretch>
                    </p:blipFill>
                    <p:spPr>
                      <a:xfrm>
                        <a:off x="866775" y="2043113"/>
                        <a:ext cx="7351713" cy="1697037"/>
                      </a:xfrm>
                      <a:prstGeom prst="rect">
                        <a:avLst/>
                      </a:prstGeom>
                    </p:spPr>
                  </p:pic>
                </p:oleObj>
              </mc:Fallback>
            </mc:AlternateContent>
          </a:graphicData>
        </a:graphic>
      </p:graphicFrame>
      <p:pic>
        <p:nvPicPr>
          <p:cNvPr id="6" name="Picture 5" descr="4-4c"/>
          <p:cNvPicPr/>
          <p:nvPr/>
        </p:nvPicPr>
        <p:blipFill>
          <a:blip r:embed="rId5"/>
          <a:srcRect/>
          <a:stretch>
            <a:fillRect/>
          </a:stretch>
        </p:blipFill>
        <p:spPr bwMode="auto">
          <a:xfrm>
            <a:off x="871847" y="4033677"/>
            <a:ext cx="7416800" cy="46990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848173" y="4544371"/>
          <a:ext cx="7304259" cy="327506"/>
        </p:xfrm>
        <a:graphic>
          <a:graphicData uri="http://schemas.openxmlformats.org/presentationml/2006/ole">
            <mc:AlternateContent xmlns:mc="http://schemas.openxmlformats.org/markup-compatibility/2006">
              <mc:Choice xmlns:v="urn:schemas-microsoft-com:vml" Requires="v">
                <p:oleObj spid="_x0000_s137219" name="Document" r:id="rId6" imgW="7304259" imgH="327506" progId="Word.Document.12">
                  <p:embed/>
                </p:oleObj>
              </mc:Choice>
              <mc:Fallback>
                <p:oleObj name="Document" r:id="rId6" imgW="7304259" imgH="327506" progId="Word.Document.12">
                  <p:embed/>
                  <p:pic>
                    <p:nvPicPr>
                      <p:cNvPr id="7" name="Object 6"/>
                      <p:cNvPicPr/>
                      <p:nvPr/>
                    </p:nvPicPr>
                    <p:blipFill>
                      <a:blip r:embed="rId7"/>
                      <a:stretch>
                        <a:fillRect/>
                      </a:stretch>
                    </p:blipFill>
                    <p:spPr>
                      <a:xfrm>
                        <a:off x="848173" y="4544371"/>
                        <a:ext cx="7304259" cy="327506"/>
                      </a:xfrm>
                      <a:prstGeom prst="rect">
                        <a:avLst/>
                      </a:prstGeom>
                    </p:spPr>
                  </p:pic>
                </p:oleObj>
              </mc:Fallback>
            </mc:AlternateContent>
          </a:graphicData>
        </a:graphic>
      </p:graphicFrame>
    </p:spTree>
    <p:extLst>
      <p:ext uri="{BB962C8B-B14F-4D97-AF65-F5344CB8AC3E}">
        <p14:creationId xmlns:p14="http://schemas.microsoft.com/office/powerpoint/2010/main" val="3576869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1481" y="355847"/>
            <a:ext cx="3344716" cy="1054394"/>
          </a:xfrm>
        </p:spPr>
        <p:txBody>
          <a:bodyPr/>
          <a:lstStyle/>
          <a:p>
            <a:r>
              <a:rPr lang="en-US" dirty="0"/>
              <a:t>An Example</a:t>
            </a:r>
          </a:p>
        </p:txBody>
      </p:sp>
      <p:pic>
        <p:nvPicPr>
          <p:cNvPr id="387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67" y="1970231"/>
            <a:ext cx="4629012" cy="2878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46562" y="1562972"/>
            <a:ext cx="1194494" cy="369332"/>
          </a:xfrm>
          <a:prstGeom prst="rect">
            <a:avLst/>
          </a:prstGeom>
          <a:noFill/>
        </p:spPr>
        <p:txBody>
          <a:bodyPr wrap="none" rtlCol="0">
            <a:spAutoFit/>
          </a:bodyPr>
          <a:lstStyle/>
          <a:p>
            <a:r>
              <a:rPr lang="en-US" dirty="0" err="1"/>
              <a:t>test.single</a:t>
            </a:r>
            <a:endParaRPr lang="en-US" dirty="0"/>
          </a:p>
        </p:txBody>
      </p:sp>
      <p:pic>
        <p:nvPicPr>
          <p:cNvPr id="387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819" y="305528"/>
            <a:ext cx="2245795" cy="213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22897" y="2448950"/>
            <a:ext cx="1125373" cy="369332"/>
          </a:xfrm>
          <a:prstGeom prst="rect">
            <a:avLst/>
          </a:prstGeom>
          <a:noFill/>
        </p:spPr>
        <p:txBody>
          <a:bodyPr wrap="none" rtlCol="0">
            <a:spAutoFit/>
          </a:bodyPr>
          <a:lstStyle/>
          <a:p>
            <a:r>
              <a:rPr lang="en-US" dirty="0" err="1"/>
              <a:t>test.artist</a:t>
            </a:r>
            <a:endParaRPr lang="en-US" dirty="0"/>
          </a:p>
        </p:txBody>
      </p:sp>
      <p:pic>
        <p:nvPicPr>
          <p:cNvPr id="387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122" y="3526299"/>
            <a:ext cx="3382749" cy="304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581446" y="3065712"/>
            <a:ext cx="1305935" cy="369332"/>
          </a:xfrm>
          <a:prstGeom prst="rect">
            <a:avLst/>
          </a:prstGeom>
          <a:noFill/>
        </p:spPr>
        <p:txBody>
          <a:bodyPr wrap="none" rtlCol="0">
            <a:spAutoFit/>
          </a:bodyPr>
          <a:lstStyle/>
          <a:p>
            <a:r>
              <a:rPr lang="en-US" dirty="0" err="1"/>
              <a:t>test.playlist</a:t>
            </a:r>
            <a:endParaRPr lang="en-US" dirty="0"/>
          </a:p>
        </p:txBody>
      </p:sp>
      <p:pic>
        <p:nvPicPr>
          <p:cNvPr id="387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767" y="5422605"/>
            <a:ext cx="4309252" cy="124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46562" y="5050465"/>
            <a:ext cx="4490204" cy="369332"/>
          </a:xfrm>
          <a:prstGeom prst="rect">
            <a:avLst/>
          </a:prstGeom>
          <a:noFill/>
        </p:spPr>
        <p:txBody>
          <a:bodyPr wrap="none" rtlCol="0">
            <a:spAutoFit/>
          </a:bodyPr>
          <a:lstStyle/>
          <a:p>
            <a:r>
              <a:rPr lang="en-US" dirty="0"/>
              <a:t>How can we display the songs on playlist 2?</a:t>
            </a:r>
          </a:p>
        </p:txBody>
      </p:sp>
      <p:sp>
        <p:nvSpPr>
          <p:cNvPr id="13" name="Rectangle 12"/>
          <p:cNvSpPr/>
          <p:nvPr/>
        </p:nvSpPr>
        <p:spPr>
          <a:xfrm>
            <a:off x="5426891" y="5505547"/>
            <a:ext cx="3434980" cy="106908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0630" y="353039"/>
            <a:ext cx="2920851" cy="1015663"/>
          </a:xfrm>
          <a:prstGeom prst="rect">
            <a:avLst/>
          </a:prstGeom>
          <a:noFill/>
        </p:spPr>
        <p:txBody>
          <a:bodyPr wrap="square" rtlCol="0">
            <a:spAutoFit/>
          </a:bodyPr>
          <a:lstStyle/>
          <a:p>
            <a:pPr algn="ctr">
              <a:lnSpc>
                <a:spcPts val="1800"/>
              </a:lnSpc>
            </a:pPr>
            <a:r>
              <a:rPr lang="en-US" sz="1800" b="0" dirty="0">
                <a:solidFill>
                  <a:schemeClr val="bg1"/>
                </a:solidFill>
                <a:latin typeface="+mn-lt"/>
              </a:rPr>
              <a:t>Bruno Mars 1</a:t>
            </a:r>
            <a:r>
              <a:rPr lang="en-US" sz="1800" b="0" baseline="30000" dirty="0">
                <a:solidFill>
                  <a:schemeClr val="bg1"/>
                </a:solidFill>
                <a:latin typeface="+mn-lt"/>
              </a:rPr>
              <a:t>st</a:t>
            </a:r>
            <a:r>
              <a:rPr lang="en-US" sz="1800" b="0" dirty="0">
                <a:solidFill>
                  <a:schemeClr val="bg1"/>
                </a:solidFill>
                <a:latin typeface="+mn-lt"/>
              </a:rPr>
              <a:t> release in 2013 was "When I Was Your Man"  His 2</a:t>
            </a:r>
            <a:r>
              <a:rPr lang="en-US" sz="1800" b="0" baseline="30000" dirty="0">
                <a:solidFill>
                  <a:schemeClr val="bg1"/>
                </a:solidFill>
                <a:latin typeface="+mn-lt"/>
              </a:rPr>
              <a:t>nd</a:t>
            </a:r>
            <a:r>
              <a:rPr lang="en-US" sz="1800" b="0" dirty="0">
                <a:solidFill>
                  <a:schemeClr val="bg1"/>
                </a:solidFill>
                <a:latin typeface="+mn-lt"/>
              </a:rPr>
              <a:t> release in 2013 was "Treasure"</a:t>
            </a:r>
          </a:p>
        </p:txBody>
      </p:sp>
    </p:spTree>
    <p:extLst>
      <p:ext uri="{BB962C8B-B14F-4D97-AF65-F5344CB8AC3E}">
        <p14:creationId xmlns:p14="http://schemas.microsoft.com/office/powerpoint/2010/main" val="26477002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67" y="1970231"/>
            <a:ext cx="4629012" cy="2878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46562" y="1562972"/>
            <a:ext cx="1194494" cy="369332"/>
          </a:xfrm>
          <a:prstGeom prst="rect">
            <a:avLst/>
          </a:prstGeom>
          <a:noFill/>
        </p:spPr>
        <p:txBody>
          <a:bodyPr wrap="none" rtlCol="0">
            <a:spAutoFit/>
          </a:bodyPr>
          <a:lstStyle/>
          <a:p>
            <a:r>
              <a:rPr lang="en-US" dirty="0" err="1"/>
              <a:t>test.single</a:t>
            </a:r>
            <a:endParaRPr lang="en-US" dirty="0"/>
          </a:p>
        </p:txBody>
      </p:sp>
      <p:pic>
        <p:nvPicPr>
          <p:cNvPr id="387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819" y="305528"/>
            <a:ext cx="2245795" cy="213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22897" y="2448950"/>
            <a:ext cx="1125373" cy="369332"/>
          </a:xfrm>
          <a:prstGeom prst="rect">
            <a:avLst/>
          </a:prstGeom>
          <a:noFill/>
        </p:spPr>
        <p:txBody>
          <a:bodyPr wrap="none" rtlCol="0">
            <a:spAutoFit/>
          </a:bodyPr>
          <a:lstStyle/>
          <a:p>
            <a:r>
              <a:rPr lang="en-US" dirty="0" err="1"/>
              <a:t>test.artist</a:t>
            </a:r>
            <a:endParaRPr lang="en-US" dirty="0"/>
          </a:p>
        </p:txBody>
      </p:sp>
      <p:pic>
        <p:nvPicPr>
          <p:cNvPr id="387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122" y="3526299"/>
            <a:ext cx="3382749" cy="304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581446" y="3065712"/>
            <a:ext cx="1305935" cy="369332"/>
          </a:xfrm>
          <a:prstGeom prst="rect">
            <a:avLst/>
          </a:prstGeom>
          <a:noFill/>
        </p:spPr>
        <p:txBody>
          <a:bodyPr wrap="none" rtlCol="0">
            <a:spAutoFit/>
          </a:bodyPr>
          <a:lstStyle/>
          <a:p>
            <a:r>
              <a:rPr lang="en-US" dirty="0" err="1"/>
              <a:t>test.playlist</a:t>
            </a:r>
            <a:endParaRPr lang="en-US" dirty="0"/>
          </a:p>
        </p:txBody>
      </p:sp>
      <p:sp>
        <p:nvSpPr>
          <p:cNvPr id="11" name="TextBox 10"/>
          <p:cNvSpPr txBox="1"/>
          <p:nvPr/>
        </p:nvSpPr>
        <p:spPr>
          <a:xfrm>
            <a:off x="446562" y="5050465"/>
            <a:ext cx="4490204" cy="369332"/>
          </a:xfrm>
          <a:prstGeom prst="rect">
            <a:avLst/>
          </a:prstGeom>
          <a:noFill/>
        </p:spPr>
        <p:txBody>
          <a:bodyPr wrap="none" rtlCol="0">
            <a:spAutoFit/>
          </a:bodyPr>
          <a:lstStyle/>
          <a:p>
            <a:r>
              <a:rPr lang="en-US" dirty="0"/>
              <a:t>How can we display the songs on playlist 2?</a:t>
            </a:r>
          </a:p>
        </p:txBody>
      </p:sp>
      <p:sp>
        <p:nvSpPr>
          <p:cNvPr id="13" name="Rectangle 12"/>
          <p:cNvSpPr/>
          <p:nvPr/>
        </p:nvSpPr>
        <p:spPr>
          <a:xfrm>
            <a:off x="5426891" y="5505547"/>
            <a:ext cx="3434980" cy="106908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8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539" y="5554313"/>
            <a:ext cx="50482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80630" y="353039"/>
            <a:ext cx="2920851" cy="1015663"/>
          </a:xfrm>
          <a:prstGeom prst="rect">
            <a:avLst/>
          </a:prstGeom>
          <a:noFill/>
        </p:spPr>
        <p:txBody>
          <a:bodyPr wrap="square" rtlCol="0">
            <a:spAutoFit/>
          </a:bodyPr>
          <a:lstStyle/>
          <a:p>
            <a:pPr algn="ctr">
              <a:lnSpc>
                <a:spcPts val="1800"/>
              </a:lnSpc>
            </a:pPr>
            <a:r>
              <a:rPr lang="en-US" sz="1800" b="0" dirty="0">
                <a:solidFill>
                  <a:schemeClr val="bg1"/>
                </a:solidFill>
                <a:latin typeface="+mn-lt"/>
              </a:rPr>
              <a:t>Bruno Mars 1</a:t>
            </a:r>
            <a:r>
              <a:rPr lang="en-US" sz="1800" b="0" baseline="30000" dirty="0">
                <a:solidFill>
                  <a:schemeClr val="bg1"/>
                </a:solidFill>
                <a:latin typeface="+mn-lt"/>
              </a:rPr>
              <a:t>st</a:t>
            </a:r>
            <a:r>
              <a:rPr lang="en-US" sz="1800" b="0" dirty="0">
                <a:solidFill>
                  <a:schemeClr val="bg1"/>
                </a:solidFill>
                <a:latin typeface="+mn-lt"/>
              </a:rPr>
              <a:t> release in 2013 was "When I Was Your Man"  His 2</a:t>
            </a:r>
            <a:r>
              <a:rPr lang="en-US" sz="1800" b="0" baseline="30000" dirty="0">
                <a:solidFill>
                  <a:schemeClr val="bg1"/>
                </a:solidFill>
                <a:latin typeface="+mn-lt"/>
              </a:rPr>
              <a:t>nd</a:t>
            </a:r>
            <a:r>
              <a:rPr lang="en-US" sz="1800" b="0" dirty="0">
                <a:solidFill>
                  <a:schemeClr val="bg1"/>
                </a:solidFill>
                <a:latin typeface="+mn-lt"/>
              </a:rPr>
              <a:t> release in 2013 was "Treasure"</a:t>
            </a:r>
          </a:p>
        </p:txBody>
      </p:sp>
      <p:sp>
        <p:nvSpPr>
          <p:cNvPr id="15" name="Title 1"/>
          <p:cNvSpPr txBox="1">
            <a:spLocks/>
          </p:cNvSpPr>
          <p:nvPr/>
        </p:nvSpPr>
        <p:spPr>
          <a:xfrm>
            <a:off x="3101481" y="355847"/>
            <a:ext cx="3344716" cy="10543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a:lstStyle>
          <a:p>
            <a:r>
              <a:rPr lang="en-US"/>
              <a:t>An Example</a:t>
            </a:r>
            <a:endParaRPr lang="en-US" dirty="0"/>
          </a:p>
        </p:txBody>
      </p:sp>
    </p:spTree>
    <p:extLst>
      <p:ext uri="{BB962C8B-B14F-4D97-AF65-F5344CB8AC3E}">
        <p14:creationId xmlns:p14="http://schemas.microsoft.com/office/powerpoint/2010/main" val="15830896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1719071"/>
            <a:ext cx="3775365" cy="4407408"/>
          </a:xfrm>
        </p:spPr>
        <p:txBody>
          <a:bodyPr/>
          <a:lstStyle/>
          <a:p>
            <a:endParaRPr lang="en-US" dirty="0"/>
          </a:p>
        </p:txBody>
      </p:sp>
      <p:sp>
        <p:nvSpPr>
          <p:cNvPr id="2" name="Title 1"/>
          <p:cNvSpPr>
            <a:spLocks noGrp="1"/>
          </p:cNvSpPr>
          <p:nvPr>
            <p:ph type="title"/>
          </p:nvPr>
        </p:nvSpPr>
        <p:spPr/>
        <p:txBody>
          <a:bodyPr/>
          <a:lstStyle/>
          <a:p>
            <a:pPr algn="l"/>
            <a:r>
              <a:rPr lang="en-US" dirty="0"/>
              <a:t>Self Joins:</a:t>
            </a:r>
            <a:br>
              <a:rPr lang="en-US" dirty="0"/>
            </a:br>
            <a:r>
              <a:rPr lang="en-US" i="1" dirty="0"/>
              <a:t>A New Example</a:t>
            </a:r>
          </a:p>
        </p:txBody>
      </p:sp>
      <p:pic>
        <p:nvPicPr>
          <p:cNvPr id="378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155" y="889907"/>
            <a:ext cx="46228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C:\Users\Jack\AppData\Local\Microsoft\Windows\Temporary Internet Files\Content.IE5\7T9GKPAV\MC9000787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3648" y="4902102"/>
            <a:ext cx="741178" cy="1797721"/>
          </a:xfrm>
          <a:prstGeom prst="rect">
            <a:avLst/>
          </a:prstGeom>
          <a:noFill/>
          <a:extLst>
            <a:ext uri="{909E8E84-426E-40DD-AFC4-6F175D3DCCD1}">
              <a14:hiddenFill xmlns:a14="http://schemas.microsoft.com/office/drawing/2010/main">
                <a:solidFill>
                  <a:srgbClr val="FFFFFF"/>
                </a:solidFill>
              </a14:hiddenFill>
            </a:ext>
          </a:extLst>
        </p:spPr>
      </p:pic>
      <p:pic>
        <p:nvPicPr>
          <p:cNvPr id="378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48" y="1594427"/>
            <a:ext cx="41275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Callout 4"/>
          <p:cNvSpPr/>
          <p:nvPr/>
        </p:nvSpPr>
        <p:spPr>
          <a:xfrm flipH="1">
            <a:off x="1535053" y="4239491"/>
            <a:ext cx="2799725" cy="1365662"/>
          </a:xfrm>
          <a:prstGeom prst="wedgeEllipseCallout">
            <a:avLst>
              <a:gd name="adj1" fmla="val 77828"/>
              <a:gd name="adj2" fmla="val 18576"/>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flipH="1">
            <a:off x="1527180" y="4277620"/>
            <a:ext cx="2831350" cy="1200329"/>
          </a:xfrm>
          <a:prstGeom prst="rect">
            <a:avLst/>
          </a:prstGeom>
          <a:noFill/>
        </p:spPr>
        <p:txBody>
          <a:bodyPr wrap="square" rtlCol="0">
            <a:spAutoFit/>
          </a:bodyPr>
          <a:lstStyle/>
          <a:p>
            <a:pPr algn="ctr"/>
            <a:r>
              <a:rPr lang="en-US" dirty="0">
                <a:solidFill>
                  <a:srgbClr val="C00000"/>
                </a:solidFill>
                <a:latin typeface="Comic Sans MS" pitchFamily="66" charset="0"/>
              </a:rPr>
              <a:t>"I want</a:t>
            </a:r>
            <a:br>
              <a:rPr lang="en-US" dirty="0">
                <a:solidFill>
                  <a:srgbClr val="C00000"/>
                </a:solidFill>
                <a:latin typeface="Comic Sans MS" pitchFamily="66" charset="0"/>
              </a:rPr>
            </a:br>
            <a:r>
              <a:rPr lang="en-US" dirty="0">
                <a:solidFill>
                  <a:srgbClr val="C00000"/>
                </a:solidFill>
                <a:latin typeface="Comic Sans MS" pitchFamily="66" charset="0"/>
              </a:rPr>
              <a:t>to know Dan Bacon's,</a:t>
            </a:r>
            <a:br>
              <a:rPr lang="en-US" dirty="0">
                <a:solidFill>
                  <a:srgbClr val="C00000"/>
                </a:solidFill>
                <a:latin typeface="Comic Sans MS" pitchFamily="66" charset="0"/>
              </a:rPr>
            </a:br>
            <a:r>
              <a:rPr lang="en-US" dirty="0">
                <a:solidFill>
                  <a:srgbClr val="C00000"/>
                </a:solidFill>
                <a:latin typeface="Comic Sans MS" pitchFamily="66" charset="0"/>
              </a:rPr>
              <a:t>hire date, and the name of his manager."</a:t>
            </a:r>
          </a:p>
        </p:txBody>
      </p:sp>
      <p:sp>
        <p:nvSpPr>
          <p:cNvPr id="11" name="Rectangle 10"/>
          <p:cNvSpPr/>
          <p:nvPr/>
        </p:nvSpPr>
        <p:spPr>
          <a:xfrm>
            <a:off x="4667004" y="2586842"/>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3565" y="2735284"/>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735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The First Part is Easy</a:t>
            </a:r>
          </a:p>
        </p:txBody>
      </p:sp>
      <p:pic>
        <p:nvPicPr>
          <p:cNvPr id="3799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676"/>
          <a:stretch/>
        </p:blipFill>
        <p:spPr bwMode="auto">
          <a:xfrm>
            <a:off x="171449" y="1650670"/>
            <a:ext cx="8799513" cy="222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357"/>
          <a:stretch/>
        </p:blipFill>
        <p:spPr bwMode="auto">
          <a:xfrm>
            <a:off x="4521200" y="3998846"/>
            <a:ext cx="4622800" cy="255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7105"/>
          <a:stretch/>
        </p:blipFill>
        <p:spPr bwMode="auto">
          <a:xfrm>
            <a:off x="171450" y="3998846"/>
            <a:ext cx="41275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904510" y="6234545"/>
            <a:ext cx="807522" cy="320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02535" y="5128195"/>
            <a:ext cx="807522" cy="320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02535" y="5686302"/>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1264" y="5128195"/>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055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2398815"/>
            <a:ext cx="8407893" cy="3727663"/>
          </a:xfrm>
        </p:spPr>
        <p:txBody>
          <a:bodyPr/>
          <a:lstStyle/>
          <a:p>
            <a:r>
              <a:rPr lang="en-US" dirty="0"/>
              <a:t>How do we get the name of Dan's Manager (</a:t>
            </a:r>
            <a:r>
              <a:rPr lang="en-US" dirty="0" err="1"/>
              <a:t>ManagerID</a:t>
            </a:r>
            <a:r>
              <a:rPr lang="en-US" dirty="0"/>
              <a:t>=42)?</a:t>
            </a:r>
          </a:p>
          <a:p>
            <a:r>
              <a:rPr lang="en-US" dirty="0"/>
              <a:t>Dan's Manager is also an employee, so we need to join the employee table to itself to get #42's </a:t>
            </a:r>
            <a:r>
              <a:rPr lang="en-US" dirty="0" err="1"/>
              <a:t>ContactID</a:t>
            </a:r>
            <a:r>
              <a:rPr lang="en-US" dirty="0"/>
              <a:t>.</a:t>
            </a:r>
          </a:p>
        </p:txBody>
      </p:sp>
      <p:sp>
        <p:nvSpPr>
          <p:cNvPr id="3" name="Title 2"/>
          <p:cNvSpPr>
            <a:spLocks noGrp="1"/>
          </p:cNvSpPr>
          <p:nvPr>
            <p:ph type="title"/>
          </p:nvPr>
        </p:nvSpPr>
        <p:spPr/>
        <p:txBody>
          <a:bodyPr/>
          <a:lstStyle/>
          <a:p>
            <a:r>
              <a:rPr lang="en-US" dirty="0"/>
              <a:t>The First Part is Easy</a:t>
            </a:r>
          </a:p>
        </p:txBody>
      </p:sp>
      <p:pic>
        <p:nvPicPr>
          <p:cNvPr id="3799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6527" b="5178"/>
          <a:stretch/>
        </p:blipFill>
        <p:spPr bwMode="auto">
          <a:xfrm>
            <a:off x="171450" y="1674421"/>
            <a:ext cx="8799513" cy="53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357"/>
          <a:stretch/>
        </p:blipFill>
        <p:spPr bwMode="auto">
          <a:xfrm>
            <a:off x="4521200" y="3998846"/>
            <a:ext cx="4622800" cy="255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7105"/>
          <a:stretch/>
        </p:blipFill>
        <p:spPr bwMode="auto">
          <a:xfrm>
            <a:off x="171450" y="3998846"/>
            <a:ext cx="41275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904510" y="6234545"/>
            <a:ext cx="807522" cy="320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02535" y="5128195"/>
            <a:ext cx="807522" cy="320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02535" y="5686302"/>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1264" y="5128195"/>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8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Self Join</a:t>
            </a:r>
            <a:br>
              <a:rPr lang="en-US" dirty="0"/>
            </a:br>
            <a:r>
              <a:rPr lang="en-US" sz="2400" dirty="0"/>
              <a:t>(requires a separate table alias)</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4357"/>
          <a:stretch/>
        </p:blipFill>
        <p:spPr bwMode="auto">
          <a:xfrm>
            <a:off x="4521200" y="3998846"/>
            <a:ext cx="4622800" cy="255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7105"/>
          <a:stretch/>
        </p:blipFill>
        <p:spPr bwMode="auto">
          <a:xfrm>
            <a:off x="171450" y="3998846"/>
            <a:ext cx="41275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904510" y="6234545"/>
            <a:ext cx="807522" cy="320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02535" y="5128195"/>
            <a:ext cx="807522" cy="3206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02535" y="5686302"/>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1264" y="5128195"/>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093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5080" b="39797"/>
          <a:stretch/>
        </p:blipFill>
        <p:spPr bwMode="auto">
          <a:xfrm>
            <a:off x="118143" y="1611901"/>
            <a:ext cx="8901113" cy="1392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78738" b="3343"/>
          <a:stretch/>
        </p:blipFill>
        <p:spPr bwMode="auto">
          <a:xfrm>
            <a:off x="94393" y="3270824"/>
            <a:ext cx="8901113" cy="55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721922" y="2505694"/>
            <a:ext cx="7184572" cy="249381"/>
          </a:xfrm>
          <a:prstGeom prst="rect">
            <a:avLst/>
          </a:prstGeom>
          <a:solidFill>
            <a:schemeClr val="accent4">
              <a:lumMod val="40000"/>
              <a:lumOff val="6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37957" y="3085670"/>
            <a:ext cx="1781299" cy="830997"/>
          </a:xfrm>
          <a:prstGeom prst="rect">
            <a:avLst/>
          </a:prstGeom>
          <a:solidFill>
            <a:srgbClr val="F8F8F8"/>
          </a:solidFill>
        </p:spPr>
        <p:txBody>
          <a:bodyPr wrap="square" rtlCol="0">
            <a:spAutoFit/>
          </a:bodyPr>
          <a:lstStyle/>
          <a:p>
            <a:pPr algn="ctr"/>
            <a:r>
              <a:rPr lang="en-US" sz="1600" dirty="0">
                <a:solidFill>
                  <a:srgbClr val="C00000"/>
                </a:solidFill>
                <a:latin typeface="Comic Sans MS" pitchFamily="66" charset="0"/>
              </a:rPr>
              <a:t>Closer, but still don't have manager name.</a:t>
            </a:r>
          </a:p>
        </p:txBody>
      </p:sp>
      <p:cxnSp>
        <p:nvCxnSpPr>
          <p:cNvPr id="16" name="Straight Arrow Connector 15"/>
          <p:cNvCxnSpPr/>
          <p:nvPr/>
        </p:nvCxnSpPr>
        <p:spPr>
          <a:xfrm flipH="1">
            <a:off x="6495803" y="3547335"/>
            <a:ext cx="855024" cy="134016"/>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2769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3878252"/>
            <a:ext cx="8407893" cy="565924"/>
          </a:xfrm>
        </p:spPr>
        <p:txBody>
          <a:bodyPr/>
          <a:lstStyle/>
          <a:p>
            <a:r>
              <a:rPr lang="en-US" dirty="0"/>
              <a:t>Clean up ambiguity, and remove unnecessary columns from SELECT</a:t>
            </a:r>
          </a:p>
        </p:txBody>
      </p:sp>
      <p:sp>
        <p:nvSpPr>
          <p:cNvPr id="3" name="Title 2"/>
          <p:cNvSpPr>
            <a:spLocks noGrp="1"/>
          </p:cNvSpPr>
          <p:nvPr>
            <p:ph type="title"/>
          </p:nvPr>
        </p:nvSpPr>
        <p:spPr/>
        <p:txBody>
          <a:bodyPr/>
          <a:lstStyle/>
          <a:p>
            <a:r>
              <a:rPr lang="en-US" dirty="0"/>
              <a:t>The Final Results</a:t>
            </a:r>
          </a:p>
        </p:txBody>
      </p:sp>
      <p:pic>
        <p:nvPicPr>
          <p:cNvPr id="3819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0885"/>
          <a:stretch/>
        </p:blipFill>
        <p:spPr bwMode="auto">
          <a:xfrm>
            <a:off x="0" y="1581562"/>
            <a:ext cx="8964613" cy="163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9919"/>
          <a:stretch/>
        </p:blipFill>
        <p:spPr bwMode="auto">
          <a:xfrm>
            <a:off x="39687" y="3262917"/>
            <a:ext cx="8964613" cy="55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68838" y="3251910"/>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84416" y="3251910"/>
            <a:ext cx="807522" cy="3206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1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4801"/>
            <a:ext cx="9066213"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 y="6130801"/>
            <a:ext cx="897731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24503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4-5a"/>
          <p:cNvPicPr/>
          <p:nvPr/>
        </p:nvPicPr>
        <p:blipFill>
          <a:blip r:embed="rId3"/>
          <a:srcRect/>
          <a:stretch>
            <a:fillRect/>
          </a:stretch>
        </p:blipFill>
        <p:spPr bwMode="auto">
          <a:xfrm>
            <a:off x="990600" y="4086075"/>
            <a:ext cx="7277100" cy="19939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r>
              <a:rPr lang="en-US"/>
              <a:t>Murach's MySQL, C4</a:t>
            </a:r>
          </a:p>
        </p:txBody>
      </p:sp>
      <p:sp>
        <p:nvSpPr>
          <p:cNvPr id="3" name="Footer Placeholder 2"/>
          <p:cNvSpPr>
            <a:spLocks noGrp="1"/>
          </p:cNvSpPr>
          <p:nvPr>
            <p:ph type="ftr" sz="quarter" idx="11"/>
          </p:nvPr>
        </p:nvSpPr>
        <p:spPr/>
        <p:txBody>
          <a:bodyPr/>
          <a:lstStyle/>
          <a:p>
            <a:r>
              <a:rPr lang="en-US"/>
              <a:t>© 2012, Mike Murach &amp; Associates, Inc.</a:t>
            </a:r>
          </a:p>
        </p:txBody>
      </p:sp>
      <p:sp>
        <p:nvSpPr>
          <p:cNvPr id="8" name="Title 7"/>
          <p:cNvSpPr>
            <a:spLocks noGrp="1"/>
          </p:cNvSpPr>
          <p:nvPr>
            <p:ph type="title"/>
          </p:nvPr>
        </p:nvSpPr>
        <p:spPr/>
        <p:txBody>
          <a:bodyPr/>
          <a:lstStyle/>
          <a:p>
            <a:r>
              <a:rPr lang="en-US" dirty="0"/>
              <a:t>Another self-join example</a:t>
            </a:r>
          </a:p>
        </p:txBody>
      </p:sp>
      <p:graphicFrame>
        <p:nvGraphicFramePr>
          <p:cNvPr id="5" name="Object 4"/>
          <p:cNvGraphicFramePr>
            <a:graphicFrameLocks noChangeAspect="1"/>
          </p:cNvGraphicFramePr>
          <p:nvPr>
            <p:extLst/>
          </p:nvPr>
        </p:nvGraphicFramePr>
        <p:xfrm>
          <a:off x="747713" y="1650850"/>
          <a:ext cx="8064500" cy="2682875"/>
        </p:xfrm>
        <a:graphic>
          <a:graphicData uri="http://schemas.openxmlformats.org/presentationml/2006/ole">
            <mc:AlternateContent xmlns:mc="http://schemas.openxmlformats.org/markup-compatibility/2006">
              <mc:Choice xmlns:v="urn:schemas-microsoft-com:vml" Requires="v">
                <p:oleObj spid="_x0000_s138242" name="Document" r:id="rId4" imgW="8057856" imgH="2681352" progId="Word.Document.12">
                  <p:embed/>
                </p:oleObj>
              </mc:Choice>
              <mc:Fallback>
                <p:oleObj name="Document" r:id="rId4" imgW="8057856" imgH="2681352" progId="Word.Document.12">
                  <p:embed/>
                  <p:pic>
                    <p:nvPicPr>
                      <p:cNvPr id="5" name="Object 4"/>
                      <p:cNvPicPr/>
                      <p:nvPr/>
                    </p:nvPicPr>
                    <p:blipFill>
                      <a:blip r:embed="rId5"/>
                      <a:stretch>
                        <a:fillRect/>
                      </a:stretch>
                    </p:blipFill>
                    <p:spPr>
                      <a:xfrm>
                        <a:off x="747713" y="1650850"/>
                        <a:ext cx="8064500" cy="268287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63441" y="6143475"/>
          <a:ext cx="7304259" cy="327506"/>
        </p:xfrm>
        <a:graphic>
          <a:graphicData uri="http://schemas.openxmlformats.org/presentationml/2006/ole">
            <mc:AlternateContent xmlns:mc="http://schemas.openxmlformats.org/markup-compatibility/2006">
              <mc:Choice xmlns:v="urn:schemas-microsoft-com:vml" Requires="v">
                <p:oleObj spid="_x0000_s138243" name="Document" r:id="rId6" imgW="7304259" imgH="327506" progId="Word.Document.12">
                  <p:embed/>
                </p:oleObj>
              </mc:Choice>
              <mc:Fallback>
                <p:oleObj name="Document" r:id="rId6" imgW="7304259" imgH="327506" progId="Word.Document.12">
                  <p:embed/>
                  <p:pic>
                    <p:nvPicPr>
                      <p:cNvPr id="7" name="Object 6"/>
                      <p:cNvPicPr/>
                      <p:nvPr/>
                    </p:nvPicPr>
                    <p:blipFill>
                      <a:blip r:embed="rId7"/>
                      <a:stretch>
                        <a:fillRect/>
                      </a:stretch>
                    </p:blipFill>
                    <p:spPr>
                      <a:xfrm>
                        <a:off x="963441" y="6143475"/>
                        <a:ext cx="7304259" cy="327506"/>
                      </a:xfrm>
                      <a:prstGeom prst="rect">
                        <a:avLst/>
                      </a:prstGeom>
                    </p:spPr>
                  </p:pic>
                </p:oleObj>
              </mc:Fallback>
            </mc:AlternateContent>
          </a:graphicData>
        </a:graphic>
      </p:graphicFrame>
    </p:spTree>
    <p:extLst>
      <p:ext uri="{BB962C8B-B14F-4D97-AF65-F5344CB8AC3E}">
        <p14:creationId xmlns:p14="http://schemas.microsoft.com/office/powerpoint/2010/main" val="8984163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ava Green">
  <a:themeElements>
    <a:clrScheme name="Custom 33">
      <a:dk1>
        <a:sysClr val="windowText" lastClr="000000"/>
      </a:dk1>
      <a:lt1>
        <a:sysClr val="window" lastClr="FFFFFF"/>
      </a:lt1>
      <a:dk2>
        <a:srgbClr val="860127"/>
      </a:dk2>
      <a:lt2>
        <a:srgbClr val="FABEC8"/>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2.xml><?xml version="1.0" encoding="utf-8"?>
<a:theme xmlns:a="http://schemas.openxmlformats.org/drawingml/2006/main" name="1_Java Green">
  <a:themeElements>
    <a:clrScheme name="Custom 4">
      <a:dk1>
        <a:sysClr val="windowText" lastClr="000000"/>
      </a:dk1>
      <a:lt1>
        <a:sysClr val="window" lastClr="FFFFFF"/>
      </a:lt1>
      <a:dk2>
        <a:srgbClr val="E37E03"/>
      </a:dk2>
      <a:lt2>
        <a:srgbClr val="EEE0F4"/>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3.xml><?xml version="1.0" encoding="utf-8"?>
<a:theme xmlns:a="http://schemas.openxmlformats.org/drawingml/2006/main" name="2_Java Green">
  <a:themeElements>
    <a:clrScheme name="Custom 4">
      <a:dk1>
        <a:sysClr val="windowText" lastClr="000000"/>
      </a:dk1>
      <a:lt1>
        <a:sysClr val="window" lastClr="FFFFFF"/>
      </a:lt1>
      <a:dk2>
        <a:srgbClr val="E37E03"/>
      </a:dk2>
      <a:lt2>
        <a:srgbClr val="EEE0F4"/>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smtClean="0">
            <a:latin typeface="+mn-l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45546</TotalTime>
  <Words>5706</Words>
  <Application>Microsoft Office PowerPoint</Application>
  <PresentationFormat>On-screen Show (4:3)</PresentationFormat>
  <Paragraphs>1161</Paragraphs>
  <Slides>220</Slides>
  <Notes>13</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220</vt:i4>
      </vt:variant>
    </vt:vector>
  </HeadingPairs>
  <TitlesOfParts>
    <vt:vector size="241" baseType="lpstr">
      <vt:lpstr>MS PGothic</vt:lpstr>
      <vt:lpstr>Aharoni</vt:lpstr>
      <vt:lpstr>Arial</vt:lpstr>
      <vt:lpstr>Arial Narrow</vt:lpstr>
      <vt:lpstr>Calibri</vt:lpstr>
      <vt:lpstr>Comic Sans MS</vt:lpstr>
      <vt:lpstr>Consolas</vt:lpstr>
      <vt:lpstr>Courier New</vt:lpstr>
      <vt:lpstr>Franklin Gothic Medium</vt:lpstr>
      <vt:lpstr>Garamond</vt:lpstr>
      <vt:lpstr>Monotype Sorts</vt:lpstr>
      <vt:lpstr>Tahoma</vt:lpstr>
      <vt:lpstr>Times</vt:lpstr>
      <vt:lpstr>Times New Roman</vt:lpstr>
      <vt:lpstr>Wingdings</vt:lpstr>
      <vt:lpstr>Wingdings 2</vt:lpstr>
      <vt:lpstr>Java Green</vt:lpstr>
      <vt:lpstr>1_Java Green</vt:lpstr>
      <vt:lpstr>2_Java Green</vt:lpstr>
      <vt:lpstr>Visio</vt:lpstr>
      <vt:lpstr>Document</vt:lpstr>
      <vt:lpstr>Database Systems: Theory and Programming  The Relational Data Model, Keys and SELECT</vt:lpstr>
      <vt:lpstr>Types of Keys</vt:lpstr>
      <vt:lpstr>Referential Integrity</vt:lpstr>
      <vt:lpstr>Referential Integrity (or foreign key)  Constraint</vt:lpstr>
      <vt:lpstr>Update Operations and Dealing with  Constraint Violations</vt:lpstr>
      <vt:lpstr>Update Operations on Relations</vt:lpstr>
      <vt:lpstr>Update Operations on Relations</vt:lpstr>
      <vt:lpstr>Possible violations for each operation</vt:lpstr>
      <vt:lpstr>Possible violations for each operation</vt:lpstr>
      <vt:lpstr>Possible violations for each operation</vt:lpstr>
      <vt:lpstr>Database Systems: Theory and Programming</vt:lpstr>
      <vt:lpstr>SELECT Syntactical  Elements</vt:lpstr>
      <vt:lpstr>FROM clause is not needed</vt:lpstr>
      <vt:lpstr>Practice using the President table</vt:lpstr>
      <vt:lpstr>Relatively Case Insensitive</vt:lpstr>
      <vt:lpstr>No Values Retrieved</vt:lpstr>
      <vt:lpstr>Full Syntax of SELECT</vt:lpstr>
      <vt:lpstr>Using DISTINCT</vt:lpstr>
      <vt:lpstr>Column Aliases</vt:lpstr>
      <vt:lpstr>Column Alias</vt:lpstr>
      <vt:lpstr>Performing Calculations</vt:lpstr>
      <vt:lpstr>Performing Calculations</vt:lpstr>
      <vt:lpstr>Calculations Without an Alias</vt:lpstr>
      <vt:lpstr>Column aliases important when using SQL functions</vt:lpstr>
      <vt:lpstr>Order of Operations</vt:lpstr>
      <vt:lpstr>Using Parentheses</vt:lpstr>
      <vt:lpstr>Quick Preview of Functions</vt:lpstr>
      <vt:lpstr>What About Single Quotes  You Want?</vt:lpstr>
      <vt:lpstr>Functions (e.g. LEFT)</vt:lpstr>
      <vt:lpstr>Formatting Dates</vt:lpstr>
      <vt:lpstr>ROUND Function</vt:lpstr>
      <vt:lpstr>WHERE clauses</vt:lpstr>
      <vt:lpstr>WHERE clauses</vt:lpstr>
      <vt:lpstr>Comparison Operators</vt:lpstr>
      <vt:lpstr>WHERE Clause Examples</vt:lpstr>
      <vt:lpstr>Pattern Matching with LIKE</vt:lpstr>
      <vt:lpstr>Remember Boolean Logic</vt:lpstr>
      <vt:lpstr>IN and BETWEEN</vt:lpstr>
      <vt:lpstr>The IN phrase</vt:lpstr>
      <vt:lpstr>BETWEEN phrase</vt:lpstr>
      <vt:lpstr>NULLs</vt:lpstr>
      <vt:lpstr>Comparisons Involving NULL and Three-Valued Logic</vt:lpstr>
      <vt:lpstr>NULLs Mean Empty</vt:lpstr>
      <vt:lpstr>Zero is not same as NULL.</vt:lpstr>
      <vt:lpstr>Working with Dates</vt:lpstr>
      <vt:lpstr>Date Syntax</vt:lpstr>
      <vt:lpstr>Selecting Based on Date Range</vt:lpstr>
      <vt:lpstr>ORDER BY</vt:lpstr>
      <vt:lpstr>How Sorting Works</vt:lpstr>
      <vt:lpstr>Reverse (Descending) Sort</vt:lpstr>
      <vt:lpstr>Secondary, Tertiary… Sorts</vt:lpstr>
      <vt:lpstr>ORDER BY with an Alias</vt:lpstr>
      <vt:lpstr>ORDER BY Fields Do Not Have to Be in Base Table</vt:lpstr>
      <vt:lpstr>ORDER BY with  Column Positions</vt:lpstr>
      <vt:lpstr>LIMIT</vt:lpstr>
      <vt:lpstr>LIMIT Clause</vt:lpstr>
      <vt:lpstr>Skipping the First Few Rows  (1)</vt:lpstr>
      <vt:lpstr>Skipping the First Few Rows  (2)</vt:lpstr>
      <vt:lpstr>Using a Table Alias</vt:lpstr>
      <vt:lpstr>Regular Expressions</vt:lpstr>
      <vt:lpstr>Regular Expressions</vt:lpstr>
      <vt:lpstr>WHERE clauses using  REGEXP Operator  (1)</vt:lpstr>
      <vt:lpstr>WHERE clauses using  REGEXP Operator  (1)</vt:lpstr>
      <vt:lpstr>Advanced Queries  </vt:lpstr>
      <vt:lpstr>Using Variables</vt:lpstr>
      <vt:lpstr>Practice From Last Lesson (plus adding variables)</vt:lpstr>
      <vt:lpstr>Answers</vt:lpstr>
      <vt:lpstr>Table and Column Aliases</vt:lpstr>
      <vt:lpstr>Using a Table Alias</vt:lpstr>
      <vt:lpstr>Full SELECT Syntax</vt:lpstr>
      <vt:lpstr>Retrieving Data from Multiple Tables</vt:lpstr>
      <vt:lpstr>Simple Inner Joins</vt:lpstr>
      <vt:lpstr>A Look at the OM Schema</vt:lpstr>
      <vt:lpstr>Practicing Types of Joins</vt:lpstr>
      <vt:lpstr>Cartesian Product</vt:lpstr>
      <vt:lpstr>Back to Our Question</vt:lpstr>
      <vt:lpstr>"Old-style" Table Joins (implicit INNER JOIN)</vt:lpstr>
      <vt:lpstr>Be careful when you JOIN</vt:lpstr>
      <vt:lpstr>The JOIN clause</vt:lpstr>
      <vt:lpstr>ON vs. USING</vt:lpstr>
      <vt:lpstr>USING</vt:lpstr>
      <vt:lpstr>Column Ambiguity</vt:lpstr>
      <vt:lpstr>A Note on Syntax and Style</vt:lpstr>
      <vt:lpstr>An Inner Join Example</vt:lpstr>
      <vt:lpstr>Another Example</vt:lpstr>
      <vt:lpstr>A Four Table Join</vt:lpstr>
      <vt:lpstr>Database (Schema) Name Needed if Joining Across Databases</vt:lpstr>
      <vt:lpstr>More on Syntax and Style</vt:lpstr>
      <vt:lpstr>More Complex Inner Joins</vt:lpstr>
      <vt:lpstr>Joining with  Multiple Columns  (1)</vt:lpstr>
      <vt:lpstr>Joining with  Multiple Columns  (2)</vt:lpstr>
      <vt:lpstr>An Example</vt:lpstr>
      <vt:lpstr>PowerPoint Presentation</vt:lpstr>
      <vt:lpstr>Self Joins: A New Example</vt:lpstr>
      <vt:lpstr>The First Part is Easy</vt:lpstr>
      <vt:lpstr>The First Part is Easy</vt:lpstr>
      <vt:lpstr>A Self Join (requires a separate table alias)</vt:lpstr>
      <vt:lpstr>The Final Results</vt:lpstr>
      <vt:lpstr>Another self-join example</vt:lpstr>
      <vt:lpstr>Outer Joins</vt:lpstr>
      <vt:lpstr>Outer versus Inner Joins</vt:lpstr>
      <vt:lpstr>Examples of Outer Join</vt:lpstr>
      <vt:lpstr>LEFT JOIN Finding Unmatched Rows</vt:lpstr>
      <vt:lpstr>Definition of Outer Join</vt:lpstr>
      <vt:lpstr>Definition of Outer Join</vt:lpstr>
      <vt:lpstr>Outer Join Syntax</vt:lpstr>
      <vt:lpstr>Example of LEFT JOIN</vt:lpstr>
      <vt:lpstr>Employees, Departments and Projects (in database ex)</vt:lpstr>
      <vt:lpstr>Example of LEFT OUTER JOIN</vt:lpstr>
      <vt:lpstr>Example of RIGHT OUTER JOIN</vt:lpstr>
      <vt:lpstr>Multiple Outer Joins</vt:lpstr>
      <vt:lpstr>More Permutations</vt:lpstr>
      <vt:lpstr>USING Example</vt:lpstr>
      <vt:lpstr>USING with Three Tables</vt:lpstr>
      <vt:lpstr>AdventureWorks 2005 Partial Model</vt:lpstr>
      <vt:lpstr>Natural Join</vt:lpstr>
      <vt:lpstr>NATURAL JOIN</vt:lpstr>
      <vt:lpstr>NATURAL JOIN Example</vt:lpstr>
      <vt:lpstr>Cross Join</vt:lpstr>
      <vt:lpstr>CROSS JOIN</vt:lpstr>
      <vt:lpstr>Good Use of a CROSS Join</vt:lpstr>
      <vt:lpstr>CROSS JOIN</vt:lpstr>
      <vt:lpstr>Without a JOIN clause or a join statement in where clause…</vt:lpstr>
      <vt:lpstr>Let's Consider the  Student Grade Problem  (1)</vt:lpstr>
      <vt:lpstr>Let's Consider the  Student Grade Problem  (1)</vt:lpstr>
      <vt:lpstr>Let's Consider the  Student Grade Problem  (2)</vt:lpstr>
      <vt:lpstr>Let's Consider the  Student Grade Problem  (3)</vt:lpstr>
      <vt:lpstr>Let's Consider the  Student Grade Problem  (4)</vt:lpstr>
      <vt:lpstr>Try This</vt:lpstr>
      <vt:lpstr>Solution</vt:lpstr>
      <vt:lpstr>Unions</vt:lpstr>
      <vt:lpstr>UNIONS</vt:lpstr>
      <vt:lpstr>Example of UNION (multiple tables)</vt:lpstr>
      <vt:lpstr>Example of UNION (single table)</vt:lpstr>
      <vt:lpstr>Each part of the UNION may involve JOINs</vt:lpstr>
      <vt:lpstr>Results</vt:lpstr>
      <vt:lpstr>How a UNION works</vt:lpstr>
      <vt:lpstr>Some Examples</vt:lpstr>
      <vt:lpstr>Full Outer Join</vt:lpstr>
      <vt:lpstr>Full Outer Join  Simulation in MySQL</vt:lpstr>
      <vt:lpstr>Results</vt:lpstr>
      <vt:lpstr>Exercises</vt:lpstr>
      <vt:lpstr>Practice</vt:lpstr>
      <vt:lpstr>Database Systems: Theory and Programming</vt:lpstr>
      <vt:lpstr>Aggregate Functions</vt:lpstr>
      <vt:lpstr>Aggregate Functions (Cont.)</vt:lpstr>
      <vt:lpstr>What can you count?</vt:lpstr>
      <vt:lpstr>Count and UNION  can be Powerful</vt:lpstr>
      <vt:lpstr>Record Count and Sum</vt:lpstr>
      <vt:lpstr>Into the Mix: AVG and a Function</vt:lpstr>
      <vt:lpstr>MIN and MAX</vt:lpstr>
      <vt:lpstr>MIN and MAX work  on Character Data</vt:lpstr>
      <vt:lpstr>Pairing Summary Functions with DISTINCT</vt:lpstr>
      <vt:lpstr>Summary Breakdowns</vt:lpstr>
      <vt:lpstr>Database Systems: Theory and Programming</vt:lpstr>
      <vt:lpstr>Full SELECT Syntax</vt:lpstr>
      <vt:lpstr>Aggregate Functions – Group By</vt:lpstr>
      <vt:lpstr>Warning! MySQL does NOT enforce this!</vt:lpstr>
      <vt:lpstr>Example of GROUP BY and HAVING</vt:lpstr>
      <vt:lpstr>Using COUNT(*)</vt:lpstr>
      <vt:lpstr>Summary Query with Join</vt:lpstr>
      <vt:lpstr>Using HAVING</vt:lpstr>
      <vt:lpstr>Having vs. Where</vt:lpstr>
      <vt:lpstr>Example:  Having vs…..</vt:lpstr>
      <vt:lpstr>…WHERE.</vt:lpstr>
      <vt:lpstr>WHERE vs HAVING</vt:lpstr>
      <vt:lpstr>More Complex HAVING Clause</vt:lpstr>
      <vt:lpstr>HAVING and WHERE can interchange the invoice_date condition.  (Why?)</vt:lpstr>
      <vt:lpstr>ROLLUP</vt:lpstr>
      <vt:lpstr>Intermediate ROLLUPs</vt:lpstr>
      <vt:lpstr>Exercises</vt:lpstr>
      <vt:lpstr>AdventureWorks 2005 Partial Model</vt:lpstr>
      <vt:lpstr>Practice</vt:lpstr>
      <vt:lpstr>SQL Functions</vt:lpstr>
      <vt:lpstr>We have already seen several functions</vt:lpstr>
      <vt:lpstr>String Functions</vt:lpstr>
      <vt:lpstr>Common String Functions  (1)</vt:lpstr>
      <vt:lpstr>Common String Functions  (2)</vt:lpstr>
      <vt:lpstr>String Functions You Might Need When Programming</vt:lpstr>
      <vt:lpstr>String Function Examples</vt:lpstr>
      <vt:lpstr>More String Functions</vt:lpstr>
      <vt:lpstr>INSTR vs LOCATE</vt:lpstr>
      <vt:lpstr>LOCATE</vt:lpstr>
      <vt:lpstr>SUBSTRING_INDEX</vt:lpstr>
      <vt:lpstr>SUBSTRING</vt:lpstr>
      <vt:lpstr>More Examples</vt:lpstr>
      <vt:lpstr>How to sort by a string column that contains numbers</vt:lpstr>
      <vt:lpstr>How to add leading zeroes</vt:lpstr>
      <vt:lpstr>Numeric Functions</vt:lpstr>
      <vt:lpstr>Some Numeric Functions</vt:lpstr>
      <vt:lpstr>More Examples</vt:lpstr>
      <vt:lpstr>The Problem with MySQL and Floats</vt:lpstr>
      <vt:lpstr>Overcoming Float Inprecision</vt:lpstr>
      <vt:lpstr>Date/Time Functions</vt:lpstr>
      <vt:lpstr>Date/Time Functions</vt:lpstr>
      <vt:lpstr>Current Date/Time</vt:lpstr>
      <vt:lpstr>Date/Time Parsing</vt:lpstr>
      <vt:lpstr>Date/Time Parsing</vt:lpstr>
      <vt:lpstr>EXTRACT  (1)</vt:lpstr>
      <vt:lpstr>EXTRACT  (2)</vt:lpstr>
      <vt:lpstr>Formatting Dates and Times  (1)</vt:lpstr>
      <vt:lpstr>Formatting Dates and Times  (2)</vt:lpstr>
      <vt:lpstr>Formatting Dates and Times  (3)</vt:lpstr>
      <vt:lpstr>Date Calculations</vt:lpstr>
      <vt:lpstr>Date Calculations  (1)</vt:lpstr>
      <vt:lpstr>Date Calculations  (2)</vt:lpstr>
      <vt:lpstr>PowerPoint Presentation</vt:lpstr>
      <vt:lpstr>Techniques to Ignore Time</vt:lpstr>
      <vt:lpstr>Working with Times  (1)</vt:lpstr>
      <vt:lpstr>Working with Times  (2)</vt:lpstr>
      <vt:lpstr>Working with Times  (3)</vt:lpstr>
      <vt:lpstr>Control Flow Functions </vt:lpstr>
      <vt:lpstr>Simple CASE function</vt:lpstr>
      <vt:lpstr>Searched CASE Function</vt:lpstr>
      <vt:lpstr>Searched CASE Function</vt:lpstr>
      <vt:lpstr>IF Function</vt:lpstr>
      <vt:lpstr>IFNULL</vt:lpstr>
      <vt:lpstr>COALESCE</vt:lpstr>
      <vt:lpstr>COALESCE</vt:lpstr>
      <vt:lpstr>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and Data Abstraction  Lesson 1: Review</dc:title>
  <dc:creator>Jack Myers</dc:creator>
  <cp:lastModifiedBy>Myers, Jack F</cp:lastModifiedBy>
  <cp:revision>498</cp:revision>
  <dcterms:created xsi:type="dcterms:W3CDTF">2013-12-20T15:33:26Z</dcterms:created>
  <dcterms:modified xsi:type="dcterms:W3CDTF">2018-09-12T22:19:04Z</dcterms:modified>
</cp:coreProperties>
</file>